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86" r:id="rId2"/>
    <p:sldId id="287" r:id="rId3"/>
    <p:sldId id="288" r:id="rId4"/>
    <p:sldId id="313" r:id="rId5"/>
    <p:sldId id="316" r:id="rId6"/>
    <p:sldId id="312" r:id="rId7"/>
    <p:sldId id="315" r:id="rId8"/>
    <p:sldId id="320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300" r:id="rId18"/>
    <p:sldId id="297" r:id="rId19"/>
    <p:sldId id="298" r:id="rId20"/>
    <p:sldId id="317" r:id="rId21"/>
    <p:sldId id="318" r:id="rId22"/>
    <p:sldId id="321" r:id="rId23"/>
    <p:sldId id="319" r:id="rId24"/>
    <p:sldId id="299" r:id="rId25"/>
    <p:sldId id="301" r:id="rId26"/>
    <p:sldId id="302" r:id="rId27"/>
    <p:sldId id="303" r:id="rId28"/>
    <p:sldId id="304" r:id="rId29"/>
    <p:sldId id="306" r:id="rId30"/>
    <p:sldId id="282" r:id="rId31"/>
    <p:sldId id="308" r:id="rId32"/>
    <p:sldId id="309" r:id="rId33"/>
    <p:sldId id="310" r:id="rId34"/>
    <p:sldId id="274" r:id="rId35"/>
    <p:sldId id="311" r:id="rId36"/>
    <p:sldId id="28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90" autoAdjust="0"/>
  </p:normalViewPr>
  <p:slideViewPr>
    <p:cSldViewPr>
      <p:cViewPr>
        <p:scale>
          <a:sx n="106" d="100"/>
          <a:sy n="106" d="100"/>
        </p:scale>
        <p:origin x="-9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TC\Desktop\111%20Admission%20Statistic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TC\Desktop\111%20Admission%20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TC\Desktop\111%20Admission%20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TC\Desktop\111%20Admission%20Statist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TC\Desktop\111%20Admission%20Statist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459187971873889E-2"/>
          <c:y val="0.18798999536822603"/>
          <c:w val="0.70477560675285955"/>
          <c:h val="0.80598079357727348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0211908434126141"/>
                  <c:y val="-0.2013572178477690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2164948453608241E-2"/>
                  <c:y val="-0.1741692913385826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540828229804607E-2"/>
                  <c:y val="1.804383202099737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Sheet2!$A$1:$D$1</c:f>
              <c:strCache>
                <c:ptCount val="4"/>
                <c:pt idx="0">
                  <c:v>FT MASTER</c:v>
                </c:pt>
                <c:pt idx="1">
                  <c:v>PT MASTER</c:v>
                </c:pt>
                <c:pt idx="2">
                  <c:v>FT PhD</c:v>
                </c:pt>
                <c:pt idx="3">
                  <c:v>PT PhD</c:v>
                </c:pt>
              </c:strCache>
            </c:strRef>
          </c:cat>
          <c:val>
            <c:numRef>
              <c:f>Sheet2!$A$2:$D$2</c:f>
              <c:numCache>
                <c:formatCode>General</c:formatCode>
                <c:ptCount val="4"/>
                <c:pt idx="0">
                  <c:v>127</c:v>
                </c:pt>
                <c:pt idx="1">
                  <c:v>75</c:v>
                </c:pt>
                <c:pt idx="2">
                  <c:v>32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36870934611434"/>
          <c:y val="0.1794472440944882"/>
          <c:w val="0.16015348624900147"/>
          <c:h val="0.62110551181102358"/>
        </c:manualLayout>
      </c:layout>
      <c:overlay val="0"/>
      <c:txPr>
        <a:bodyPr/>
        <a:lstStyle/>
        <a:p>
          <a:pPr>
            <a:defRPr sz="1200" b="1">
              <a:solidFill>
                <a:schemeClr val="tx1">
                  <a:lumMod val="95000"/>
                  <a:lumOff val="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DISTRIBUTION OF NEW ADMITS IN 111 - MAJOR-WISE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6873027511237217E-2"/>
          <c:y val="9.1369212446083981E-2"/>
          <c:w val="0.94368527314652473"/>
          <c:h val="0.788071413227380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FT MASTER</c:v>
                </c:pt>
              </c:strCache>
            </c:strRef>
          </c:tx>
          <c:invertIfNegative val="0"/>
          <c:dLbls>
            <c:dLbl>
              <c:idx val="11"/>
              <c:layout>
                <c:manualLayout>
                  <c:x val="-3.875969386556123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0000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CEM,EM</c:v>
                </c:pt>
                <c:pt idx="4">
                  <c:v>CHE, OGSF</c:v>
                </c:pt>
                <c:pt idx="5">
                  <c:v>CHEM</c:v>
                </c:pt>
                <c:pt idx="6">
                  <c:v>COE, CNW</c:v>
                </c:pt>
                <c:pt idx="7">
                  <c:v>CRP</c:v>
                </c:pt>
                <c:pt idx="8">
                  <c:v>CS</c:v>
                </c:pt>
                <c:pt idx="9">
                  <c:v>CSE</c:v>
                </c:pt>
                <c:pt idx="10">
                  <c:v>EE, TELE</c:v>
                </c:pt>
                <c:pt idx="11">
                  <c:v>EMBA, MBA</c:v>
                </c:pt>
                <c:pt idx="12">
                  <c:v>ENVS, GEOL</c:v>
                </c:pt>
                <c:pt idx="13">
                  <c:v>ISE, SE</c:v>
                </c:pt>
                <c:pt idx="14">
                  <c:v>MATH</c:v>
                </c:pt>
                <c:pt idx="15">
                  <c:v>ME, MSE</c:v>
                </c:pt>
                <c:pt idx="16">
                  <c:v>MEPH, PHYS</c:v>
                </c:pt>
                <c:pt idx="17">
                  <c:v>PETE</c:v>
                </c:pt>
              </c:strCache>
            </c:strRef>
          </c:cat>
          <c:val>
            <c:numRef>
              <c:f>Sheet3!$B$2:$B$19</c:f>
              <c:numCache>
                <c:formatCode>General</c:formatCode>
                <c:ptCount val="18"/>
                <c:pt idx="0">
                  <c:v>1</c:v>
                </c:pt>
                <c:pt idx="2">
                  <c:v>7</c:v>
                </c:pt>
                <c:pt idx="3">
                  <c:v>1</c:v>
                </c:pt>
                <c:pt idx="4">
                  <c:v>30</c:v>
                </c:pt>
                <c:pt idx="5">
                  <c:v>3</c:v>
                </c:pt>
                <c:pt idx="6">
                  <c:v>6</c:v>
                </c:pt>
                <c:pt idx="7">
                  <c:v>1</c:v>
                </c:pt>
                <c:pt idx="8">
                  <c:v>7</c:v>
                </c:pt>
                <c:pt idx="10">
                  <c:v>20</c:v>
                </c:pt>
                <c:pt idx="11">
                  <c:v>18</c:v>
                </c:pt>
                <c:pt idx="12">
                  <c:v>2</c:v>
                </c:pt>
                <c:pt idx="13">
                  <c:v>7</c:v>
                </c:pt>
                <c:pt idx="14">
                  <c:v>1</c:v>
                </c:pt>
                <c:pt idx="15">
                  <c:v>11</c:v>
                </c:pt>
                <c:pt idx="16">
                  <c:v>3</c:v>
                </c:pt>
                <c:pt idx="17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PT MASTER</c:v>
                </c:pt>
              </c:strCache>
            </c:strRef>
          </c:tx>
          <c:invertIfNegative val="0"/>
          <c:dLbls>
            <c:dLbl>
              <c:idx val="15"/>
              <c:layout>
                <c:manualLayout>
                  <c:x val="1.2919897955187079E-3"/>
                  <c:y val="-4.39319131448781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CEM,EM</c:v>
                </c:pt>
                <c:pt idx="4">
                  <c:v>CHE, OGSF</c:v>
                </c:pt>
                <c:pt idx="5">
                  <c:v>CHEM</c:v>
                </c:pt>
                <c:pt idx="6">
                  <c:v>COE, CNW</c:v>
                </c:pt>
                <c:pt idx="7">
                  <c:v>CRP</c:v>
                </c:pt>
                <c:pt idx="8">
                  <c:v>CS</c:v>
                </c:pt>
                <c:pt idx="9">
                  <c:v>CSE</c:v>
                </c:pt>
                <c:pt idx="10">
                  <c:v>EE, TELE</c:v>
                </c:pt>
                <c:pt idx="11">
                  <c:v>EMBA, MBA</c:v>
                </c:pt>
                <c:pt idx="12">
                  <c:v>ENVS, GEOL</c:v>
                </c:pt>
                <c:pt idx="13">
                  <c:v>ISE, SE</c:v>
                </c:pt>
                <c:pt idx="14">
                  <c:v>MATH</c:v>
                </c:pt>
                <c:pt idx="15">
                  <c:v>ME, MSE</c:v>
                </c:pt>
                <c:pt idx="16">
                  <c:v>MEPH, PHYS</c:v>
                </c:pt>
                <c:pt idx="17">
                  <c:v>PETE</c:v>
                </c:pt>
              </c:strCache>
            </c:strRef>
          </c:cat>
          <c:val>
            <c:numRef>
              <c:f>Sheet3!$C$2:$C$19</c:f>
              <c:numCache>
                <c:formatCode>General</c:formatCode>
                <c:ptCount val="18"/>
                <c:pt idx="1">
                  <c:v>4</c:v>
                </c:pt>
                <c:pt idx="2">
                  <c:v>1</c:v>
                </c:pt>
                <c:pt idx="3">
                  <c:v>27</c:v>
                </c:pt>
                <c:pt idx="4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11">
                  <c:v>22</c:v>
                </c:pt>
                <c:pt idx="12">
                  <c:v>1</c:v>
                </c:pt>
                <c:pt idx="13">
                  <c:v>2</c:v>
                </c:pt>
                <c:pt idx="15">
                  <c:v>7</c:v>
                </c:pt>
                <c:pt idx="17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dLbls>
            <c:dLbl>
              <c:idx val="12"/>
              <c:layout>
                <c:manualLayout>
                  <c:x val="0"/>
                  <c:y val="-1.3179573943463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008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CEM,EM</c:v>
                </c:pt>
                <c:pt idx="4">
                  <c:v>CHE, OGSF</c:v>
                </c:pt>
                <c:pt idx="5">
                  <c:v>CHEM</c:v>
                </c:pt>
                <c:pt idx="6">
                  <c:v>COE, CNW</c:v>
                </c:pt>
                <c:pt idx="7">
                  <c:v>CRP</c:v>
                </c:pt>
                <c:pt idx="8">
                  <c:v>CS</c:v>
                </c:pt>
                <c:pt idx="9">
                  <c:v>CSE</c:v>
                </c:pt>
                <c:pt idx="10">
                  <c:v>EE, TELE</c:v>
                </c:pt>
                <c:pt idx="11">
                  <c:v>EMBA, MBA</c:v>
                </c:pt>
                <c:pt idx="12">
                  <c:v>ENVS, GEOL</c:v>
                </c:pt>
                <c:pt idx="13">
                  <c:v>ISE, SE</c:v>
                </c:pt>
                <c:pt idx="14">
                  <c:v>MATH</c:v>
                </c:pt>
                <c:pt idx="15">
                  <c:v>ME, MSE</c:v>
                </c:pt>
                <c:pt idx="16">
                  <c:v>MEPH, PHYS</c:v>
                </c:pt>
                <c:pt idx="17">
                  <c:v>PETE</c:v>
                </c:pt>
              </c:strCache>
            </c:strRef>
          </c:cat>
          <c:val>
            <c:numRef>
              <c:f>Sheet3!$D$2:$D$19</c:f>
              <c:numCache>
                <c:formatCode>General</c:formatCode>
                <c:ptCount val="18"/>
                <c:pt idx="2">
                  <c:v>2</c:v>
                </c:pt>
                <c:pt idx="4">
                  <c:v>3</c:v>
                </c:pt>
                <c:pt idx="5">
                  <c:v>2</c:v>
                </c:pt>
                <c:pt idx="9">
                  <c:v>5</c:v>
                </c:pt>
                <c:pt idx="10">
                  <c:v>4</c:v>
                </c:pt>
                <c:pt idx="12">
                  <c:v>1</c:v>
                </c:pt>
                <c:pt idx="13">
                  <c:v>1</c:v>
                </c:pt>
                <c:pt idx="14">
                  <c:v>10</c:v>
                </c:pt>
                <c:pt idx="15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Sheet3!$E$1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CEM,EM</c:v>
                </c:pt>
                <c:pt idx="4">
                  <c:v>CHE, OGSF</c:v>
                </c:pt>
                <c:pt idx="5">
                  <c:v>CHEM</c:v>
                </c:pt>
                <c:pt idx="6">
                  <c:v>COE, CNW</c:v>
                </c:pt>
                <c:pt idx="7">
                  <c:v>CRP</c:v>
                </c:pt>
                <c:pt idx="8">
                  <c:v>CS</c:v>
                </c:pt>
                <c:pt idx="9">
                  <c:v>CSE</c:v>
                </c:pt>
                <c:pt idx="10">
                  <c:v>EE, TELE</c:v>
                </c:pt>
                <c:pt idx="11">
                  <c:v>EMBA, MBA</c:v>
                </c:pt>
                <c:pt idx="12">
                  <c:v>ENVS, GEOL</c:v>
                </c:pt>
                <c:pt idx="13">
                  <c:v>ISE, SE</c:v>
                </c:pt>
                <c:pt idx="14">
                  <c:v>MATH</c:v>
                </c:pt>
                <c:pt idx="15">
                  <c:v>ME, MSE</c:v>
                </c:pt>
                <c:pt idx="16">
                  <c:v>MEPH, PHYS</c:v>
                </c:pt>
                <c:pt idx="17">
                  <c:v>PETE</c:v>
                </c:pt>
              </c:strCache>
            </c:strRef>
          </c:cat>
          <c:val>
            <c:numRef>
              <c:f>Sheet3!$E$2:$E$19</c:f>
              <c:numCache>
                <c:formatCode>General</c:formatCode>
                <c:ptCount val="18"/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9499264"/>
        <c:axId val="59501184"/>
      </c:barChart>
      <c:catAx>
        <c:axId val="59499264"/>
        <c:scaling>
          <c:orientation val="minMax"/>
        </c:scaling>
        <c:delete val="0"/>
        <c:axPos val="b"/>
        <c:majorTickMark val="out"/>
        <c:minorTickMark val="none"/>
        <c:tickLblPos val="nextTo"/>
        <c:crossAx val="59501184"/>
        <c:crosses val="autoZero"/>
        <c:auto val="1"/>
        <c:lblAlgn val="ctr"/>
        <c:lblOffset val="100"/>
        <c:noMultiLvlLbl val="0"/>
      </c:catAx>
      <c:valAx>
        <c:axId val="59501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499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713723284589426"/>
          <c:y val="3.5875757076259188E-2"/>
          <c:w val="0.43262467191601051"/>
          <c:h val="0.1553014568831070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/>
              <a:t>ACTIVE STUDENTS DURING 111 TERM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Sheet4!$A$1:$D$1</c:f>
              <c:strCache>
                <c:ptCount val="4"/>
                <c:pt idx="0">
                  <c:v>FT MASTER</c:v>
                </c:pt>
                <c:pt idx="1">
                  <c:v>PT MASTER</c:v>
                </c:pt>
                <c:pt idx="2">
                  <c:v>FT PhD</c:v>
                </c:pt>
                <c:pt idx="3">
                  <c:v>PT PhD</c:v>
                </c:pt>
              </c:strCache>
            </c:strRef>
          </c:cat>
          <c:val>
            <c:numRef>
              <c:f>Sheet4!$A$2:$D$2</c:f>
              <c:numCache>
                <c:formatCode>General</c:formatCode>
                <c:ptCount val="4"/>
                <c:pt idx="0">
                  <c:v>435</c:v>
                </c:pt>
                <c:pt idx="1">
                  <c:v>469</c:v>
                </c:pt>
                <c:pt idx="2">
                  <c:v>125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ACTIVE STUDENTS 111 DISTRIBUTION MAJOR-WISE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FT MASTER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>
                    <a:solidFill>
                      <a:srgbClr val="0000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Sheet5!$A$2:$A$19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MBA, EMBA</c:v>
                </c:pt>
                <c:pt idx="3">
                  <c:v>CHE, OGSF</c:v>
                </c:pt>
                <c:pt idx="4">
                  <c:v>CHEM</c:v>
                </c:pt>
                <c:pt idx="5">
                  <c:v>CRP</c:v>
                </c:pt>
                <c:pt idx="6">
                  <c:v>CE</c:v>
                </c:pt>
                <c:pt idx="7">
                  <c:v>COE, CNW</c:v>
                </c:pt>
                <c:pt idx="8">
                  <c:v>CS</c:v>
                </c:pt>
                <c:pt idx="9">
                  <c:v>CSE</c:v>
                </c:pt>
                <c:pt idx="10">
                  <c:v>CEM, EM</c:v>
                </c:pt>
                <c:pt idx="11">
                  <c:v>EE, TELE</c:v>
                </c:pt>
                <c:pt idx="12">
                  <c:v>ENVS, GEOL,GEOP</c:v>
                </c:pt>
                <c:pt idx="13">
                  <c:v>ISE, SE</c:v>
                </c:pt>
                <c:pt idx="14">
                  <c:v>MATH</c:v>
                </c:pt>
                <c:pt idx="15">
                  <c:v>ME</c:v>
                </c:pt>
                <c:pt idx="16">
                  <c:v>PHYS,MEPH</c:v>
                </c:pt>
                <c:pt idx="17">
                  <c:v>PETE</c:v>
                </c:pt>
              </c:strCache>
            </c:strRef>
          </c:cat>
          <c:val>
            <c:numRef>
              <c:f>Sheet5!$B$2:$B$19</c:f>
              <c:numCache>
                <c:formatCode>General</c:formatCode>
                <c:ptCount val="18"/>
                <c:pt idx="0">
                  <c:v>2</c:v>
                </c:pt>
                <c:pt idx="1">
                  <c:v>7</c:v>
                </c:pt>
                <c:pt idx="2">
                  <c:v>44</c:v>
                </c:pt>
                <c:pt idx="3">
                  <c:v>43</c:v>
                </c:pt>
                <c:pt idx="4">
                  <c:v>14</c:v>
                </c:pt>
                <c:pt idx="5">
                  <c:v>4</c:v>
                </c:pt>
                <c:pt idx="6">
                  <c:v>30</c:v>
                </c:pt>
                <c:pt idx="7">
                  <c:v>27</c:v>
                </c:pt>
                <c:pt idx="8">
                  <c:v>38</c:v>
                </c:pt>
                <c:pt idx="10">
                  <c:v>7</c:v>
                </c:pt>
                <c:pt idx="11">
                  <c:v>69</c:v>
                </c:pt>
                <c:pt idx="12">
                  <c:v>11</c:v>
                </c:pt>
                <c:pt idx="13">
                  <c:v>42</c:v>
                </c:pt>
                <c:pt idx="14">
                  <c:v>7</c:v>
                </c:pt>
                <c:pt idx="15">
                  <c:v>46</c:v>
                </c:pt>
                <c:pt idx="16">
                  <c:v>17</c:v>
                </c:pt>
                <c:pt idx="17">
                  <c:v>28</c:v>
                </c:pt>
              </c:numCache>
            </c:numRef>
          </c:val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PT MASTER</c:v>
                </c:pt>
              </c:strCache>
            </c:strRef>
          </c:tx>
          <c:invertIfNegative val="0"/>
          <c:dLbls>
            <c:dLbl>
              <c:idx val="16"/>
              <c:layout>
                <c:manualLayout>
                  <c:x val="2.777777777777676E-3"/>
                  <c:y val="1.0822510822510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5.5555555555555558E-3"/>
                  <c:y val="7.936416254350125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Sheet5!$A$2:$A$19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MBA, EMBA</c:v>
                </c:pt>
                <c:pt idx="3">
                  <c:v>CHE, OGSF</c:v>
                </c:pt>
                <c:pt idx="4">
                  <c:v>CHEM</c:v>
                </c:pt>
                <c:pt idx="5">
                  <c:v>CRP</c:v>
                </c:pt>
                <c:pt idx="6">
                  <c:v>CE</c:v>
                </c:pt>
                <c:pt idx="7">
                  <c:v>COE, CNW</c:v>
                </c:pt>
                <c:pt idx="8">
                  <c:v>CS</c:v>
                </c:pt>
                <c:pt idx="9">
                  <c:v>CSE</c:v>
                </c:pt>
                <c:pt idx="10">
                  <c:v>CEM, EM</c:v>
                </c:pt>
                <c:pt idx="11">
                  <c:v>EE, TELE</c:v>
                </c:pt>
                <c:pt idx="12">
                  <c:v>ENVS, GEOL,GEOP</c:v>
                </c:pt>
                <c:pt idx="13">
                  <c:v>ISE, SE</c:v>
                </c:pt>
                <c:pt idx="14">
                  <c:v>MATH</c:v>
                </c:pt>
                <c:pt idx="15">
                  <c:v>ME</c:v>
                </c:pt>
                <c:pt idx="16">
                  <c:v>PHYS,MEPH</c:v>
                </c:pt>
                <c:pt idx="17">
                  <c:v>PETE</c:v>
                </c:pt>
              </c:strCache>
            </c:strRef>
          </c:cat>
          <c:val>
            <c:numRef>
              <c:f>Sheet5!$C$2:$C$19</c:f>
              <c:numCache>
                <c:formatCode>General</c:formatCode>
                <c:ptCount val="18"/>
                <c:pt idx="0">
                  <c:v>2</c:v>
                </c:pt>
                <c:pt idx="1">
                  <c:v>9</c:v>
                </c:pt>
                <c:pt idx="2">
                  <c:v>96</c:v>
                </c:pt>
                <c:pt idx="3">
                  <c:v>7</c:v>
                </c:pt>
                <c:pt idx="4">
                  <c:v>5</c:v>
                </c:pt>
                <c:pt idx="5">
                  <c:v>3</c:v>
                </c:pt>
                <c:pt idx="6">
                  <c:v>7</c:v>
                </c:pt>
                <c:pt idx="7">
                  <c:v>20</c:v>
                </c:pt>
                <c:pt idx="8">
                  <c:v>16</c:v>
                </c:pt>
                <c:pt idx="10">
                  <c:v>151</c:v>
                </c:pt>
                <c:pt idx="11">
                  <c:v>31</c:v>
                </c:pt>
                <c:pt idx="12">
                  <c:v>20</c:v>
                </c:pt>
                <c:pt idx="13">
                  <c:v>19</c:v>
                </c:pt>
                <c:pt idx="14">
                  <c:v>6</c:v>
                </c:pt>
                <c:pt idx="15">
                  <c:v>23</c:v>
                </c:pt>
                <c:pt idx="16">
                  <c:v>3</c:v>
                </c:pt>
                <c:pt idx="17">
                  <c:v>22</c:v>
                </c:pt>
              </c:numCache>
            </c:numRef>
          </c:val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dLbls>
            <c:dLbl>
              <c:idx val="17"/>
              <c:layout>
                <c:manualLayout>
                  <c:x val="2.777777777777777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0000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Sheet5!$A$2:$A$19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MBA, EMBA</c:v>
                </c:pt>
                <c:pt idx="3">
                  <c:v>CHE, OGSF</c:v>
                </c:pt>
                <c:pt idx="4">
                  <c:v>CHEM</c:v>
                </c:pt>
                <c:pt idx="5">
                  <c:v>CRP</c:v>
                </c:pt>
                <c:pt idx="6">
                  <c:v>CE</c:v>
                </c:pt>
                <c:pt idx="7">
                  <c:v>COE, CNW</c:v>
                </c:pt>
                <c:pt idx="8">
                  <c:v>CS</c:v>
                </c:pt>
                <c:pt idx="9">
                  <c:v>CSE</c:v>
                </c:pt>
                <c:pt idx="10">
                  <c:v>CEM, EM</c:v>
                </c:pt>
                <c:pt idx="11">
                  <c:v>EE, TELE</c:v>
                </c:pt>
                <c:pt idx="12">
                  <c:v>ENVS, GEOL,GEOP</c:v>
                </c:pt>
                <c:pt idx="13">
                  <c:v>ISE, SE</c:v>
                </c:pt>
                <c:pt idx="14">
                  <c:v>MATH</c:v>
                </c:pt>
                <c:pt idx="15">
                  <c:v>ME</c:v>
                </c:pt>
                <c:pt idx="16">
                  <c:v>PHYS,MEPH</c:v>
                </c:pt>
                <c:pt idx="17">
                  <c:v>PETE</c:v>
                </c:pt>
              </c:strCache>
            </c:strRef>
          </c:cat>
          <c:val>
            <c:numRef>
              <c:f>Sheet5!$D$2:$D$19</c:f>
              <c:numCache>
                <c:formatCode>General</c:formatCode>
                <c:ptCount val="18"/>
                <c:pt idx="3">
                  <c:v>13</c:v>
                </c:pt>
                <c:pt idx="4">
                  <c:v>10</c:v>
                </c:pt>
                <c:pt idx="6">
                  <c:v>14</c:v>
                </c:pt>
                <c:pt idx="9">
                  <c:v>26</c:v>
                </c:pt>
                <c:pt idx="11">
                  <c:v>20</c:v>
                </c:pt>
                <c:pt idx="12">
                  <c:v>2</c:v>
                </c:pt>
                <c:pt idx="13">
                  <c:v>8</c:v>
                </c:pt>
                <c:pt idx="14">
                  <c:v>19</c:v>
                </c:pt>
                <c:pt idx="15">
                  <c:v>13</c:v>
                </c:pt>
                <c:pt idx="17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dLbls>
            <c:dLbl>
              <c:idx val="15"/>
              <c:layout>
                <c:manualLayout>
                  <c:x val="2.777777777777777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8.3333333333333332E-3"/>
                  <c:y val="-6.4935064935064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Sheet5!$A$2:$A$19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MBA, EMBA</c:v>
                </c:pt>
                <c:pt idx="3">
                  <c:v>CHE, OGSF</c:v>
                </c:pt>
                <c:pt idx="4">
                  <c:v>CHEM</c:v>
                </c:pt>
                <c:pt idx="5">
                  <c:v>CRP</c:v>
                </c:pt>
                <c:pt idx="6">
                  <c:v>CE</c:v>
                </c:pt>
                <c:pt idx="7">
                  <c:v>COE, CNW</c:v>
                </c:pt>
                <c:pt idx="8">
                  <c:v>CS</c:v>
                </c:pt>
                <c:pt idx="9">
                  <c:v>CSE</c:v>
                </c:pt>
                <c:pt idx="10">
                  <c:v>CEM, EM</c:v>
                </c:pt>
                <c:pt idx="11">
                  <c:v>EE, TELE</c:v>
                </c:pt>
                <c:pt idx="12">
                  <c:v>ENVS, GEOL,GEOP</c:v>
                </c:pt>
                <c:pt idx="13">
                  <c:v>ISE, SE</c:v>
                </c:pt>
                <c:pt idx="14">
                  <c:v>MATH</c:v>
                </c:pt>
                <c:pt idx="15">
                  <c:v>ME</c:v>
                </c:pt>
                <c:pt idx="16">
                  <c:v>PHYS,MEPH</c:v>
                </c:pt>
                <c:pt idx="17">
                  <c:v>PETE</c:v>
                </c:pt>
              </c:strCache>
            </c:strRef>
          </c:cat>
          <c:val>
            <c:numRef>
              <c:f>Sheet5!$E$2:$E$19</c:f>
              <c:numCache>
                <c:formatCode>General</c:formatCode>
                <c:ptCount val="18"/>
                <c:pt idx="3">
                  <c:v>1</c:v>
                </c:pt>
                <c:pt idx="4">
                  <c:v>4</c:v>
                </c:pt>
                <c:pt idx="6">
                  <c:v>2</c:v>
                </c:pt>
                <c:pt idx="9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3</c:v>
                </c:pt>
                <c:pt idx="14">
                  <c:v>2</c:v>
                </c:pt>
                <c:pt idx="15">
                  <c:v>3</c:v>
                </c:pt>
                <c:pt idx="17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9452416"/>
        <c:axId val="59505280"/>
        <c:axId val="0"/>
      </c:bar3DChart>
      <c:catAx>
        <c:axId val="59452416"/>
        <c:scaling>
          <c:orientation val="minMax"/>
        </c:scaling>
        <c:delete val="0"/>
        <c:axPos val="b"/>
        <c:majorTickMark val="out"/>
        <c:minorTickMark val="none"/>
        <c:tickLblPos val="nextTo"/>
        <c:crossAx val="59505280"/>
        <c:crosses val="autoZero"/>
        <c:auto val="1"/>
        <c:lblAlgn val="ctr"/>
        <c:lblOffset val="100"/>
        <c:noMultiLvlLbl val="0"/>
      </c:catAx>
      <c:valAx>
        <c:axId val="59505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45241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ACTIVE PhD STUDENTS</a:t>
            </a:r>
            <a:r>
              <a:rPr lang="en-US" baseline="0"/>
              <a:t> DURING 111</a:t>
            </a:r>
            <a:endParaRPr lang="en-US"/>
          </a:p>
        </c:rich>
      </c:tx>
      <c:layout>
        <c:manualLayout>
          <c:xMode val="edge"/>
          <c:yMode val="edge"/>
          <c:x val="0.2058704747214655"/>
          <c:y val="3.0770702742879685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Sheet6!$B$1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Sheet6!$A$2:$A$11</c:f>
              <c:strCache>
                <c:ptCount val="10"/>
                <c:pt idx="0">
                  <c:v>CHE</c:v>
                </c:pt>
                <c:pt idx="1">
                  <c:v>CHEM</c:v>
                </c:pt>
                <c:pt idx="2">
                  <c:v>CE</c:v>
                </c:pt>
                <c:pt idx="3">
                  <c:v>CSE</c:v>
                </c:pt>
                <c:pt idx="4">
                  <c:v>EE</c:v>
                </c:pt>
                <c:pt idx="5">
                  <c:v>ENVS</c:v>
                </c:pt>
                <c:pt idx="6">
                  <c:v>ISE, SE</c:v>
                </c:pt>
                <c:pt idx="7">
                  <c:v>MATH</c:v>
                </c:pt>
                <c:pt idx="8">
                  <c:v>ME</c:v>
                </c:pt>
                <c:pt idx="9">
                  <c:v>PETE</c:v>
                </c:pt>
              </c:strCache>
            </c:strRef>
          </c:cat>
          <c:val>
            <c:numRef>
              <c:f>Sheet6!$B$2:$B$11</c:f>
              <c:numCache>
                <c:formatCode>General</c:formatCode>
                <c:ptCount val="10"/>
                <c:pt idx="0">
                  <c:v>13</c:v>
                </c:pt>
                <c:pt idx="1">
                  <c:v>10</c:v>
                </c:pt>
                <c:pt idx="2">
                  <c:v>14</c:v>
                </c:pt>
                <c:pt idx="3">
                  <c:v>26</c:v>
                </c:pt>
                <c:pt idx="4">
                  <c:v>20</c:v>
                </c:pt>
                <c:pt idx="5">
                  <c:v>2</c:v>
                </c:pt>
                <c:pt idx="6">
                  <c:v>8</c:v>
                </c:pt>
                <c:pt idx="7">
                  <c:v>19</c:v>
                </c:pt>
                <c:pt idx="8">
                  <c:v>13</c:v>
                </c:pt>
                <c:pt idx="9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Sheet6!$C$1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Sheet6!$A$2:$A$11</c:f>
              <c:strCache>
                <c:ptCount val="10"/>
                <c:pt idx="0">
                  <c:v>CHE</c:v>
                </c:pt>
                <c:pt idx="1">
                  <c:v>CHEM</c:v>
                </c:pt>
                <c:pt idx="2">
                  <c:v>CE</c:v>
                </c:pt>
                <c:pt idx="3">
                  <c:v>CSE</c:v>
                </c:pt>
                <c:pt idx="4">
                  <c:v>EE</c:v>
                </c:pt>
                <c:pt idx="5">
                  <c:v>ENVS</c:v>
                </c:pt>
                <c:pt idx="6">
                  <c:v>ISE, SE</c:v>
                </c:pt>
                <c:pt idx="7">
                  <c:v>MATH</c:v>
                </c:pt>
                <c:pt idx="8">
                  <c:v>ME</c:v>
                </c:pt>
                <c:pt idx="9">
                  <c:v>PETE</c:v>
                </c:pt>
              </c:strCache>
            </c:strRef>
          </c:cat>
          <c:val>
            <c:numRef>
              <c:f>Sheet6!$C$2:$C$11</c:f>
              <c:numCache>
                <c:formatCode>General</c:formatCode>
                <c:ptCount val="10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559552"/>
        <c:axId val="59566720"/>
        <c:axId val="0"/>
      </c:bar3DChart>
      <c:catAx>
        <c:axId val="23559552"/>
        <c:scaling>
          <c:orientation val="minMax"/>
        </c:scaling>
        <c:delete val="0"/>
        <c:axPos val="b"/>
        <c:majorTickMark val="out"/>
        <c:minorTickMark val="none"/>
        <c:tickLblPos val="nextTo"/>
        <c:crossAx val="59566720"/>
        <c:crosses val="autoZero"/>
        <c:auto val="1"/>
        <c:lblAlgn val="ctr"/>
        <c:lblOffset val="100"/>
        <c:noMultiLvlLbl val="0"/>
      </c:catAx>
      <c:valAx>
        <c:axId val="5956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55955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40F842-B82A-45E5-A502-7A7F95BB03D8}" type="datetimeFigureOut">
              <a:rPr lang="en-US"/>
              <a:pPr>
                <a:defRPr/>
              </a:pPr>
              <a:t>27-Sep-11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117359-E055-4718-A2A9-94381BD159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588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6FCF52-D1B4-48C4-B309-57DF3B700F59}" type="datetimeFigureOut">
              <a:rPr lang="en-US"/>
              <a:pPr>
                <a:defRPr/>
              </a:pPr>
              <a:t>27-Sep-11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B774EA-15F8-47FB-97A4-88C84DBE11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681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789A7-E455-43A4-969F-31562A840882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94958-D1B4-45DF-B794-093DBA4AD0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E7D95-4019-4B1D-9896-06BCE961851A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DD0B-BD15-4C43-9C92-A99E24F11A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EE0D-5C4D-4EC2-8BB2-919727751726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28C01-D532-42A0-9F7F-FD82AE6E37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C477-8411-487D-A276-9A4DACF31C4B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03982-2369-4E88-BCA2-4034145AE7D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EF405-F719-4DE8-9A07-6C4C13D4A374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CD298-A51C-4034-BE7A-341F070B8A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0040-AA3F-4B03-8CE7-F1CC185590FE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5B393-AC6F-4198-9D89-58BF4BE166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E1EE8-7E40-4F74-9F62-F76B47E5D94D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7D06E-A0D9-4359-B1D9-90C094BCD94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3FEBB-0C37-4E36-A3F8-E0E6CE1D6701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3C78A-0D34-49BD-85B6-EDDCE37061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57214-7EDD-409A-B0FF-E8878C30C653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D9C06-3F52-406E-A29C-090DFF31EEC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BB61-014D-4F9A-A8B2-9BAAC853A073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830EE-0AF9-4293-ADDA-6BFDC10963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69AD4-8A74-4581-9F90-A8FBB212D144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8837-3D22-433D-97D8-E1CB8B079A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5078E4-C3BB-43BA-8A4A-DCC6D260BAFB}" type="datetime9">
              <a:rPr lang="en-US"/>
              <a:pPr>
                <a:defRPr/>
              </a:pPr>
              <a:t>27-Sep-11 2:32:00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Deanship of Graduate Studies - KFUPM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9813082-4DB1-49D5-B355-4C20237648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  <p:sndAc>
      <p:stSnd>
        <p:snd r:embed="rId13" name="click.wav"/>
      </p:stSnd>
    </p:sndAc>
  </p:transition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kfupm.edu.sa/g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g????????@kfupm.edu.sa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6"/>
          <p:cNvSpPr>
            <a:spLocks noGrp="1"/>
          </p:cNvSpPr>
          <p:nvPr>
            <p:ph type="ctrTitle" idx="4294967295"/>
          </p:nvPr>
        </p:nvSpPr>
        <p:spPr>
          <a:xfrm>
            <a:off x="762000" y="1981200"/>
            <a:ext cx="7772400" cy="1470025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chemeClr val="hlink"/>
                </a:solidFill>
                <a:latin typeface="Copperplate Gothic Bold" pitchFamily="34" charset="0"/>
              </a:rPr>
              <a:t>Welcome to KFUPM</a:t>
            </a:r>
          </a:p>
        </p:txBody>
      </p:sp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838200" y="3886200"/>
            <a:ext cx="746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hlink"/>
                </a:solidFill>
                <a:latin typeface="Calibri" pitchFamily="34" charset="0"/>
              </a:rPr>
              <a:t>Rules and Regulations of Graduate Studies</a:t>
            </a:r>
          </a:p>
        </p:txBody>
      </p:sp>
      <p:sp>
        <p:nvSpPr>
          <p:cNvPr id="2053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Date Placeholder 9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0D8824D-E895-46E7-AB32-4EC954B9C276}" type="datetime9">
              <a:rPr lang="en-US" sz="140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4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808037"/>
          </a:xfrm>
        </p:spPr>
        <p:txBody>
          <a:bodyPr/>
          <a:lstStyle/>
          <a:p>
            <a:r>
              <a:rPr kumimoji="1" lang="en-US" sz="4000" smtClean="0">
                <a:solidFill>
                  <a:schemeClr val="hlink"/>
                </a:solidFill>
                <a:latin typeface="Copperplate Gothic Bold" pitchFamily="34" charset="0"/>
                <a:cs typeface="Arial" charset="0"/>
              </a:rPr>
              <a:t>Strategic Roadmap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4495800"/>
          </a:xfrm>
          <a:noFill/>
        </p:spPr>
        <p:txBody>
          <a:bodyPr/>
          <a:lstStyle/>
          <a:p>
            <a:pPr marL="609600" indent="-609600">
              <a:buFont typeface="Wingdings" pitchFamily="2" charset="2"/>
              <a:buChar char="q"/>
            </a:pPr>
            <a:r>
              <a:rPr kumimoji="1" lang="en-US" sz="2800" b="1" smtClean="0">
                <a:solidFill>
                  <a:schemeClr val="hlink"/>
                </a:solidFill>
                <a:cs typeface="Arial" charset="0"/>
              </a:rPr>
              <a:t>Goals:</a:t>
            </a:r>
          </a:p>
          <a:p>
            <a:pPr marL="903288" lvl="1" indent="-558800">
              <a:buFont typeface="Arial" charset="0"/>
              <a:buNone/>
            </a:pPr>
            <a:r>
              <a:rPr kumimoji="1" lang="en-US" sz="2400" smtClean="0"/>
              <a:t>I. 	Enhance the research environment at KFUPM.</a:t>
            </a:r>
          </a:p>
          <a:p>
            <a:pPr marL="903288" lvl="1" indent="-558800">
              <a:buFont typeface="Arial" charset="0"/>
              <a:buNone/>
            </a:pPr>
            <a:r>
              <a:rPr kumimoji="1" lang="en-US" sz="2400" smtClean="0"/>
              <a:t>II. 	Increase knowledge dissemination.</a:t>
            </a:r>
          </a:p>
          <a:p>
            <a:pPr marL="903288" lvl="1" indent="-558800">
              <a:buFont typeface="Arial" charset="0"/>
              <a:buNone/>
            </a:pPr>
            <a:r>
              <a:rPr kumimoji="1" lang="en-US" sz="2400" smtClean="0"/>
              <a:t>III. 	Improve quality and efficiency of the graduate programs.</a:t>
            </a:r>
          </a:p>
          <a:p>
            <a:pPr marL="903288" lvl="1" indent="-558800">
              <a:buFont typeface="Arial" charset="0"/>
              <a:buNone/>
            </a:pPr>
            <a:r>
              <a:rPr kumimoji="1" lang="en-US" sz="2400" smtClean="0"/>
              <a:t>IV.	Increase quality and diversity in graduate student body.</a:t>
            </a:r>
          </a:p>
          <a:p>
            <a:pPr marL="903288" lvl="1" indent="-558800">
              <a:buFont typeface="Arial" charset="0"/>
              <a:buNone/>
            </a:pPr>
            <a:r>
              <a:rPr kumimoji="1" lang="en-US" sz="2400" smtClean="0"/>
              <a:t>V.	Increase the efficiency of the Deanship of Graduate Studies.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Getting Familiar with Terms and Procedures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990600" y="2667000"/>
            <a:ext cx="7315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Academic Petition/Request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Changing Degree Objective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Provisional and Regular Status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Pre-Graduate Program 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Readmission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Degree Plan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CGPA and Warnings Policy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Thesis/Dissertation Proposal &amp; Committee Formation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Public Oral Defense of Thesis/Dissertation</a:t>
            </a:r>
          </a:p>
        </p:txBody>
      </p:sp>
      <p:sp>
        <p:nvSpPr>
          <p:cNvPr id="12293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A251EBC-CBE9-4A91-AF8F-569C9FAA5AFE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E3F06A2-A1EB-4D64-AC20-49D47A8E83D4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1430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Academic Petition/Request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990600" y="2057400"/>
            <a:ext cx="7086600" cy="420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present on the website of Graduate Studies (from homepage, Current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Students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Forms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Miscellaneous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Petition</a:t>
            </a:r>
          </a:p>
          <a:p>
            <a:pPr marL="339725" indent="-339725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can be used for:</a:t>
            </a: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Changing </a:t>
            </a:r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Provisional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status to </a:t>
            </a:r>
            <a:r>
              <a:rPr lang="en-US" sz="2000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Regular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Changing status from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Pre-Graduate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Graduate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Accepting/waiving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GRE/TOEFL/Deficiency Courses etc.</a:t>
            </a: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Transferring Credits from an unfinished degree at another institution.</a:t>
            </a: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Registering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more/less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than allowed credit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hours.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Others. For more information please check FAQs (from homepage, Current Students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FAQ)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78B2614-78EF-4DFD-B841-E0973F62C363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52DD47C-BF6B-4340-9B47-FCF63CE05588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Flow of Academic Petition</a:t>
            </a:r>
          </a:p>
        </p:txBody>
      </p:sp>
      <p:sp>
        <p:nvSpPr>
          <p:cNvPr id="1434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8FDA60B-8875-4859-AAF3-132FEB91F910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52DD47C-BF6B-4340-9B47-FCF63CE05588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3276600" y="2362200"/>
            <a:ext cx="2590800" cy="533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Student (</a:t>
            </a:r>
            <a:r>
              <a:rPr lang="en-US" dirty="0">
                <a:solidFill>
                  <a:srgbClr val="FFFF00"/>
                </a:solidFill>
              </a:rPr>
              <a:t>Initiation</a:t>
            </a:r>
            <a:r>
              <a:rPr lang="en-US" dirty="0"/>
              <a:t>)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3276600" y="3200400"/>
            <a:ext cx="2590800" cy="533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Department’s Graduate Coordinator (</a:t>
            </a:r>
            <a:r>
              <a:rPr lang="en-US" dirty="0">
                <a:solidFill>
                  <a:srgbClr val="FFC000"/>
                </a:solidFill>
              </a:rPr>
              <a:t>Approval</a:t>
            </a:r>
            <a:r>
              <a:rPr lang="en-US" dirty="0"/>
              <a:t>)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3276600" y="4724400"/>
            <a:ext cx="2590800" cy="533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Dean of Graduate Studies (</a:t>
            </a:r>
            <a:r>
              <a:rPr lang="en-US" dirty="0">
                <a:solidFill>
                  <a:srgbClr val="FFC000"/>
                </a:solidFill>
              </a:rPr>
              <a:t>Final Approval</a:t>
            </a:r>
            <a:r>
              <a:rPr lang="en-US" dirty="0"/>
              <a:t>)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3276600" y="3962400"/>
            <a:ext cx="2590800" cy="533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Department Chairman (</a:t>
            </a:r>
            <a:r>
              <a:rPr lang="en-US" dirty="0">
                <a:solidFill>
                  <a:srgbClr val="FFC000"/>
                </a:solidFill>
              </a:rPr>
              <a:t>Approval</a:t>
            </a:r>
            <a:r>
              <a:rPr lang="en-US" dirty="0"/>
              <a:t>)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3276600" y="5486400"/>
            <a:ext cx="2590800" cy="533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Registrar (</a:t>
            </a:r>
            <a:r>
              <a:rPr lang="en-US" dirty="0">
                <a:solidFill>
                  <a:srgbClr val="FFFF00"/>
                </a:solidFill>
              </a:rPr>
              <a:t>Proper Action</a:t>
            </a:r>
            <a:r>
              <a:rPr lang="en-US" dirty="0"/>
              <a:t>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4420394" y="3047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458494" y="3847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458494" y="4609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458494" y="5371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1" name="Rectangle 14"/>
          <p:cNvSpPr>
            <a:spLocks noChangeArrowheads="1"/>
          </p:cNvSpPr>
          <p:nvPr/>
        </p:nvSpPr>
        <p:spPr bwMode="auto">
          <a:xfrm>
            <a:off x="381000" y="2970213"/>
            <a:ext cx="24384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Project under implementation on automating all these requests to make them through an online system</a:t>
            </a: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Provisional &amp; Regular Status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685800" y="2362200"/>
            <a:ext cx="7772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student admitted with academic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conditions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referred to as a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PROVISIONAL STUDENT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Such academic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conditions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could be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GRE, GMAT, TOEFL,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deficiency courses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GPA in first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courses, etc.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Students should fulfill these deficiencies within the first semester of admission.</a:t>
            </a: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not changed into Regular within first semester, students will be held from registration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confirmation in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next semester.</a:t>
            </a:r>
          </a:p>
        </p:txBody>
      </p:sp>
      <p:sp>
        <p:nvSpPr>
          <p:cNvPr id="15365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67D9A5F-C11F-4619-86BB-24E9FA1C40FC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9C2AB2A-7EAF-4717-8B0E-8915F54638CD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6"/>
          <p:cNvSpPr>
            <a:spLocks noGrp="1"/>
          </p:cNvSpPr>
          <p:nvPr>
            <p:ph type="ctrTitle" idx="4294967295"/>
          </p:nvPr>
        </p:nvSpPr>
        <p:spPr>
          <a:xfrm>
            <a:off x="762000" y="1371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Removal of Provisional Status</a:t>
            </a:r>
          </a:p>
        </p:txBody>
      </p:sp>
      <p:sp>
        <p:nvSpPr>
          <p:cNvPr id="16388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4FA6C85-A6A9-4A98-A8F2-59CC44DBC263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00A6A61-C9E4-4762-8351-37841E217A3D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390" name="TextBox 3"/>
          <p:cNvSpPr txBox="1">
            <a:spLocks noChangeArrowheads="1"/>
          </p:cNvSpPr>
          <p:nvPr/>
        </p:nvSpPr>
        <p:spPr bwMode="auto">
          <a:xfrm>
            <a:off x="685800" y="2667000"/>
            <a:ext cx="769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academic petition form once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fulfilled the academic conditions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which they were on provisional status.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such a petition is approved, the student will become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 regular student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trips dir="r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FF"/>
                </a:solidFill>
                <a:latin typeface="Copperplate Gothic Bold" pitchFamily="34" charset="0"/>
              </a:rPr>
              <a:t>Hold List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609600" y="2438400"/>
            <a:ext cx="7772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list is prepared every semester.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contains names of students who are still on Provisional Status.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Such students should arrange to remove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names from the list 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changing status to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Regular.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Students failing to do so will be put on registration hold and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not be allowed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register for the forthcoming semester. </a:t>
            </a:r>
          </a:p>
        </p:txBody>
      </p:sp>
      <p:sp>
        <p:nvSpPr>
          <p:cNvPr id="17413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7F475C9-923A-41ED-A0BE-75ABA3B084BE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EE43A33-D357-4118-9555-7B533BA1B947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FF"/>
                </a:solidFill>
                <a:latin typeface="Copperplate Gothic Bold" pitchFamily="34" charset="0"/>
              </a:rPr>
              <a:t>Pre-Graduate Program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609600" y="2286000"/>
            <a:ext cx="7772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a special program for students with weak achievements in their BS degrees.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However, they showed good work experience and high motivation to continue their MS degrees.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They may be granted admission as Pre-Graduate for one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year.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must pass 3 graduate courses, two of which are core courses with a grade of B and above in each.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Very strictly monitored and revised at the end of each semester.</a:t>
            </a:r>
          </a:p>
        </p:txBody>
      </p:sp>
      <p:sp>
        <p:nvSpPr>
          <p:cNvPr id="18437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F1EDE64-9D4B-4F90-B549-CCAEA8784B46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EE43A33-D357-4118-9555-7B533BA1B947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FF"/>
                </a:solidFill>
                <a:latin typeface="Copperplate Gothic Bold" pitchFamily="34" charset="0"/>
              </a:rPr>
              <a:t>Degree Plan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685800" y="2549525"/>
            <a:ext cx="777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Specific Form available on DGS website in excel format.</a:t>
            </a: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a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roadmap for earning a degree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Shows what a student has achieved and what is still needed for completing the degree requirements.</a:t>
            </a: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Prevents a student from taking unnecessary courses that may not be counted towards his degree, which could waste his time and delay his graduation processing.</a:t>
            </a: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Students should submit their Degree Plans in the second semester of admission at maximum.</a:t>
            </a:r>
          </a:p>
        </p:txBody>
      </p:sp>
      <p:sp>
        <p:nvSpPr>
          <p:cNvPr id="19461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656F4A2-7048-4411-BB76-356C92A8D361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0B5117C-310F-4544-98BD-100C72732119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Change of Degree Objective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990600" y="2667000"/>
            <a:ext cx="70866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Specific Form on the website of DGS.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Can be done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only once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during the study at KFUPM.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Same applies for changing major – only once…</a:t>
            </a:r>
          </a:p>
        </p:txBody>
      </p:sp>
      <p:sp>
        <p:nvSpPr>
          <p:cNvPr id="20485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CBD41AD-0959-4CD2-A4A4-B3E3731F6AAA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759E0C8-717C-4975-9427-EB92652523E0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6"/>
          <p:cNvSpPr>
            <a:spLocks noGrp="1"/>
          </p:cNvSpPr>
          <p:nvPr>
            <p:ph type="ctrTitle" idx="4294967295"/>
          </p:nvPr>
        </p:nvSpPr>
        <p:spPr>
          <a:xfrm>
            <a:off x="457200" y="1066800"/>
            <a:ext cx="8153400" cy="8382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Overview at KFUPM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762000" y="1899568"/>
            <a:ext cx="7315200" cy="45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Founded in 1963</a:t>
            </a:r>
          </a:p>
          <a:p>
            <a:pPr marL="339725" indent="-339725">
              <a:spcBef>
                <a:spcPts val="3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Composed of 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colleges and 18 departments</a:t>
            </a:r>
          </a:p>
          <a:p>
            <a:pPr marL="339725" indent="-339725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State-of-the-art 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IT center, Library, infrastructure</a:t>
            </a:r>
          </a:p>
          <a:p>
            <a:pPr marL="339725" indent="-339725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Recognized as the leading science and engineering shchool in the whole region</a:t>
            </a:r>
          </a:p>
          <a:p>
            <a:pPr marL="339725" indent="-339725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Research is supported by: </a:t>
            </a: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Deanship of Scientific Research</a:t>
            </a: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Research Institute </a:t>
            </a: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Five 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Centers of Research Excellence</a:t>
            </a: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KACST funds for faculty and graduate students</a:t>
            </a: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National Science and Technology Plan </a:t>
            </a: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(NSTP)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3F823A2-B9E0-4E49-9655-8361DBE9B4A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E3F06A2-A1EB-4D64-AC20-49D47A8E83D4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Some Important Policies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457200" y="1905000"/>
            <a:ext cx="8305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PhD students are required to </a:t>
            </a:r>
          </a:p>
          <a:p>
            <a:pPr marL="796925" lvl="1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Pass the PhD Comprehensive Exam within 04 semesters of their enrolment at max.</a:t>
            </a:r>
          </a:p>
          <a:p>
            <a:pPr marL="796925" lvl="1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Submit their dissertation proposals by within 06 semesters of their enrolment at max.</a:t>
            </a:r>
          </a:p>
          <a:p>
            <a:pPr marL="796925" lvl="1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be taken twice at max IF recommended by Graduate Committee in Dept.</a:t>
            </a:r>
          </a:p>
          <a:p>
            <a:pPr marL="796925" lvl="1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means that PhD students should attempt the comprehensive exam in 3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semester.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Failing to adhere with the above policy may lead to issuance of Warnings or even dismissals from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PhD program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C5FC72A-A375-41E3-B751-A32CDA595946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759E0C8-717C-4975-9427-EB92652523E0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Some Important Policies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457200" y="1828800"/>
            <a:ext cx="8305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The minimum number of credit hours to be completed by a </a:t>
            </a:r>
            <a:r>
              <a:rPr lang="en-GB" sz="2400" u="sng" dirty="0">
                <a:latin typeface="Times New Roman" pitchFamily="18" charset="0"/>
                <a:cs typeface="Times New Roman" pitchFamily="18" charset="0"/>
              </a:rPr>
              <a:t>Full-time Graduate Student (including RA’s and </a:t>
            </a:r>
            <a:r>
              <a:rPr lang="en-GB" sz="2400" u="sng" dirty="0" err="1">
                <a:latin typeface="Times New Roman" pitchFamily="18" charset="0"/>
                <a:cs typeface="Times New Roman" pitchFamily="18" charset="0"/>
              </a:rPr>
              <a:t>Lect</a:t>
            </a:r>
            <a:r>
              <a:rPr lang="en-GB" sz="2400" u="sng" dirty="0">
                <a:latin typeface="Times New Roman" pitchFamily="18" charset="0"/>
                <a:cs typeface="Times New Roman" pitchFamily="18" charset="0"/>
              </a:rPr>
              <a:t>-B’s)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every semester is </a:t>
            </a:r>
            <a:r>
              <a:rPr lang="en-GB" sz="2400" b="1" u="sng" dirty="0">
                <a:latin typeface="Times New Roman" pitchFamily="18" charset="0"/>
                <a:cs typeface="Times New Roman" pitchFamily="18" charset="0"/>
              </a:rPr>
              <a:t>09 credit hours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This is a very strict policy to insure full-time status and smooth progress in the degree program.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Every student should submit his Degree Plan latest by the second term of his enrolment.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Every student should declare his thesis/dissertation advisor and topic latest by the second term of his enrolment.</a:t>
            </a:r>
          </a:p>
        </p:txBody>
      </p:sp>
      <p:sp>
        <p:nvSpPr>
          <p:cNvPr id="22533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DC6191F-C661-401A-8ADE-72BC4FF7EF2B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759E0C8-717C-4975-9427-EB92652523E0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Some Important Policies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457200" y="1981200"/>
            <a:ext cx="8305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The minimum time period between the thesis/dissertation proposal </a:t>
            </a:r>
            <a:r>
              <a:rPr lang="en-GB" sz="2400" b="1" u="sng" dirty="0">
                <a:latin typeface="Times New Roman" pitchFamily="18" charset="0"/>
                <a:cs typeface="Times New Roman" pitchFamily="18" charset="0"/>
              </a:rPr>
              <a:t>approval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and the planned public oral defence is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02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The student should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count for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at least one month for the processing in the Department, College and Deanship of Graduate Studies.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MS and PhD students who defended their theses/dissertations in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term are given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IC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grades, which should be changed into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NP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once the final bound theses/dissertations is submitted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62DB9B8-765B-4242-BA3F-B664312EBC53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759E0C8-717C-4975-9427-EB92652523E0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Some Important Policies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57200" y="1981200"/>
            <a:ext cx="8305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PhD students should pass the comprehensive examination as part of the Seminar course XXX-699. 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This course is a pre-requisite to registering the PhD Dissertation XXX-710. The course is graded as pass or fail.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CA97A5B-F2DD-46A1-90A4-6681CD84A216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759E0C8-717C-4975-9427-EB92652523E0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192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GPA &amp; Warning Policy </a:t>
            </a: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533400" y="2233613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Graduate students </a:t>
            </a:r>
            <a:r>
              <a:rPr 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must maintain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minimum GPA of 3.00.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Students with GPA less than 3.00 are discussed every semester and will be issued Warning or Severe Warning letters.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Failure to raise the GPA above 3.00 will result in </a:t>
            </a: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dismissal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from the program.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Full-Time students such as RAs and LBs are given a single chance and then dismissal will be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issued.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In extreme cases of low performance (e.g., securing F or DN or D grades), Full-Time students may be dismissed from the first semester</a:t>
            </a:r>
          </a:p>
        </p:txBody>
      </p:sp>
      <p:sp>
        <p:nvSpPr>
          <p:cNvPr id="25605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DA3E88A-16F5-4A38-8B3F-F78B46505DA6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1F58232-BD9F-49FA-BA6C-A53F6F475CBE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19200"/>
            <a:ext cx="7772400" cy="9144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Starting your Thesis Research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609600" y="2405063"/>
            <a:ext cx="777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Start deciding on your thesis supervisor and initial topic as early as possible (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 NOT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wait for your coursework completion). 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You might want to select some of your course projects as introduction to your thesis work.</a:t>
            </a:r>
          </a:p>
          <a:p>
            <a:pPr marL="339725" indent="-339725" algn="just">
              <a:buFont typeface="Wingdings" pitchFamily="2" charset="2"/>
              <a:buChar char="q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marL="339725" indent="-339725" algn="just">
              <a:buFont typeface="Wingdings" pitchFamily="2" charset="2"/>
              <a:buChar char="q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This way, you will be ready to submit the proposal by the time you end the course work.</a:t>
            </a:r>
          </a:p>
        </p:txBody>
      </p:sp>
      <p:sp>
        <p:nvSpPr>
          <p:cNvPr id="26629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5E4EFFA-913E-4A6F-A203-20261B262848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2959DE6-6AEB-439B-BD55-C00340F54C3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2954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Thesis/Dissertation Proposal &amp; Committee Appointment</a:t>
            </a: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685800" y="2438400"/>
            <a:ext cx="77724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Thesis/Dissertation is required from all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M.Sc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PhD students.</a:t>
            </a:r>
          </a:p>
          <a:p>
            <a:pPr marL="339725" indent="-33972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Not required from students of non-thesis degrees.</a:t>
            </a:r>
          </a:p>
          <a:p>
            <a:pPr marL="339725" indent="-33972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Proposal and Committee should be approved by Department and College Councils and by Deanship of Graduate Studies.</a:t>
            </a:r>
          </a:p>
          <a:p>
            <a:pPr marL="339725" indent="-33972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the required forms available on DGS website.</a:t>
            </a:r>
          </a:p>
          <a:p>
            <a:pPr marL="339725" indent="-33972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Please refer to the chapter on Thesis in the Graduate Bulletin</a:t>
            </a:r>
          </a:p>
        </p:txBody>
      </p:sp>
      <p:sp>
        <p:nvSpPr>
          <p:cNvPr id="27653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3571E55-4CEB-4376-B535-4AFC8383107B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34D9C64-25C7-4394-A611-B050A539D751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143000"/>
            <a:ext cx="8458200" cy="10668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Public Oral Defense of Thesis/Dissertation</a:t>
            </a: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685800" y="2438400"/>
            <a:ext cx="77724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public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oral defense is required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from all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M.Sc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PhD students as a part of their degrees.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oral defense form has to be submitted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 weeks before the intended date of defense.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minimum gap between the proposal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approval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date and oral defense request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2 months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Oral defense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not allowed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during the registration periods, final examinations and summer semesters.</a:t>
            </a:r>
          </a:p>
        </p:txBody>
      </p:sp>
      <p:sp>
        <p:nvSpPr>
          <p:cNvPr id="28677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AF3A92-38B2-4247-9FC3-3B232EEF148C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A1458D2-020E-4F96-9E91-4F7D61AE94D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Readmission</a:t>
            </a:r>
            <a:r>
              <a:rPr lang="en-US" sz="4000" b="1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685800" y="1906518"/>
            <a:ext cx="8001000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Needed for the following students:</a:t>
            </a:r>
          </a:p>
          <a:p>
            <a:pPr marL="801688" lvl="1" indent="-344488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Have been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inactive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even for one semester.</a:t>
            </a:r>
          </a:p>
          <a:p>
            <a:pPr marL="801688" lvl="1" indent="-344488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Have dropped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courses in a semester.</a:t>
            </a:r>
          </a:p>
          <a:p>
            <a:pPr marL="801688" lvl="1" indent="-344488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Have not confirmed their registration according to Registrar deadlines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Full-time graduate students, RAs, Lecturers-B are NOT allowed to drop a semester or withdraw from ALL courses.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student can get re-admission for 3 times at max. 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form </a:t>
            </a:r>
            <a:r>
              <a:rPr 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should be submitted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at least 4 weeks before the start of the intended semester to the department.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For students inactive for more than 6 semesters, their cases have to be approved by Dept., College and Graduate Councils!!!</a:t>
            </a:r>
          </a:p>
        </p:txBody>
      </p:sp>
      <p:sp>
        <p:nvSpPr>
          <p:cNvPr id="29701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18EF8B3-423E-4CDD-98C5-8051AE17C0E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A432220-64DF-4750-8259-DE74E44D5AF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600200"/>
            <a:ext cx="8458200" cy="464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>Important Note</a:t>
            </a:r>
            <a:br>
              <a:rPr lang="en-US" b="1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en-US" b="1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en-US" b="1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Please read the Graduate Bulletin carefully and check the FAQ’s document. </a:t>
            </a:r>
            <a:b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Both are available on our website </a:t>
            </a:r>
            <a: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  <a:hlinkClick r:id="rId4"/>
              </a:rPr>
              <a:t>www.kfupm.edu.sa/gs</a:t>
            </a:r>
            <a:r>
              <a:rPr lang="en-US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0724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23E9A25-632A-49B9-AE68-C3FFF63D043D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A1458D2-020E-4F96-9E91-4F7D61AE94D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457200" y="1295400"/>
            <a:ext cx="81534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History of Graduate Studies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838200" y="2533650"/>
            <a:ext cx="7391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Founded in 1972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Formerly called College of Graduate Studies (CGS)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Presently called Deanship of Graduate Studies (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DGS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First Graduate College in the Gulf Region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KFUPM – the </a:t>
            </a:r>
            <a:r>
              <a:rPr lang="sv-SE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first university in Saudi Arabia 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to introduce PhD Programs in Engineering</a:t>
            </a:r>
          </a:p>
          <a:p>
            <a:pPr marL="339725" indent="-339725">
              <a:buFont typeface="Wingdings" pitchFamily="2" charset="2"/>
              <a:buChar char="q"/>
            </a:pP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KFUPM has </a:t>
            </a: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PhD and </a:t>
            </a: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33 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MS programs in </a:t>
            </a:r>
            <a:r>
              <a:rPr lang="sv-SE" sz="2400" dirty="0" smtClean="0">
                <a:latin typeface="Times New Roman" pitchFamily="18" charset="0"/>
                <a:cs typeface="Times New Roman" pitchFamily="18" charset="0"/>
              </a:rPr>
              <a:t>27 disciplines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C9FB293-D82D-42C1-9AEF-A9F73FE0CE06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E3F06A2-A1EB-4D64-AC20-49D47A8E83D4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2:32:00 PM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6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FF"/>
                </a:solidFill>
                <a:latin typeface="Copperplate Gothic Bold" pitchFamily="34" charset="0"/>
              </a:rPr>
              <a:t>Important Deadlines</a:t>
            </a:r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DB77B8-2940-4A38-AC19-DAAA8194ED52}" type="slidenum">
              <a:rPr lang="ar-SA" smtClean="0"/>
              <a:pPr/>
              <a:t>30</a:t>
            </a:fld>
            <a:endParaRPr lang="en-US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E3F06A2-A1EB-4D64-AC20-49D47A8E83D4}" type="datetime9">
              <a:rPr lang="en-US"/>
              <a:pPr>
                <a:defRPr/>
              </a:pPr>
              <a:t>27-Sep-11 2:32:01 PM</a:t>
            </a:fld>
            <a:endParaRPr lang="en-US" dirty="0"/>
          </a:p>
        </p:txBody>
      </p:sp>
      <p:graphicFrame>
        <p:nvGraphicFramePr>
          <p:cNvPr id="6182" name="Group 38"/>
          <p:cNvGraphicFramePr>
            <a:graphicFrameLocks noGrp="1"/>
          </p:cNvGraphicFramePr>
          <p:nvPr/>
        </p:nvGraphicFramePr>
        <p:xfrm>
          <a:off x="1524000" y="1893570"/>
          <a:ext cx="6096000" cy="458343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Deadline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Readmission Application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 weeks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Change of Major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months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Degree Plan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Semester from initial admission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Thesis Proposal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 months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Oral defense Request  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weeks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defense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for clearing pending issues to avoid HOLD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weeks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143000"/>
            <a:ext cx="8458200" cy="8382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FF"/>
                </a:solidFill>
              </a:rPr>
              <a:t>A Typical Degree Time Table for FT MSc Students</a:t>
            </a:r>
          </a:p>
        </p:txBody>
      </p:sp>
      <p:sp>
        <p:nvSpPr>
          <p:cNvPr id="32772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D97D0AAE-2F95-4BCB-8BF8-7949DDCFF491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A1458D2-020E-4F96-9E91-4F7D61AE94D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962400" y="2519363"/>
            <a:ext cx="1295400" cy="30003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2438400" y="283845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 rtl="1"/>
            <a:r>
              <a:rPr lang="en-US" sz="1600">
                <a:latin typeface="Times New Roman" pitchFamily="18" charset="0"/>
              </a:rPr>
              <a:t>- Register 3 courses </a:t>
            </a:r>
            <a:endParaRPr lang="en-US" sz="2400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2438400" y="335280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advisor and preliminary thesis topic</a:t>
            </a:r>
            <a:endParaRPr lang="en-US" sz="2400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2438400" y="436880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3</a:t>
            </a:r>
            <a:r>
              <a:rPr lang="en-US" sz="1600" b="1" u="sng" baseline="30000">
                <a:latin typeface="Times New Roman" pitchFamily="18" charset="0"/>
              </a:rPr>
              <a:t>rd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2-3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thesis proposal</a:t>
            </a:r>
            <a:endParaRPr lang="en-US" sz="2400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2438400" y="5410200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Thesis defense and degree completion</a:t>
            </a:r>
            <a:endParaRPr lang="en-US" sz="2400"/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143000"/>
            <a:ext cx="8458200" cy="8382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FF"/>
                </a:solidFill>
              </a:rPr>
              <a:t>A Typical Degree Time Table for PT MSc Students</a:t>
            </a:r>
          </a:p>
        </p:txBody>
      </p:sp>
      <p:sp>
        <p:nvSpPr>
          <p:cNvPr id="33796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3672F0-3E1E-4BD3-AB3C-DC9581645F0E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A1458D2-020E-4F96-9E91-4F7D61AE94D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3962400" y="1909763"/>
            <a:ext cx="1295400" cy="30003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2438400" y="2228850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2 courses </a:t>
            </a:r>
            <a:endParaRPr lang="en-US" sz="2400"/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2438400" y="2743200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2438400" y="434340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thesis proposal</a:t>
            </a:r>
            <a:endParaRPr lang="en-US" sz="2400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2438400" y="5353050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Work on thesis</a:t>
            </a:r>
            <a:endParaRPr lang="en-US" sz="2400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2438400" y="3546475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3</a:t>
            </a:r>
            <a:r>
              <a:rPr lang="en-US" sz="1600" b="1" u="sng" baseline="30000">
                <a:latin typeface="Times New Roman" pitchFamily="18" charset="0"/>
              </a:rPr>
              <a:t>rd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advisor and preliminary thesis topic</a:t>
            </a:r>
            <a:endParaRPr lang="en-US" sz="2400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2438400" y="5867400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Thesis defense and degree completion</a:t>
            </a:r>
            <a:endParaRPr lang="en-US" sz="2400"/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066800"/>
            <a:ext cx="8458200" cy="6096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FF"/>
                </a:solidFill>
              </a:rPr>
              <a:t>A Typical Degree Time Table for FT PhD Students</a:t>
            </a:r>
          </a:p>
        </p:txBody>
      </p:sp>
      <p:sp>
        <p:nvSpPr>
          <p:cNvPr id="3482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DFA29059-0F7C-4B47-A395-31FF57C26248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A1458D2-020E-4F96-9E91-4F7D61AE94D6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962400" y="1676400"/>
            <a:ext cx="1295400" cy="3000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2438400" y="200025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3 courses </a:t>
            </a:r>
            <a:endParaRPr lang="en-US" sz="2400"/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2438400" y="2514600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2438400" y="4348163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1-2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- Pass Comprehensive Exam 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2438400" y="5148263"/>
            <a:ext cx="4267200" cy="7588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Select dissertation committee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Submit &amp; defend dissertation proposal </a:t>
            </a:r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2438400" y="5891213"/>
            <a:ext cx="4267200" cy="73818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and 7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Semesters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Work on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dissertation research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Thesis defense and degree completion</a:t>
            </a:r>
            <a:endParaRPr lang="en-US" sz="240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2438400" y="3317875"/>
            <a:ext cx="4267200" cy="10239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3</a:t>
            </a:r>
            <a:r>
              <a:rPr lang="en-US" sz="1600" b="1" u="sng" baseline="30000">
                <a:latin typeface="Times New Roman" pitchFamily="18" charset="0"/>
              </a:rPr>
              <a:t>rd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Select dissertation topic and supervisor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Attempt Comprehensive Exam</a:t>
            </a: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Content Placeholder 5" descr="untitled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296400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E35A5A-4A9B-4E8E-9958-C3DF80307B5D}" type="datetime9">
              <a:rPr lang="en-US"/>
              <a:pPr>
                <a:defRPr/>
              </a:pPr>
              <a:t>27-Sep-11 2:32:01 PM</a:t>
            </a:fld>
            <a:endParaRPr lang="en-US"/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101CB6-CE45-4F75-8437-FFD3333B0F2D}" type="slidenum">
              <a:rPr lang="ar-SA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10668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Common Mistakes</a:t>
            </a:r>
          </a:p>
        </p:txBody>
      </p:sp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609600" y="2133600"/>
            <a:ext cx="7848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Being not in touch with the Department and DGS.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Forgetting to do the registration confirmation at the beginning of every semester (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detailed explanation can be acquired from the Registrar Office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Dropping ALL courses and NOT applying for re-admission for next semester.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Students on provisional status do not read the conditions mentioned in their admission letters carefully.</a:t>
            </a:r>
          </a:p>
          <a:p>
            <a:pPr marL="339725" indent="-339725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Not checking the university student email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g????????@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  <a:hlinkClick r:id="rId4"/>
              </a:rPr>
              <a:t>kfupm.edu.sa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regularly.</a:t>
            </a:r>
          </a:p>
        </p:txBody>
      </p:sp>
      <p:sp>
        <p:nvSpPr>
          <p:cNvPr id="36869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5E615A3-D21B-42B6-B103-DC1B2E0C6598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" name="Date Placeholder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0874D79-E8B9-4417-8AAE-39DFFF006A9D}" type="datetime9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27-Sep-11 2:32:01 PM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itle 6"/>
          <p:cNvSpPr>
            <a:spLocks noGrp="1"/>
          </p:cNvSpPr>
          <p:nvPr>
            <p:ph type="ctrTitle"/>
          </p:nvPr>
        </p:nvSpPr>
        <p:spPr>
          <a:xfrm>
            <a:off x="685800" y="2071688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FF"/>
                </a:solidFill>
                <a:latin typeface="Copperplate Gothic Bold" pitchFamily="34" charset="0"/>
              </a:rPr>
              <a:t>Thank You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CD0555-52B2-406D-9924-BF2183358C7A}" type="slidenum">
              <a:rPr lang="ar-SA" smtClean="0"/>
              <a:pPr/>
              <a:t>36</a:t>
            </a:fld>
            <a:endParaRPr lang="en-US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0874D79-E8B9-4417-8AAE-39DFFF006A9D}" type="datetime9">
              <a:rPr lang="en-US"/>
              <a:pPr>
                <a:defRPr/>
              </a:pPr>
              <a:t>27-Sep-11 2:32:01 PM</a:t>
            </a:fld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67000" y="3900488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</a:rPr>
              <a:t>Questions</a:t>
            </a:r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990600" y="1447800"/>
            <a:ext cx="723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b="1" dirty="0">
                <a:solidFill>
                  <a:srgbClr val="0000FF"/>
                </a:solidFill>
              </a:rPr>
              <a:t>New Admits for Semester </a:t>
            </a:r>
            <a:r>
              <a:rPr lang="en-GB" sz="2800" b="1" dirty="0" smtClean="0">
                <a:solidFill>
                  <a:srgbClr val="0000FF"/>
                </a:solidFill>
              </a:rPr>
              <a:t>111</a:t>
            </a:r>
            <a:endParaRPr lang="en-GB" sz="2800" b="1" dirty="0">
              <a:solidFill>
                <a:srgbClr val="0000FF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941154"/>
              </p:ext>
            </p:extLst>
          </p:nvPr>
        </p:nvGraphicFramePr>
        <p:xfrm>
          <a:off x="1219200" y="2057400"/>
          <a:ext cx="70104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hart 7" title="DISTRIBUTION OF FT/PT MAJOR WIS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788263"/>
              </p:ext>
            </p:extLst>
          </p:nvPr>
        </p:nvGraphicFramePr>
        <p:xfrm>
          <a:off x="1" y="990600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6102037"/>
              </p:ext>
            </p:extLst>
          </p:nvPr>
        </p:nvGraphicFramePr>
        <p:xfrm>
          <a:off x="762000" y="15240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053163"/>
              </p:ext>
            </p:extLst>
          </p:nvPr>
        </p:nvGraphicFramePr>
        <p:xfrm>
          <a:off x="0" y="990601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5709169"/>
              </p:ext>
            </p:extLst>
          </p:nvPr>
        </p:nvGraphicFramePr>
        <p:xfrm>
          <a:off x="0" y="990600"/>
          <a:ext cx="9143999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1096963"/>
            <a:ext cx="8229600" cy="579437"/>
          </a:xfrm>
        </p:spPr>
        <p:txBody>
          <a:bodyPr/>
          <a:lstStyle/>
          <a:p>
            <a:r>
              <a:rPr kumimoji="1" lang="en-US" sz="3600" smtClean="0">
                <a:solidFill>
                  <a:schemeClr val="hlink"/>
                </a:solidFill>
                <a:latin typeface="Copperplate Gothic Bold" pitchFamily="34" charset="0"/>
                <a:cs typeface="Arial" charset="0"/>
              </a:rPr>
              <a:t>Strategic Roadmap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4495800"/>
          </a:xfr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kumimoji="1" lang="en-US" sz="2800" b="1" smtClean="0">
                <a:solidFill>
                  <a:schemeClr val="hlink"/>
                </a:solidFill>
                <a:cs typeface="Arial" charset="0"/>
              </a:rPr>
              <a:t>Vision:</a:t>
            </a:r>
          </a:p>
          <a:p>
            <a:pPr marL="461963" lvl="1" indent="-4763">
              <a:buFont typeface="Arial" charset="0"/>
              <a:buNone/>
            </a:pPr>
            <a:r>
              <a:rPr kumimoji="1" lang="en-US" sz="2400" smtClean="0"/>
              <a:t>	To enable KFUPM be a leader in the region in providing quality graduate programs in Science, Engineering and Management </a:t>
            </a:r>
          </a:p>
          <a:p>
            <a:pPr marL="461963" lvl="1" indent="-4763"/>
            <a:endParaRPr kumimoji="1" lang="en-US" sz="2400" smtClean="0"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kumimoji="1" lang="en-US" sz="2800" b="1" smtClean="0">
                <a:solidFill>
                  <a:schemeClr val="hlink"/>
                </a:solidFill>
                <a:cs typeface="Arial" charset="0"/>
              </a:rPr>
              <a:t>Mission:</a:t>
            </a:r>
          </a:p>
          <a:p>
            <a:pPr marL="461963" lvl="1" indent="-4763">
              <a:buFont typeface="Arial" charset="0"/>
              <a:buNone/>
            </a:pPr>
            <a:r>
              <a:rPr kumimoji="1" lang="en-US" sz="2400" smtClean="0"/>
              <a:t>	To provide quality graduate programs according to the best international practices that will enhance the research environment at KFUPM and contribute to the dissemination of knowledge 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_Day081_09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08CEE43-2A97-46C7-8791-338E6A015FA2}"/>
</file>

<file path=customXml/itemProps2.xml><?xml version="1.0" encoding="utf-8"?>
<ds:datastoreItem xmlns:ds="http://schemas.openxmlformats.org/officeDocument/2006/customXml" ds:itemID="{7F3FFD0D-2FFE-46E0-B384-71F00E6ED1A5}"/>
</file>

<file path=customXml/itemProps3.xml><?xml version="1.0" encoding="utf-8"?>
<ds:datastoreItem xmlns:ds="http://schemas.openxmlformats.org/officeDocument/2006/customXml" ds:itemID="{067189EF-5B0A-4079-AD68-3E420CF6100F}"/>
</file>

<file path=docProps/app.xml><?xml version="1.0" encoding="utf-8"?>
<Properties xmlns="http://schemas.openxmlformats.org/officeDocument/2006/extended-properties" xmlns:vt="http://schemas.openxmlformats.org/officeDocument/2006/docPropsVTypes">
  <Template>Welcome_Day081_091</Template>
  <TotalTime>1695</TotalTime>
  <Words>1800</Words>
  <Application>Microsoft Office PowerPoint</Application>
  <PresentationFormat>On-screen Show (4:3)</PresentationFormat>
  <Paragraphs>301</Paragraphs>
  <Slides>36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Welcome_Day081_091</vt:lpstr>
      <vt:lpstr>Welcome to KFUPM</vt:lpstr>
      <vt:lpstr>Overview at KFUPM</vt:lpstr>
      <vt:lpstr>History of Graduate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Strategic Roadmap</vt:lpstr>
      <vt:lpstr>Strategic Roadmap</vt:lpstr>
      <vt:lpstr>Getting Familiar with Terms and Procedures</vt:lpstr>
      <vt:lpstr>Academic Petition/Request</vt:lpstr>
      <vt:lpstr>Flow of Academic Petition</vt:lpstr>
      <vt:lpstr>Provisional &amp; Regular Status</vt:lpstr>
      <vt:lpstr>Removal of Provisional Status</vt:lpstr>
      <vt:lpstr>Hold List</vt:lpstr>
      <vt:lpstr>Pre-Graduate Program</vt:lpstr>
      <vt:lpstr>Degree Plan</vt:lpstr>
      <vt:lpstr>Change of Degree Objective</vt:lpstr>
      <vt:lpstr>Some Important Policies</vt:lpstr>
      <vt:lpstr>Some Important Policies</vt:lpstr>
      <vt:lpstr>Some Important Policies</vt:lpstr>
      <vt:lpstr>Some Important Policies</vt:lpstr>
      <vt:lpstr>GPA &amp; Warning Policy </vt:lpstr>
      <vt:lpstr>Starting your Thesis Research</vt:lpstr>
      <vt:lpstr>Thesis/Dissertation Proposal &amp; Committee Appointment</vt:lpstr>
      <vt:lpstr>Public Oral Defense of Thesis/Dissertation</vt:lpstr>
      <vt:lpstr>Readmission </vt:lpstr>
      <vt:lpstr>Important Note  Please read the Graduate Bulletin carefully and check the FAQ’s document.  Both are available on our website www.kfupm.edu.sa/gs </vt:lpstr>
      <vt:lpstr>Important Deadlines</vt:lpstr>
      <vt:lpstr>A Typical Degree Time Table for FT MSc Students</vt:lpstr>
      <vt:lpstr>A Typical Degree Time Table for PT MSc Students</vt:lpstr>
      <vt:lpstr>A Typical Degree Time Table for FT PhD Students</vt:lpstr>
      <vt:lpstr>PowerPoint Presentation</vt:lpstr>
      <vt:lpstr>Common Mistakes</vt:lpstr>
      <vt:lpstr>Thank You</vt:lpstr>
    </vt:vector>
  </TitlesOfParts>
  <Company>King Fahd University Of Pet &amp; Min.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KFUPM</dc:title>
  <dc:creator>Salam Zummo</dc:creator>
  <cp:lastModifiedBy>ITC</cp:lastModifiedBy>
  <cp:revision>63</cp:revision>
  <dcterms:created xsi:type="dcterms:W3CDTF">2009-10-13T13:53:25Z</dcterms:created>
  <dcterms:modified xsi:type="dcterms:W3CDTF">2011-09-27T14:25:47Z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