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2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4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diagrams/drawing1.xml" ContentType="application/vnd.ms-office.drawingml.diagramDrawing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371" r:id="rId3"/>
    <p:sldId id="372" r:id="rId4"/>
    <p:sldId id="268" r:id="rId5"/>
    <p:sldId id="332" r:id="rId6"/>
    <p:sldId id="263" r:id="rId7"/>
    <p:sldId id="275" r:id="rId8"/>
    <p:sldId id="316" r:id="rId9"/>
    <p:sldId id="317" r:id="rId10"/>
    <p:sldId id="319" r:id="rId11"/>
    <p:sldId id="345" r:id="rId12"/>
    <p:sldId id="336" r:id="rId13"/>
    <p:sldId id="337" r:id="rId14"/>
    <p:sldId id="340" r:id="rId15"/>
    <p:sldId id="339" r:id="rId16"/>
    <p:sldId id="323" r:id="rId17"/>
    <p:sldId id="325" r:id="rId18"/>
    <p:sldId id="362" r:id="rId19"/>
    <p:sldId id="363" r:id="rId20"/>
    <p:sldId id="364" r:id="rId21"/>
    <p:sldId id="365" r:id="rId22"/>
    <p:sldId id="366" r:id="rId23"/>
    <p:sldId id="367" r:id="rId24"/>
    <p:sldId id="368" r:id="rId25"/>
    <p:sldId id="369" r:id="rId26"/>
    <p:sldId id="370" r:id="rId27"/>
    <p:sldId id="373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CC00"/>
    <a:srgbClr val="FF9999"/>
    <a:srgbClr val="FF9900"/>
    <a:srgbClr val="3399FF"/>
    <a:srgbClr val="66CCFF"/>
    <a:srgbClr val="FFCC66"/>
    <a:srgbClr val="0066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28" autoAdjust="0"/>
  </p:normalViewPr>
  <p:slideViewPr>
    <p:cSldViewPr snapToGrid="0">
      <p:cViewPr varScale="1">
        <p:scale>
          <a:sx n="103" d="100"/>
          <a:sy n="103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5895" cy="7589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A82BBB-F80C-4CC6-B5E4-9F97EAA16CFB}" type="doc">
      <dgm:prSet loTypeId="urn:microsoft.com/office/officeart/2005/8/layout/arrow5" loCatId="relationship" qsTypeId="urn:microsoft.com/office/officeart/2005/8/quickstyle/3d9" qsCatId="3D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DDFF9AA4-F3C4-4804-B259-39BDBA2D1841}">
      <dgm:prSet phldrT="[Text]"/>
      <dgm:spPr/>
      <dgm:t>
        <a:bodyPr/>
        <a:lstStyle/>
        <a:p>
          <a:r>
            <a:rPr lang="en-US" dirty="0" smtClean="0"/>
            <a:t>Feedback</a:t>
          </a:r>
          <a:endParaRPr lang="en-US" dirty="0"/>
        </a:p>
      </dgm:t>
    </dgm:pt>
    <dgm:pt modelId="{8167E0B7-8080-432E-AEE0-6465E445EC42}" type="parTrans" cxnId="{8590A7AF-F0E7-4A3B-834F-7DB2D02C0EE2}">
      <dgm:prSet/>
      <dgm:spPr/>
      <dgm:t>
        <a:bodyPr/>
        <a:lstStyle/>
        <a:p>
          <a:endParaRPr lang="en-US"/>
        </a:p>
      </dgm:t>
    </dgm:pt>
    <dgm:pt modelId="{546E7F6F-F3B0-470C-88B1-67C1B9532E63}" type="sibTrans" cxnId="{8590A7AF-F0E7-4A3B-834F-7DB2D02C0EE2}">
      <dgm:prSet/>
      <dgm:spPr/>
      <dgm:t>
        <a:bodyPr/>
        <a:lstStyle/>
        <a:p>
          <a:endParaRPr lang="en-US"/>
        </a:p>
      </dgm:t>
    </dgm:pt>
    <dgm:pt modelId="{3AB364FB-897C-46C2-BD0E-A9F1B788FF9A}">
      <dgm:prSet phldrT="[Text]"/>
      <dgm:spPr/>
      <dgm:t>
        <a:bodyPr/>
        <a:lstStyle/>
        <a:p>
          <a:r>
            <a:rPr lang="en-US" dirty="0" smtClean="0"/>
            <a:t>Response Time</a:t>
          </a:r>
          <a:endParaRPr lang="en-US" dirty="0"/>
        </a:p>
      </dgm:t>
    </dgm:pt>
    <dgm:pt modelId="{77C7DBC5-61E7-45C8-B1AC-AAD9D74B5AED}" type="parTrans" cxnId="{7625CD44-D43F-4BF5-A9EB-271D55CBC0FB}">
      <dgm:prSet/>
      <dgm:spPr/>
      <dgm:t>
        <a:bodyPr/>
        <a:lstStyle/>
        <a:p>
          <a:endParaRPr lang="en-US"/>
        </a:p>
      </dgm:t>
    </dgm:pt>
    <dgm:pt modelId="{28FE89CD-93DD-430F-BEDD-F5224F158BE1}" type="sibTrans" cxnId="{7625CD44-D43F-4BF5-A9EB-271D55CBC0FB}">
      <dgm:prSet/>
      <dgm:spPr/>
      <dgm:t>
        <a:bodyPr/>
        <a:lstStyle/>
        <a:p>
          <a:endParaRPr lang="en-US"/>
        </a:p>
      </dgm:t>
    </dgm:pt>
    <dgm:pt modelId="{7887F887-F40E-40C2-B129-0C922464862F}">
      <dgm:prSet phldrT="[Text]"/>
      <dgm:spPr/>
      <dgm:t>
        <a:bodyPr/>
        <a:lstStyle/>
        <a:p>
          <a:r>
            <a:rPr lang="en-US" dirty="0" smtClean="0"/>
            <a:t>HOT</a:t>
          </a:r>
          <a:endParaRPr lang="en-US" dirty="0"/>
        </a:p>
      </dgm:t>
    </dgm:pt>
    <dgm:pt modelId="{2AC5A945-FBF3-4118-837F-E698FCE84724}" type="parTrans" cxnId="{7A0E9E1F-5026-4C80-80EE-7B5E1EFB361C}">
      <dgm:prSet/>
      <dgm:spPr/>
      <dgm:t>
        <a:bodyPr/>
        <a:lstStyle/>
        <a:p>
          <a:endParaRPr lang="en-US"/>
        </a:p>
      </dgm:t>
    </dgm:pt>
    <dgm:pt modelId="{EE7D1616-551D-4525-BFAF-AECDB7D51E1B}" type="sibTrans" cxnId="{7A0E9E1F-5026-4C80-80EE-7B5E1EFB361C}">
      <dgm:prSet/>
      <dgm:spPr/>
      <dgm:t>
        <a:bodyPr/>
        <a:lstStyle/>
        <a:p>
          <a:endParaRPr lang="en-US"/>
        </a:p>
      </dgm:t>
    </dgm:pt>
    <dgm:pt modelId="{99D8AB9F-C5D4-4DA1-9E91-AE40F82B2F3B}">
      <dgm:prSet phldrT="[Text]"/>
      <dgm:spPr/>
      <dgm:t>
        <a:bodyPr/>
        <a:lstStyle/>
        <a:p>
          <a:r>
            <a:rPr lang="en-US" dirty="0" smtClean="0"/>
            <a:t>Prepare</a:t>
          </a:r>
          <a:endParaRPr lang="en-US" dirty="0"/>
        </a:p>
      </dgm:t>
    </dgm:pt>
    <dgm:pt modelId="{EEB10380-42A8-41F6-BF59-192FCEE78979}" type="parTrans" cxnId="{8A7D5B06-C33D-443C-98BD-9B276D64C68F}">
      <dgm:prSet/>
      <dgm:spPr/>
      <dgm:t>
        <a:bodyPr/>
        <a:lstStyle/>
        <a:p>
          <a:endParaRPr lang="en-US"/>
        </a:p>
      </dgm:t>
    </dgm:pt>
    <dgm:pt modelId="{6105257A-88BC-4658-BCDD-EA7B2E8C5168}" type="sibTrans" cxnId="{8A7D5B06-C33D-443C-98BD-9B276D64C68F}">
      <dgm:prSet/>
      <dgm:spPr/>
      <dgm:t>
        <a:bodyPr/>
        <a:lstStyle/>
        <a:p>
          <a:endParaRPr lang="en-US"/>
        </a:p>
      </dgm:t>
    </dgm:pt>
    <dgm:pt modelId="{544CD38A-8A89-41EB-8FE8-952209CE99B3}">
      <dgm:prSet phldrT="[Text]"/>
      <dgm:spPr/>
      <dgm:t>
        <a:bodyPr/>
        <a:lstStyle/>
        <a:p>
          <a:r>
            <a:rPr lang="en-US" dirty="0" smtClean="0"/>
            <a:t>S-S Q&amp;A</a:t>
          </a:r>
          <a:endParaRPr lang="en-US" dirty="0"/>
        </a:p>
      </dgm:t>
    </dgm:pt>
    <dgm:pt modelId="{5F3C0E08-4D04-451B-9A44-DC0489A548CD}" type="parTrans" cxnId="{38483602-DB85-447F-9041-7705DB506D60}">
      <dgm:prSet/>
      <dgm:spPr/>
      <dgm:t>
        <a:bodyPr/>
        <a:lstStyle/>
        <a:p>
          <a:endParaRPr lang="en-US"/>
        </a:p>
      </dgm:t>
    </dgm:pt>
    <dgm:pt modelId="{C00BEDD6-7B56-4E06-9BF0-EB1E82258099}" type="sibTrans" cxnId="{38483602-DB85-447F-9041-7705DB506D60}">
      <dgm:prSet/>
      <dgm:spPr/>
      <dgm:t>
        <a:bodyPr/>
        <a:lstStyle/>
        <a:p>
          <a:endParaRPr lang="en-US"/>
        </a:p>
      </dgm:t>
    </dgm:pt>
    <dgm:pt modelId="{05F565E8-5B46-460C-9880-447D15408CFC}" type="pres">
      <dgm:prSet presAssocID="{74A82BBB-F80C-4CC6-B5E4-9F97EAA16CF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7E68AE-CA0C-4AF8-994A-F778DC7041F0}" type="pres">
      <dgm:prSet presAssocID="{DDFF9AA4-F3C4-4804-B259-39BDBA2D1841}" presName="arrow" presStyleLbl="node1" presStyleIdx="0" presStyleCnt="5" custRadScaleRad="1007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878E6E-BFAA-41D8-A1D2-97BC38D28992}" type="pres">
      <dgm:prSet presAssocID="{3AB364FB-897C-46C2-BD0E-A9F1B788FF9A}" presName="arrow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5A57D-2BD4-4FA2-8DA5-ABDF47FC8BD9}" type="pres">
      <dgm:prSet presAssocID="{7887F887-F40E-40C2-B129-0C922464862F}" presName="arrow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78FACC-CB82-4DEE-A1A0-B9BBEB66C5D2}" type="pres">
      <dgm:prSet presAssocID="{99D8AB9F-C5D4-4DA1-9E91-AE40F82B2F3B}" presName="arrow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C37DD3-484D-4648-B9D6-D9FDAAFA7C1A}" type="pres">
      <dgm:prSet presAssocID="{544CD38A-8A89-41EB-8FE8-952209CE99B3}" presName="arrow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D2D74B-3813-4D72-9E59-CDD0024FE131}" type="presOf" srcId="{7887F887-F40E-40C2-B129-0C922464862F}" destId="{2895A57D-2BD4-4FA2-8DA5-ABDF47FC8BD9}" srcOrd="0" destOrd="0" presId="urn:microsoft.com/office/officeart/2005/8/layout/arrow5"/>
    <dgm:cxn modelId="{9D770D86-990F-4163-9DCC-F4313446A8AC}" type="presOf" srcId="{74A82BBB-F80C-4CC6-B5E4-9F97EAA16CFB}" destId="{05F565E8-5B46-460C-9880-447D15408CFC}" srcOrd="0" destOrd="0" presId="urn:microsoft.com/office/officeart/2005/8/layout/arrow5"/>
    <dgm:cxn modelId="{7625CD44-D43F-4BF5-A9EB-271D55CBC0FB}" srcId="{74A82BBB-F80C-4CC6-B5E4-9F97EAA16CFB}" destId="{3AB364FB-897C-46C2-BD0E-A9F1B788FF9A}" srcOrd="1" destOrd="0" parTransId="{77C7DBC5-61E7-45C8-B1AC-AAD9D74B5AED}" sibTransId="{28FE89CD-93DD-430F-BEDD-F5224F158BE1}"/>
    <dgm:cxn modelId="{B090EE29-AEF3-4908-9BB9-93A55A7F62D9}" type="presOf" srcId="{99D8AB9F-C5D4-4DA1-9E91-AE40F82B2F3B}" destId="{3478FACC-CB82-4DEE-A1A0-B9BBEB66C5D2}" srcOrd="0" destOrd="0" presId="urn:microsoft.com/office/officeart/2005/8/layout/arrow5"/>
    <dgm:cxn modelId="{C95FC896-B032-4C1B-AD33-01F9E9E3C3EA}" type="presOf" srcId="{544CD38A-8A89-41EB-8FE8-952209CE99B3}" destId="{A9C37DD3-484D-4648-B9D6-D9FDAAFA7C1A}" srcOrd="0" destOrd="0" presId="urn:microsoft.com/office/officeart/2005/8/layout/arrow5"/>
    <dgm:cxn modelId="{D6E2C84C-2E30-4CE7-AB5E-E16684DCA1BD}" type="presOf" srcId="{3AB364FB-897C-46C2-BD0E-A9F1B788FF9A}" destId="{0D878E6E-BFAA-41D8-A1D2-97BC38D28992}" srcOrd="0" destOrd="0" presId="urn:microsoft.com/office/officeart/2005/8/layout/arrow5"/>
    <dgm:cxn modelId="{38483602-DB85-447F-9041-7705DB506D60}" srcId="{74A82BBB-F80C-4CC6-B5E4-9F97EAA16CFB}" destId="{544CD38A-8A89-41EB-8FE8-952209CE99B3}" srcOrd="4" destOrd="0" parTransId="{5F3C0E08-4D04-451B-9A44-DC0489A548CD}" sibTransId="{C00BEDD6-7B56-4E06-9BF0-EB1E82258099}"/>
    <dgm:cxn modelId="{8A7D5B06-C33D-443C-98BD-9B276D64C68F}" srcId="{74A82BBB-F80C-4CC6-B5E4-9F97EAA16CFB}" destId="{99D8AB9F-C5D4-4DA1-9E91-AE40F82B2F3B}" srcOrd="3" destOrd="0" parTransId="{EEB10380-42A8-41F6-BF59-192FCEE78979}" sibTransId="{6105257A-88BC-4658-BCDD-EA7B2E8C5168}"/>
    <dgm:cxn modelId="{F57F8C5D-6BC4-4F65-A09A-3317F3643EDC}" type="presOf" srcId="{DDFF9AA4-F3C4-4804-B259-39BDBA2D1841}" destId="{BB7E68AE-CA0C-4AF8-994A-F778DC7041F0}" srcOrd="0" destOrd="0" presId="urn:microsoft.com/office/officeart/2005/8/layout/arrow5"/>
    <dgm:cxn modelId="{8590A7AF-F0E7-4A3B-834F-7DB2D02C0EE2}" srcId="{74A82BBB-F80C-4CC6-B5E4-9F97EAA16CFB}" destId="{DDFF9AA4-F3C4-4804-B259-39BDBA2D1841}" srcOrd="0" destOrd="0" parTransId="{8167E0B7-8080-432E-AEE0-6465E445EC42}" sibTransId="{546E7F6F-F3B0-470C-88B1-67C1B9532E63}"/>
    <dgm:cxn modelId="{7A0E9E1F-5026-4C80-80EE-7B5E1EFB361C}" srcId="{74A82BBB-F80C-4CC6-B5E4-9F97EAA16CFB}" destId="{7887F887-F40E-40C2-B129-0C922464862F}" srcOrd="2" destOrd="0" parTransId="{2AC5A945-FBF3-4118-837F-E698FCE84724}" sibTransId="{EE7D1616-551D-4525-BFAF-AECDB7D51E1B}"/>
    <dgm:cxn modelId="{3075E908-8416-471A-A671-BF06BDAAFDD1}" type="presParOf" srcId="{05F565E8-5B46-460C-9880-447D15408CFC}" destId="{BB7E68AE-CA0C-4AF8-994A-F778DC7041F0}" srcOrd="0" destOrd="0" presId="urn:microsoft.com/office/officeart/2005/8/layout/arrow5"/>
    <dgm:cxn modelId="{57C58A55-9B39-400D-A040-495EB668431C}" type="presParOf" srcId="{05F565E8-5B46-460C-9880-447D15408CFC}" destId="{0D878E6E-BFAA-41D8-A1D2-97BC38D28992}" srcOrd="1" destOrd="0" presId="urn:microsoft.com/office/officeart/2005/8/layout/arrow5"/>
    <dgm:cxn modelId="{31AFA064-F80D-4012-87DE-FAC980C58CC8}" type="presParOf" srcId="{05F565E8-5B46-460C-9880-447D15408CFC}" destId="{2895A57D-2BD4-4FA2-8DA5-ABDF47FC8BD9}" srcOrd="2" destOrd="0" presId="urn:microsoft.com/office/officeart/2005/8/layout/arrow5"/>
    <dgm:cxn modelId="{68384369-B5CC-43C3-ACEA-3DA77D442069}" type="presParOf" srcId="{05F565E8-5B46-460C-9880-447D15408CFC}" destId="{3478FACC-CB82-4DEE-A1A0-B9BBEB66C5D2}" srcOrd="3" destOrd="0" presId="urn:microsoft.com/office/officeart/2005/8/layout/arrow5"/>
    <dgm:cxn modelId="{EB8E9316-16AA-40FE-A8DE-7614DED7A059}" type="presParOf" srcId="{05F565E8-5B46-460C-9880-447D15408CFC}" destId="{A9C37DD3-484D-4648-B9D6-D9FDAAFA7C1A}" srcOrd="4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7E68AE-CA0C-4AF8-994A-F778DC7041F0}">
      <dsp:nvSpPr>
        <dsp:cNvPr id="0" name=""/>
        <dsp:cNvSpPr/>
      </dsp:nvSpPr>
      <dsp:spPr>
        <a:xfrm>
          <a:off x="3350919" y="0"/>
          <a:ext cx="2096472" cy="2096472"/>
        </a:xfrm>
        <a:prstGeom prst="downArrow">
          <a:avLst>
            <a:gd name="adj1" fmla="val 50000"/>
            <a:gd name="adj2" fmla="val 3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Feedback</a:t>
          </a:r>
          <a:endParaRPr lang="en-US" sz="1400" kern="1200" dirty="0"/>
        </a:p>
      </dsp:txBody>
      <dsp:txXfrm>
        <a:off x="3875037" y="0"/>
        <a:ext cx="1048236" cy="1729589"/>
      </dsp:txXfrm>
    </dsp:sp>
    <dsp:sp modelId="{0D878E6E-BFAA-41D8-A1D2-97BC38D28992}">
      <dsp:nvSpPr>
        <dsp:cNvPr id="0" name=""/>
        <dsp:cNvSpPr/>
      </dsp:nvSpPr>
      <dsp:spPr>
        <a:xfrm rot="4320000">
          <a:off x="5110995" y="1279573"/>
          <a:ext cx="2096472" cy="2096472"/>
        </a:xfrm>
        <a:prstGeom prst="downArrow">
          <a:avLst>
            <a:gd name="adj1" fmla="val 50000"/>
            <a:gd name="adj2" fmla="val 3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Response Time</a:t>
          </a:r>
          <a:endParaRPr lang="en-US" sz="1400" kern="1200" dirty="0"/>
        </a:p>
      </dsp:txBody>
      <dsp:txXfrm rot="-5400000">
        <a:off x="5468900" y="1747004"/>
        <a:ext cx="1729589" cy="1048236"/>
      </dsp:txXfrm>
    </dsp:sp>
    <dsp:sp modelId="{2895A57D-2BD4-4FA2-8DA5-ABDF47FC8BD9}">
      <dsp:nvSpPr>
        <dsp:cNvPr id="0" name=""/>
        <dsp:cNvSpPr/>
      </dsp:nvSpPr>
      <dsp:spPr>
        <a:xfrm rot="8640000">
          <a:off x="4438706" y="3348667"/>
          <a:ext cx="2096472" cy="2096472"/>
        </a:xfrm>
        <a:prstGeom prst="downArrow">
          <a:avLst>
            <a:gd name="adj1" fmla="val 50000"/>
            <a:gd name="adj2" fmla="val 3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HOT</a:t>
          </a:r>
          <a:endParaRPr lang="en-US" sz="1400" kern="1200" dirty="0"/>
        </a:p>
      </dsp:txBody>
      <dsp:txXfrm rot="10800000">
        <a:off x="5070648" y="3680516"/>
        <a:ext cx="1048236" cy="1729589"/>
      </dsp:txXfrm>
    </dsp:sp>
    <dsp:sp modelId="{3478FACC-CB82-4DEE-A1A0-B9BBEB66C5D2}">
      <dsp:nvSpPr>
        <dsp:cNvPr id="0" name=""/>
        <dsp:cNvSpPr/>
      </dsp:nvSpPr>
      <dsp:spPr>
        <a:xfrm rot="12960000">
          <a:off x="2263132" y="3348667"/>
          <a:ext cx="2096472" cy="2096472"/>
        </a:xfrm>
        <a:prstGeom prst="downArrow">
          <a:avLst>
            <a:gd name="adj1" fmla="val 50000"/>
            <a:gd name="adj2" fmla="val 3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Prepare</a:t>
          </a:r>
          <a:endParaRPr lang="en-US" sz="1400" kern="1200" dirty="0"/>
        </a:p>
      </dsp:txBody>
      <dsp:txXfrm rot="10800000">
        <a:off x="2679426" y="3680516"/>
        <a:ext cx="1048236" cy="1729589"/>
      </dsp:txXfrm>
    </dsp:sp>
    <dsp:sp modelId="{A9C37DD3-484D-4648-B9D6-D9FDAAFA7C1A}">
      <dsp:nvSpPr>
        <dsp:cNvPr id="0" name=""/>
        <dsp:cNvSpPr/>
      </dsp:nvSpPr>
      <dsp:spPr>
        <a:xfrm rot="17280000">
          <a:off x="1590842" y="1279573"/>
          <a:ext cx="2096472" cy="2096472"/>
        </a:xfrm>
        <a:prstGeom prst="downArrow">
          <a:avLst>
            <a:gd name="adj1" fmla="val 50000"/>
            <a:gd name="adj2" fmla="val 3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S-S Q&amp;A</a:t>
          </a:r>
          <a:endParaRPr lang="en-US" sz="1400" kern="1200" dirty="0"/>
        </a:p>
      </dsp:txBody>
      <dsp:txXfrm rot="5400000">
        <a:off x="1599821" y="1747004"/>
        <a:ext cx="1729589" cy="10482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897C0E-16D6-4D1C-BEBA-AB21C6CE23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2697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97C0E-16D6-4D1C-BEBA-AB21C6CE23F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0E2DD1-6106-4D0A-80E4-DD6BED95CEB6}" type="slidenum">
              <a:rPr lang="en-US"/>
              <a:pPr/>
              <a:t>7</a:t>
            </a:fld>
            <a:endParaRPr lang="en-U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44 more in the handout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813CB7-0755-4DC8-8D55-54D490F8C1B0}" type="slidenum">
              <a:rPr lang="en-US"/>
              <a:pPr/>
              <a:t>8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are not proposing radical changes. Here is a simple technique.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CF7FEE-5122-4ED3-90D0-A356D95E9494}" type="slidenum">
              <a:rPr lang="en-US"/>
              <a:pPr/>
              <a:t>16</a:t>
            </a:fld>
            <a:endParaRPr 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Prepare questions for them to ask</a:t>
            </a:r>
          </a:p>
          <a:p>
            <a:r>
              <a:rPr lang="en-US"/>
              <a:t>How do you compare KFUPM to KAUST.</a:t>
            </a:r>
          </a:p>
          <a:p>
            <a:r>
              <a:rPr lang="en-US"/>
              <a:t>Do you think universities should care about Shinghai ranking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31964B-A1B6-4312-AF83-AAA8F221A9FB}" type="slidenum">
              <a:rPr lang="en-US"/>
              <a:pPr/>
              <a:t>17</a:t>
            </a:fld>
            <a:endParaRPr lang="en-US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Table of multiplications with Dana</a:t>
            </a:r>
          </a:p>
          <a:p>
            <a:r>
              <a:rPr lang="en-US" dirty="0"/>
              <a:t>The wisdom of The Nobel Prize laureate mother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April 22,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9424A572-0CDB-4C9F-B1F9-BF063E02A917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9E023780-5985-4D40-AA19-7CDF0E5848A2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Maan Kousa</a:t>
            </a:r>
            <a:r>
              <a:rPr lang="en-US" b="0" i="0" dirty="0" smtClean="0"/>
              <a:t>      </a:t>
            </a:r>
            <a:fld id="{C1F01A19-8D1E-47E3-820E-4636C71B8B11}" type="slidenum">
              <a:rPr lang="en-US" b="0" i="0" smtClean="0"/>
              <a:pPr/>
              <a:t>‹#›</a:t>
            </a:fld>
            <a:endParaRPr lang="en-US" b="0" i="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0896EA0E-984A-4C86-9BCF-9F170844D3EA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62A0F69-2745-4A3B-880D-4DEB47C09E0D}" type="slidenum">
              <a:rPr lang="en-US" b="0" i="0" smtClean="0"/>
              <a:pPr/>
              <a:t>‹#›</a:t>
            </a:fld>
            <a:endParaRPr lang="en-US" b="0" i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87AAD-E86B-4351-BC80-82C98388546D}" type="slidenum">
              <a:rPr lang="en-US" b="0" i="0" smtClean="0"/>
              <a:pPr/>
              <a:t>‹#›</a:t>
            </a:fld>
            <a:endParaRPr lang="en-US" b="0" i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BF1D8904-D3C4-41C3-B537-CAA876B46660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F080A3DA-758B-44DB-A985-02C3AA9A5BE4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93B164CA-7CBC-4838-98EC-61509477E4A5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0FE49DCF-61F1-4266-A667-01788002BB61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FEB2853F-0CA9-447B-A188-7EBC441ABCE9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2E668E67-8A37-4620-AD38-9B4CC04D47F2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6E0C810D-E27C-43EC-B2BA-421B023A295F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 smtClean="0"/>
              <a:t>April 22, 2012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/>
            </a:lvl1pPr>
          </a:lstStyle>
          <a:p>
            <a:fld id="{ACBE9F21-803F-4299-956D-49535F8B54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40025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Tips on Best Teaching &amp; Learning Practices</a:t>
            </a:r>
            <a:endParaRPr lang="en-US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0E0B-41EB-43C2-82E7-70C67A5DD92B}" type="slidenum">
              <a:rPr lang="en-US" b="0" i="0" smtClean="0"/>
              <a:pPr/>
              <a:t>10</a:t>
            </a:fld>
            <a:endParaRPr lang="en-US" b="0" i="0" dirty="0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 of </a:t>
            </a:r>
            <a:r>
              <a:rPr lang="en-US" dirty="0" smtClean="0"/>
              <a:t>DSQ</a:t>
            </a: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YES/NO questions.</a:t>
            </a:r>
          </a:p>
          <a:p>
            <a:r>
              <a:rPr lang="en-US" dirty="0"/>
              <a:t>Designed for Higher level of thinking</a:t>
            </a:r>
          </a:p>
          <a:p>
            <a:pPr lvl="2"/>
            <a:r>
              <a:rPr lang="en-US" dirty="0"/>
              <a:t>“2/3 of questions asked in a classroom required only recitation of a memorized text as a satisfactory answer” (1912)</a:t>
            </a:r>
          </a:p>
          <a:p>
            <a:pPr lvl="2"/>
            <a:r>
              <a:rPr lang="en-US" dirty="0"/>
              <a:t>“Overwhelming proportion of questions asked by college professors were on the memory level”. (1982)</a:t>
            </a:r>
          </a:p>
          <a:p>
            <a:pPr lvl="2"/>
            <a:r>
              <a:rPr lang="en-US" dirty="0"/>
              <a:t>Has anything </a:t>
            </a:r>
            <a:r>
              <a:rPr lang="en-US" dirty="0" smtClean="0"/>
              <a:t>changed today? </a:t>
            </a: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6A37F-BE71-4029-BBD4-6A1F5FAF40F5}" type="slidenum">
              <a:rPr lang="en-US" b="0" i="0" smtClean="0"/>
              <a:pPr/>
              <a:t>11</a:t>
            </a:fld>
            <a:endParaRPr lang="en-US" b="0" i="0" dirty="0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61938" y="449263"/>
            <a:ext cx="3168650" cy="2730500"/>
          </a:xfrm>
        </p:spPr>
        <p:txBody>
          <a:bodyPr/>
          <a:lstStyle/>
          <a:p>
            <a:r>
              <a:rPr lang="en-US" sz="3200" b="1"/>
              <a:t>Bloom’s Taxonomy:</a:t>
            </a:r>
            <a:br>
              <a:rPr lang="en-US" sz="3200" b="1"/>
            </a:br>
            <a:r>
              <a:rPr lang="en-US" sz="3200" b="1"/>
              <a:t>6 levels of Cognitive Thinking</a:t>
            </a:r>
          </a:p>
        </p:txBody>
      </p:sp>
      <p:sp>
        <p:nvSpPr>
          <p:cNvPr id="135175" name="Freeform 7"/>
          <p:cNvSpPr>
            <a:spLocks/>
          </p:cNvSpPr>
          <p:nvPr/>
        </p:nvSpPr>
        <p:spPr bwMode="auto">
          <a:xfrm>
            <a:off x="403225" y="5372100"/>
            <a:ext cx="1317625" cy="828675"/>
          </a:xfrm>
          <a:custGeom>
            <a:avLst/>
            <a:gdLst/>
            <a:ahLst/>
            <a:cxnLst>
              <a:cxn ang="0">
                <a:pos x="0" y="377"/>
              </a:cxn>
              <a:cxn ang="0">
                <a:pos x="0" y="0"/>
              </a:cxn>
              <a:cxn ang="0">
                <a:pos x="953" y="0"/>
              </a:cxn>
            </a:cxnLst>
            <a:rect l="0" t="0" r="r" b="b"/>
            <a:pathLst>
              <a:path w="953" h="377">
                <a:moveTo>
                  <a:pt x="0" y="377"/>
                </a:moveTo>
                <a:lnTo>
                  <a:pt x="0" y="0"/>
                </a:lnTo>
                <a:lnTo>
                  <a:pt x="953" y="0"/>
                </a:lnTo>
              </a:path>
            </a:pathLst>
          </a:custGeom>
          <a:noFill/>
          <a:ln w="508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1" name="Freeform 13"/>
          <p:cNvSpPr>
            <a:spLocks/>
          </p:cNvSpPr>
          <p:nvPr/>
        </p:nvSpPr>
        <p:spPr bwMode="auto">
          <a:xfrm>
            <a:off x="1698625" y="4683125"/>
            <a:ext cx="1317625" cy="706438"/>
          </a:xfrm>
          <a:custGeom>
            <a:avLst/>
            <a:gdLst/>
            <a:ahLst/>
            <a:cxnLst>
              <a:cxn ang="0">
                <a:pos x="0" y="377"/>
              </a:cxn>
              <a:cxn ang="0">
                <a:pos x="0" y="0"/>
              </a:cxn>
              <a:cxn ang="0">
                <a:pos x="953" y="0"/>
              </a:cxn>
            </a:cxnLst>
            <a:rect l="0" t="0" r="r" b="b"/>
            <a:pathLst>
              <a:path w="953" h="377">
                <a:moveTo>
                  <a:pt x="0" y="377"/>
                </a:moveTo>
                <a:lnTo>
                  <a:pt x="0" y="0"/>
                </a:lnTo>
                <a:lnTo>
                  <a:pt x="953" y="0"/>
                </a:lnTo>
              </a:path>
            </a:pathLst>
          </a:custGeom>
          <a:noFill/>
          <a:ln w="508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2" name="Freeform 14"/>
          <p:cNvSpPr>
            <a:spLocks/>
          </p:cNvSpPr>
          <p:nvPr/>
        </p:nvSpPr>
        <p:spPr bwMode="auto">
          <a:xfrm>
            <a:off x="3048000" y="4062413"/>
            <a:ext cx="1328738" cy="600075"/>
          </a:xfrm>
          <a:custGeom>
            <a:avLst/>
            <a:gdLst/>
            <a:ahLst/>
            <a:cxnLst>
              <a:cxn ang="0">
                <a:pos x="0" y="377"/>
              </a:cxn>
              <a:cxn ang="0">
                <a:pos x="0" y="0"/>
              </a:cxn>
              <a:cxn ang="0">
                <a:pos x="953" y="0"/>
              </a:cxn>
            </a:cxnLst>
            <a:rect l="0" t="0" r="r" b="b"/>
            <a:pathLst>
              <a:path w="953" h="377">
                <a:moveTo>
                  <a:pt x="0" y="377"/>
                </a:moveTo>
                <a:lnTo>
                  <a:pt x="0" y="0"/>
                </a:lnTo>
                <a:lnTo>
                  <a:pt x="953" y="0"/>
                </a:lnTo>
              </a:path>
            </a:pathLst>
          </a:custGeom>
          <a:noFill/>
          <a:ln w="508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3" name="Freeform 15"/>
          <p:cNvSpPr>
            <a:spLocks/>
          </p:cNvSpPr>
          <p:nvPr/>
        </p:nvSpPr>
        <p:spPr bwMode="auto">
          <a:xfrm>
            <a:off x="4354513" y="3398838"/>
            <a:ext cx="1339850" cy="644525"/>
          </a:xfrm>
          <a:custGeom>
            <a:avLst/>
            <a:gdLst/>
            <a:ahLst/>
            <a:cxnLst>
              <a:cxn ang="0">
                <a:pos x="0" y="377"/>
              </a:cxn>
              <a:cxn ang="0">
                <a:pos x="0" y="0"/>
              </a:cxn>
              <a:cxn ang="0">
                <a:pos x="953" y="0"/>
              </a:cxn>
            </a:cxnLst>
            <a:rect l="0" t="0" r="r" b="b"/>
            <a:pathLst>
              <a:path w="953" h="377">
                <a:moveTo>
                  <a:pt x="0" y="377"/>
                </a:moveTo>
                <a:lnTo>
                  <a:pt x="0" y="0"/>
                </a:lnTo>
                <a:lnTo>
                  <a:pt x="953" y="0"/>
                </a:lnTo>
              </a:path>
            </a:pathLst>
          </a:custGeom>
          <a:noFill/>
          <a:ln w="508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4" name="Freeform 16"/>
          <p:cNvSpPr>
            <a:spLocks/>
          </p:cNvSpPr>
          <p:nvPr/>
        </p:nvSpPr>
        <p:spPr bwMode="auto">
          <a:xfrm>
            <a:off x="5681663" y="2166938"/>
            <a:ext cx="1339850" cy="1220787"/>
          </a:xfrm>
          <a:custGeom>
            <a:avLst/>
            <a:gdLst/>
            <a:ahLst/>
            <a:cxnLst>
              <a:cxn ang="0">
                <a:pos x="0" y="377"/>
              </a:cxn>
              <a:cxn ang="0">
                <a:pos x="0" y="0"/>
              </a:cxn>
              <a:cxn ang="0">
                <a:pos x="953" y="0"/>
              </a:cxn>
            </a:cxnLst>
            <a:rect l="0" t="0" r="r" b="b"/>
            <a:pathLst>
              <a:path w="953" h="377">
                <a:moveTo>
                  <a:pt x="0" y="377"/>
                </a:moveTo>
                <a:lnTo>
                  <a:pt x="0" y="0"/>
                </a:lnTo>
                <a:lnTo>
                  <a:pt x="953" y="0"/>
                </a:lnTo>
              </a:path>
            </a:pathLst>
          </a:custGeom>
          <a:noFill/>
          <a:ln w="508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5" name="Freeform 17"/>
          <p:cNvSpPr>
            <a:spLocks/>
          </p:cNvSpPr>
          <p:nvPr/>
        </p:nvSpPr>
        <p:spPr bwMode="auto">
          <a:xfrm>
            <a:off x="6991250" y="787400"/>
            <a:ext cx="1317625" cy="1360488"/>
          </a:xfrm>
          <a:custGeom>
            <a:avLst/>
            <a:gdLst/>
            <a:ahLst/>
            <a:cxnLst>
              <a:cxn ang="0">
                <a:pos x="0" y="377"/>
              </a:cxn>
              <a:cxn ang="0">
                <a:pos x="0" y="0"/>
              </a:cxn>
              <a:cxn ang="0">
                <a:pos x="953" y="0"/>
              </a:cxn>
            </a:cxnLst>
            <a:rect l="0" t="0" r="r" b="b"/>
            <a:pathLst>
              <a:path w="953" h="377">
                <a:moveTo>
                  <a:pt x="0" y="377"/>
                </a:moveTo>
                <a:lnTo>
                  <a:pt x="0" y="0"/>
                </a:lnTo>
                <a:lnTo>
                  <a:pt x="953" y="0"/>
                </a:lnTo>
              </a:path>
            </a:pathLst>
          </a:custGeom>
          <a:noFill/>
          <a:ln w="508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6" name="Text Box 18"/>
          <p:cNvSpPr txBox="1">
            <a:spLocks noChangeArrowheads="1"/>
          </p:cNvSpPr>
          <p:nvPr/>
        </p:nvSpPr>
        <p:spPr bwMode="auto">
          <a:xfrm rot="16200000">
            <a:off x="-419893" y="5426868"/>
            <a:ext cx="131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99FF"/>
                </a:solidFill>
              </a:rPr>
              <a:t>Knowledge</a:t>
            </a:r>
          </a:p>
        </p:txBody>
      </p:sp>
      <p:sp>
        <p:nvSpPr>
          <p:cNvPr id="135187" name="Text Box 19"/>
          <p:cNvSpPr txBox="1">
            <a:spLocks noChangeArrowheads="1"/>
          </p:cNvSpPr>
          <p:nvPr/>
        </p:nvSpPr>
        <p:spPr bwMode="auto">
          <a:xfrm rot="16200000">
            <a:off x="559594" y="4321969"/>
            <a:ext cx="179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5050"/>
                </a:solidFill>
              </a:rPr>
              <a:t>Comprehension</a:t>
            </a:r>
          </a:p>
        </p:txBody>
      </p:sp>
      <p:sp>
        <p:nvSpPr>
          <p:cNvPr id="135188" name="Text Box 20"/>
          <p:cNvSpPr txBox="1">
            <a:spLocks noChangeArrowheads="1"/>
          </p:cNvSpPr>
          <p:nvPr/>
        </p:nvSpPr>
        <p:spPr bwMode="auto">
          <a:xfrm rot="16200000">
            <a:off x="2159794" y="3817144"/>
            <a:ext cx="130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8000"/>
                </a:solidFill>
              </a:rPr>
              <a:t>Application</a:t>
            </a:r>
          </a:p>
        </p:txBody>
      </p:sp>
      <p:sp>
        <p:nvSpPr>
          <p:cNvPr id="135189" name="Text Box 21"/>
          <p:cNvSpPr txBox="1">
            <a:spLocks noChangeArrowheads="1"/>
          </p:cNvSpPr>
          <p:nvPr/>
        </p:nvSpPr>
        <p:spPr bwMode="auto">
          <a:xfrm rot="16200000">
            <a:off x="3609182" y="3294856"/>
            <a:ext cx="103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Analysis</a:t>
            </a:r>
          </a:p>
        </p:txBody>
      </p:sp>
      <p:sp>
        <p:nvSpPr>
          <p:cNvPr id="135190" name="Text Box 22"/>
          <p:cNvSpPr txBox="1">
            <a:spLocks noChangeArrowheads="1"/>
          </p:cNvSpPr>
          <p:nvPr/>
        </p:nvSpPr>
        <p:spPr bwMode="auto">
          <a:xfrm rot="16200000">
            <a:off x="4815682" y="2521743"/>
            <a:ext cx="117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00"/>
                </a:solidFill>
              </a:rPr>
              <a:t>Synthesis</a:t>
            </a:r>
          </a:p>
        </p:txBody>
      </p:sp>
      <p:sp>
        <p:nvSpPr>
          <p:cNvPr id="135191" name="Text Box 23"/>
          <p:cNvSpPr txBox="1">
            <a:spLocks noChangeArrowheads="1"/>
          </p:cNvSpPr>
          <p:nvPr/>
        </p:nvSpPr>
        <p:spPr bwMode="auto">
          <a:xfrm rot="16200000">
            <a:off x="6090444" y="1194594"/>
            <a:ext cx="125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9900"/>
                </a:solidFill>
              </a:rPr>
              <a:t>Evaluation</a:t>
            </a:r>
          </a:p>
        </p:txBody>
      </p:sp>
      <p:sp>
        <p:nvSpPr>
          <p:cNvPr id="135192" name="Rectangle 24"/>
          <p:cNvSpPr>
            <a:spLocks noChangeArrowheads="1"/>
          </p:cNvSpPr>
          <p:nvPr/>
        </p:nvSpPr>
        <p:spPr bwMode="auto">
          <a:xfrm>
            <a:off x="436563" y="5502275"/>
            <a:ext cx="367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99FF"/>
                </a:solidFill>
              </a:rPr>
              <a:t>Describe, List, Define, name, state</a:t>
            </a:r>
          </a:p>
        </p:txBody>
      </p:sp>
      <p:sp>
        <p:nvSpPr>
          <p:cNvPr id="135193" name="Rectangle 25"/>
          <p:cNvSpPr>
            <a:spLocks noChangeArrowheads="1"/>
          </p:cNvSpPr>
          <p:nvPr/>
        </p:nvSpPr>
        <p:spPr bwMode="auto">
          <a:xfrm>
            <a:off x="1803400" y="4827588"/>
            <a:ext cx="65838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5050"/>
                </a:solidFill>
              </a:rPr>
              <a:t>Associate, </a:t>
            </a:r>
            <a:r>
              <a:rPr lang="en-US" b="1" dirty="0">
                <a:solidFill>
                  <a:srgbClr val="FF5050"/>
                </a:solidFill>
              </a:rPr>
              <a:t>compare</a:t>
            </a:r>
            <a:r>
              <a:rPr lang="en-US" dirty="0">
                <a:solidFill>
                  <a:srgbClr val="FF5050"/>
                </a:solidFill>
              </a:rPr>
              <a:t>, distinguish, </a:t>
            </a:r>
            <a:r>
              <a:rPr lang="en-US" b="1" dirty="0">
                <a:solidFill>
                  <a:srgbClr val="FF5050"/>
                </a:solidFill>
              </a:rPr>
              <a:t>differentiate</a:t>
            </a:r>
            <a:r>
              <a:rPr lang="en-US" dirty="0">
                <a:solidFill>
                  <a:srgbClr val="FF5050"/>
                </a:solidFill>
              </a:rPr>
              <a:t>, interpret, order</a:t>
            </a:r>
          </a:p>
        </p:txBody>
      </p:sp>
      <p:sp>
        <p:nvSpPr>
          <p:cNvPr id="135194" name="Rectangle 26"/>
          <p:cNvSpPr>
            <a:spLocks noChangeArrowheads="1"/>
          </p:cNvSpPr>
          <p:nvPr/>
        </p:nvSpPr>
        <p:spPr bwMode="auto">
          <a:xfrm>
            <a:off x="3157538" y="4037013"/>
            <a:ext cx="55483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Apply, </a:t>
            </a:r>
            <a:r>
              <a:rPr lang="en-US" b="1" dirty="0">
                <a:solidFill>
                  <a:srgbClr val="008000"/>
                </a:solidFill>
              </a:rPr>
              <a:t>demonstrate</a:t>
            </a:r>
            <a:r>
              <a:rPr lang="en-US" dirty="0">
                <a:solidFill>
                  <a:srgbClr val="008000"/>
                </a:solidFill>
              </a:rPr>
              <a:t>, modify, prove, </a:t>
            </a:r>
            <a:r>
              <a:rPr lang="en-US" b="1" dirty="0">
                <a:solidFill>
                  <a:srgbClr val="008000"/>
                </a:solidFill>
              </a:rPr>
              <a:t>construct</a:t>
            </a:r>
            <a:r>
              <a:rPr lang="en-US" dirty="0">
                <a:solidFill>
                  <a:srgbClr val="008000"/>
                </a:solidFill>
              </a:rPr>
              <a:t>, develop, establish, use information in new situations</a:t>
            </a:r>
            <a:r>
              <a:rPr lang="en-US" dirty="0"/>
              <a:t>. </a:t>
            </a:r>
          </a:p>
        </p:txBody>
      </p:sp>
      <p:sp>
        <p:nvSpPr>
          <p:cNvPr id="135195" name="Rectangle 27"/>
          <p:cNvSpPr>
            <a:spLocks noChangeArrowheads="1"/>
          </p:cNvSpPr>
          <p:nvPr/>
        </p:nvSpPr>
        <p:spPr bwMode="auto">
          <a:xfrm>
            <a:off x="3967163" y="3413125"/>
            <a:ext cx="45656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b="1" dirty="0">
                <a:solidFill>
                  <a:srgbClr val="0000FF"/>
                </a:solidFill>
              </a:rPr>
              <a:t>Analyze</a:t>
            </a:r>
            <a:r>
              <a:rPr lang="en-US" dirty="0">
                <a:solidFill>
                  <a:srgbClr val="0000FF"/>
                </a:solidFill>
              </a:rPr>
              <a:t>, arrange, connect, divide, infer, classify, explain, </a:t>
            </a:r>
            <a:r>
              <a:rPr lang="en-US" b="1" dirty="0">
                <a:solidFill>
                  <a:srgbClr val="0000FF"/>
                </a:solidFill>
              </a:rPr>
              <a:t>correlate</a:t>
            </a:r>
          </a:p>
        </p:txBody>
      </p:sp>
      <p:sp>
        <p:nvSpPr>
          <p:cNvPr id="135196" name="Rectangle 28"/>
          <p:cNvSpPr>
            <a:spLocks noChangeArrowheads="1"/>
          </p:cNvSpPr>
          <p:nvPr/>
        </p:nvSpPr>
        <p:spPr bwMode="auto">
          <a:xfrm>
            <a:off x="5645150" y="2146300"/>
            <a:ext cx="32877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CC0000"/>
                </a:solidFill>
              </a:rPr>
              <a:t>Compose</a:t>
            </a:r>
            <a:r>
              <a:rPr lang="en-US" dirty="0">
                <a:solidFill>
                  <a:srgbClr val="CC0000"/>
                </a:solidFill>
              </a:rPr>
              <a:t>, generalize, plan, substitute, create, formulate, integrate, </a:t>
            </a:r>
            <a:r>
              <a:rPr lang="en-US" b="1" dirty="0">
                <a:solidFill>
                  <a:srgbClr val="CC0000"/>
                </a:solidFill>
              </a:rPr>
              <a:t>design</a:t>
            </a:r>
            <a:r>
              <a:rPr lang="en-US" dirty="0">
                <a:solidFill>
                  <a:srgbClr val="CC0000"/>
                </a:solidFill>
              </a:rPr>
              <a:t>, anticipate, compile, negotiate, </a:t>
            </a:r>
            <a:r>
              <a:rPr lang="en-US" b="1" dirty="0">
                <a:solidFill>
                  <a:srgbClr val="CC0000"/>
                </a:solidFill>
              </a:rPr>
              <a:t>"what if" </a:t>
            </a:r>
          </a:p>
        </p:txBody>
      </p:sp>
      <p:sp>
        <p:nvSpPr>
          <p:cNvPr id="135197" name="Rectangle 29"/>
          <p:cNvSpPr>
            <a:spLocks noChangeArrowheads="1"/>
          </p:cNvSpPr>
          <p:nvPr/>
        </p:nvSpPr>
        <p:spPr bwMode="auto">
          <a:xfrm>
            <a:off x="7004050" y="914400"/>
            <a:ext cx="21923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9900"/>
                </a:solidFill>
              </a:rPr>
              <a:t>Assess</a:t>
            </a:r>
            <a:r>
              <a:rPr lang="en-US" dirty="0">
                <a:solidFill>
                  <a:srgbClr val="FF9900"/>
                </a:solidFill>
              </a:rPr>
              <a:t>, convince, conclude, judge, support, </a:t>
            </a:r>
            <a:r>
              <a:rPr lang="en-US" b="1" dirty="0">
                <a:solidFill>
                  <a:srgbClr val="FF9900"/>
                </a:solidFill>
              </a:rPr>
              <a:t>criticize</a:t>
            </a:r>
            <a:r>
              <a:rPr lang="en-US" dirty="0">
                <a:solidFill>
                  <a:srgbClr val="FF9900"/>
                </a:solidFill>
              </a:rPr>
              <a:t>, defend.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63FA0-448D-4319-838D-975CF171EAE1}" type="slidenum">
              <a:rPr lang="en-US" b="0" i="0" smtClean="0"/>
              <a:pPr/>
              <a:t>12</a:t>
            </a:fld>
            <a:endParaRPr lang="en-US" b="0" i="0" dirty="0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HOT Questions?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en-US" sz="2800"/>
          </a:p>
          <a:p>
            <a:r>
              <a:rPr lang="en-US" sz="2800"/>
              <a:t>More stimulating than purely descriptive questions.</a:t>
            </a:r>
          </a:p>
          <a:p>
            <a:r>
              <a:rPr lang="en-US" sz="2800"/>
              <a:t>Those who “do not know” can participate</a:t>
            </a:r>
          </a:p>
          <a:p>
            <a:endParaRPr lang="en-US" sz="2800"/>
          </a:p>
        </p:txBody>
      </p:sp>
      <p:pic>
        <p:nvPicPr>
          <p:cNvPr id="9626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62525" y="1731963"/>
            <a:ext cx="3395663" cy="39306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C372-01D0-442B-9304-8969C26CE485}" type="slidenum">
              <a:rPr lang="en-US" b="0" i="0" smtClean="0"/>
              <a:pPr/>
              <a:t>13</a:t>
            </a:fld>
            <a:endParaRPr lang="en-US" b="0" i="0" dirty="0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And …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Phrase your question Clearly.</a:t>
            </a:r>
          </a:p>
          <a:p>
            <a:pPr lvl="1"/>
            <a:r>
              <a:rPr lang="en-US"/>
              <a:t>What did we say about FS ? !</a:t>
            </a:r>
          </a:p>
          <a:p>
            <a:r>
              <a:rPr lang="en-US"/>
              <a:t>Ask one thing at a time:</a:t>
            </a:r>
          </a:p>
          <a:p>
            <a:pPr lvl="1"/>
            <a:r>
              <a:rPr lang="en-US"/>
              <a:t>What are the disadvantages of X, can we remove them all, how and at what cost ?!</a:t>
            </a:r>
          </a:p>
          <a:p>
            <a:r>
              <a:rPr lang="en-US"/>
              <a:t>Write Down Your Questions.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F8AD5-A2FA-4427-A050-F51719649523}" type="slidenum">
              <a:rPr lang="en-US" b="0" i="0" smtClean="0"/>
              <a:pPr/>
              <a:t>14</a:t>
            </a:fld>
            <a:endParaRPr lang="en-US" b="0" i="0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715000" cy="4525963"/>
          </a:xfrm>
        </p:spPr>
        <p:txBody>
          <a:bodyPr/>
          <a:lstStyle/>
          <a:p>
            <a:pPr marL="342900" lvl="1" indent="-342900">
              <a:lnSpc>
                <a:spcPct val="90000"/>
              </a:lnSpc>
              <a:spcBef>
                <a:spcPct val="60000"/>
              </a:spcBef>
              <a:buFontTx/>
              <a:buChar char="•"/>
            </a:pPr>
            <a:r>
              <a:rPr lang="en-US" sz="2400" dirty="0" smtClean="0"/>
              <a:t>When teachers ask questions they typically </a:t>
            </a:r>
            <a:r>
              <a:rPr lang="en-US" sz="2400" dirty="0" smtClean="0"/>
              <a:t>look for immediate response from students.</a:t>
            </a:r>
            <a:endParaRPr lang="en-US" sz="2400" dirty="0" smtClean="0"/>
          </a:p>
          <a:p>
            <a:pPr marL="342900" lvl="1" indent="-342900">
              <a:lnSpc>
                <a:spcPct val="90000"/>
              </a:lnSpc>
              <a:spcBef>
                <a:spcPct val="60000"/>
              </a:spcBef>
              <a:buFontTx/>
              <a:buChar char="•"/>
            </a:pPr>
            <a:r>
              <a:rPr lang="en-US" sz="2400" dirty="0" smtClean="0"/>
              <a:t>Allowing few seconds for the response …</a:t>
            </a:r>
            <a:endParaRPr lang="en-US" sz="2400" dirty="0" smtClean="0"/>
          </a:p>
          <a:p>
            <a:pPr lvl="1">
              <a:lnSpc>
                <a:spcPct val="90000"/>
              </a:lnSpc>
              <a:spcBef>
                <a:spcPct val="60000"/>
              </a:spcBef>
            </a:pPr>
            <a:r>
              <a:rPr lang="en-US" sz="2000" dirty="0" smtClean="0"/>
              <a:t>Promotes </a:t>
            </a:r>
            <a:r>
              <a:rPr lang="en-US" sz="2000" dirty="0"/>
              <a:t>higher levels of participation and longer responses.</a:t>
            </a:r>
          </a:p>
          <a:p>
            <a:pPr lvl="1">
              <a:lnSpc>
                <a:spcPct val="90000"/>
              </a:lnSpc>
              <a:spcBef>
                <a:spcPct val="60000"/>
              </a:spcBef>
            </a:pPr>
            <a:r>
              <a:rPr lang="en-US" sz="2000" dirty="0"/>
              <a:t>The frequency of “I don’t know” </a:t>
            </a:r>
            <a:r>
              <a:rPr lang="en-US" sz="2000" dirty="0" smtClean="0"/>
              <a:t> </a:t>
            </a:r>
            <a:r>
              <a:rPr lang="en-US" sz="2000" dirty="0"/>
              <a:t>decreases.</a:t>
            </a:r>
          </a:p>
          <a:p>
            <a:pPr lvl="1">
              <a:lnSpc>
                <a:spcPct val="90000"/>
              </a:lnSpc>
              <a:spcBef>
                <a:spcPct val="60000"/>
              </a:spcBef>
            </a:pPr>
            <a:r>
              <a:rPr lang="en-US" sz="2000" dirty="0" smtClean="0"/>
              <a:t>Improves language use, attitudes and teacher expectations.</a:t>
            </a:r>
          </a:p>
          <a:p>
            <a:pPr lvl="1">
              <a:lnSpc>
                <a:spcPct val="90000"/>
              </a:lnSpc>
              <a:spcBef>
                <a:spcPct val="60000"/>
              </a:spcBef>
              <a:buFontTx/>
              <a:buNone/>
            </a:pPr>
            <a:r>
              <a:rPr lang="en-US" sz="1800" dirty="0" smtClean="0"/>
              <a:t>(</a:t>
            </a:r>
            <a:r>
              <a:rPr lang="en-US" sz="1800" dirty="0" err="1"/>
              <a:t>Gambrell</a:t>
            </a:r>
            <a:r>
              <a:rPr lang="en-US" sz="1800" dirty="0"/>
              <a:t>, 1983; McTighe,1988; Stahl, 1994</a:t>
            </a:r>
            <a:r>
              <a:rPr lang="en-US" sz="1800" dirty="0" smtClean="0"/>
              <a:t>)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55112" y="3297501"/>
            <a:ext cx="2631688" cy="2430966"/>
          </a:xfrm>
          <a:noFill/>
          <a:ln/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Response </a:t>
            </a:r>
            <a:r>
              <a:rPr lang="en-US" dirty="0" smtClean="0"/>
              <a:t>Time 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7861609" y="713678"/>
            <a:ext cx="446049" cy="4683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uiExpand="1" build="p" bldLvl="2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1697-C89D-476B-AB5C-F79780FB113E}" type="slidenum">
              <a:rPr lang="en-US" b="0" i="0" smtClean="0"/>
              <a:pPr/>
              <a:t>15</a:t>
            </a:fld>
            <a:endParaRPr lang="en-US" b="0" i="0" dirty="0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5327" y="274638"/>
            <a:ext cx="8597590" cy="1143000"/>
          </a:xfrm>
        </p:spPr>
        <p:txBody>
          <a:bodyPr/>
          <a:lstStyle/>
          <a:p>
            <a:r>
              <a:rPr lang="en-US" sz="4000" dirty="0" smtClean="0"/>
              <a:t>How much RT is needed?</a:t>
            </a:r>
            <a:endParaRPr lang="en-US" sz="4000" dirty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Allows nearly every student to complete the thinking needed for the task. </a:t>
            </a:r>
          </a:p>
          <a:p>
            <a:r>
              <a:rPr lang="en-US" dirty="0"/>
              <a:t>Matches the “HOT” required.</a:t>
            </a:r>
          </a:p>
          <a:p>
            <a:r>
              <a:rPr lang="en-US" dirty="0"/>
              <a:t>Takes into consideration the Language Barrier</a:t>
            </a:r>
          </a:p>
          <a:p>
            <a:r>
              <a:rPr lang="en-US" dirty="0"/>
              <a:t>Keeps students on board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B11E6-9FF6-4D18-BC31-08DE53961B7B}" type="slidenum">
              <a:rPr lang="en-US" b="0" i="0" smtClean="0"/>
              <a:pPr/>
              <a:t>16</a:t>
            </a:fld>
            <a:endParaRPr lang="en-US" b="0" i="0" dirty="0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Watch Your Feedback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562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Reinforce good responses.</a:t>
            </a:r>
          </a:p>
          <a:p>
            <a:pPr>
              <a:lnSpc>
                <a:spcPct val="90000"/>
              </a:lnSpc>
            </a:pPr>
            <a:r>
              <a:rPr lang="en-US" sz="2800"/>
              <a:t>Praise the student in a strong positive way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“Absolutely correct”. “I like that”.</a:t>
            </a:r>
          </a:p>
          <a:p>
            <a:pPr>
              <a:lnSpc>
                <a:spcPct val="90000"/>
              </a:lnSpc>
            </a:pPr>
            <a:r>
              <a:rPr lang="en-US" sz="2800"/>
              <a:t>Make comments pertinent to the student response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You were so careful to include all the conditions.</a:t>
            </a:r>
          </a:p>
          <a:p>
            <a:pPr>
              <a:lnSpc>
                <a:spcPct val="90000"/>
              </a:lnSpc>
            </a:pPr>
            <a:r>
              <a:rPr lang="en-US" sz="2800"/>
              <a:t>Build on Students responses now and then.</a:t>
            </a:r>
          </a:p>
        </p:txBody>
      </p:sp>
      <p:pic>
        <p:nvPicPr>
          <p:cNvPr id="75782" name="Picture 6" descr="j0426078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61088" y="1789113"/>
            <a:ext cx="2233612" cy="19796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D268-E21B-4E9F-A635-C07A62B77B98}" type="slidenum">
              <a:rPr lang="en-US" b="0" i="0" smtClean="0"/>
              <a:pPr/>
              <a:t>17</a:t>
            </a:fld>
            <a:endParaRPr lang="en-US" b="0" i="0" dirty="0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Student-to-Student Q&amp;A</a:t>
            </a:r>
            <a:endParaRPr lang="en-US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Let students answer each other.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Encourage students to ask review questions to their peers.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We </a:t>
            </a:r>
            <a:r>
              <a:rPr lang="en-US" dirty="0"/>
              <a:t>learn by asking questions more than we do by answering </a:t>
            </a:r>
            <a:r>
              <a:rPr lang="en-US" dirty="0" smtClean="0"/>
              <a:t>them.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What is harder for us, setting exams or solving them?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“It is better to ask some of the questions than </a:t>
            </a:r>
            <a:r>
              <a:rPr lang="en-US" dirty="0" smtClean="0"/>
              <a:t>know </a:t>
            </a:r>
            <a:r>
              <a:rPr lang="en-US" dirty="0"/>
              <a:t>all the answers</a:t>
            </a:r>
            <a:r>
              <a:rPr lang="en-US" dirty="0" smtClean="0"/>
              <a:t>”.</a:t>
            </a:r>
            <a:endParaRPr lang="en-US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89571" y="379141"/>
          <a:ext cx="8798311" cy="5445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7AAD-E86B-4351-BC80-82C98388546D}" type="slidenum">
              <a:rPr lang="en-US" b="0" i="0" smtClean="0"/>
              <a:pPr/>
              <a:t>18</a:t>
            </a:fld>
            <a:endParaRPr lang="en-US" b="0" i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5 Tips for </a:t>
            </a:r>
            <a:r>
              <a:rPr lang="en-US" dirty="0" smtClean="0"/>
              <a:t>DSQ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FE713-37A6-421F-A41D-CA1FD948D37C}" type="slidenum">
              <a:rPr lang="en-US" b="0" i="0" smtClean="0"/>
              <a:pPr/>
              <a:t>19</a:t>
            </a:fld>
            <a:endParaRPr lang="en-US" b="0" i="0" dirty="0"/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2646374" y="1925619"/>
            <a:ext cx="3431688" cy="28400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cs typeface="JasmineUPC"/>
              </a:rPr>
              <a:t>TPS</a:t>
            </a:r>
          </a:p>
        </p:txBody>
      </p:sp>
    </p:spTree>
    <p:extLst>
      <p:ext uri="{BB962C8B-B14F-4D97-AF65-F5344CB8AC3E}">
        <p14:creationId xmlns:p14="http://schemas.microsoft.com/office/powerpoint/2010/main" val="1418335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should I care?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Duty</a:t>
            </a:r>
          </a:p>
          <a:p>
            <a:r>
              <a:rPr lang="en-US" dirty="0" smtClean="0"/>
              <a:t>Valuable Opportunity for Experience.</a:t>
            </a:r>
          </a:p>
          <a:p>
            <a:r>
              <a:rPr lang="en-US" dirty="0" smtClean="0"/>
              <a:t>Building a Good Reputation</a:t>
            </a:r>
          </a:p>
          <a:p>
            <a:r>
              <a:rPr lang="en-US" dirty="0" smtClean="0"/>
              <a:t> Paving the Road for Future Career</a:t>
            </a:r>
          </a:p>
          <a:p>
            <a:r>
              <a:rPr lang="en-US" dirty="0" smtClean="0"/>
              <a:t>………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7AAD-E86B-4351-BC80-82C98388546D}" type="slidenum">
              <a:rPr lang="en-US" b="0" i="0" smtClean="0"/>
              <a:pPr/>
              <a:t>2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24898111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Think-Pair-Share (TPS)</a:t>
            </a:r>
          </a:p>
        </p:txBody>
      </p:sp>
      <p:pic>
        <p:nvPicPr>
          <p:cNvPr id="33798" name="Picture 6" descr="think_pair_sha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427" y="1405662"/>
            <a:ext cx="7808240" cy="3357563"/>
          </a:xfrm>
          <a:prstGeom prst="rect">
            <a:avLst/>
          </a:prstGeom>
          <a:noFill/>
        </p:spPr>
      </p:pic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2667000" y="4922514"/>
            <a:ext cx="609600" cy="636588"/>
          </a:xfrm>
          <a:prstGeom prst="rect">
            <a:avLst/>
          </a:prstGeom>
          <a:solidFill>
            <a:srgbClr val="CC0000"/>
          </a:solidFill>
          <a:ln w="57150" cmpd="thickThin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5029200" y="4922514"/>
            <a:ext cx="609600" cy="636588"/>
          </a:xfrm>
          <a:prstGeom prst="rect">
            <a:avLst/>
          </a:prstGeom>
          <a:solidFill>
            <a:srgbClr val="CC0000"/>
          </a:solidFill>
          <a:ln w="57150" cmpd="thickThin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7772400" y="4922514"/>
            <a:ext cx="609600" cy="636588"/>
          </a:xfrm>
          <a:prstGeom prst="rect">
            <a:avLst/>
          </a:prstGeom>
          <a:solidFill>
            <a:srgbClr val="CC0000"/>
          </a:solidFill>
          <a:ln w="57150" cmpd="thickThin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161370" y="3244700"/>
            <a:ext cx="14859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Teacher poses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381000" y="4922514"/>
            <a:ext cx="609600" cy="636588"/>
          </a:xfrm>
          <a:prstGeom prst="rect">
            <a:avLst/>
          </a:prstGeom>
          <a:solidFill>
            <a:srgbClr val="000099"/>
          </a:solidFill>
          <a:ln w="57150" cmpd="thickThin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53810" y="6223710"/>
            <a:ext cx="2133600" cy="476250"/>
          </a:xfrm>
        </p:spPr>
        <p:txBody>
          <a:bodyPr/>
          <a:lstStyle/>
          <a:p>
            <a:pPr algn="r"/>
            <a:fld id="{7798F2D4-7057-4773-935E-C6941B029EF9}" type="slidenum">
              <a:rPr lang="en-US" b="0" i="0" smtClean="0"/>
              <a:pPr algn="r"/>
              <a:t>20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171675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Phase</a:t>
            </a:r>
            <a:endParaRPr lang="en-US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315200" cy="4525963"/>
          </a:xfrm>
        </p:spPr>
        <p:txBody>
          <a:bodyPr/>
          <a:lstStyle/>
          <a:p>
            <a:r>
              <a:rPr lang="en-US" b="1"/>
              <a:t>Advantages:</a:t>
            </a:r>
          </a:p>
          <a:p>
            <a:pPr lvl="1"/>
            <a:r>
              <a:rPr lang="en-US"/>
              <a:t>To promote self-thinking.</a:t>
            </a:r>
          </a:p>
          <a:p>
            <a:pPr lvl="1"/>
            <a:r>
              <a:rPr lang="en-US"/>
              <a:t>To engage more students in the thinking process, unlike the case of the traditional methods.</a:t>
            </a:r>
          </a:p>
          <a:p>
            <a:pPr lvl="1">
              <a:buFontTx/>
              <a:buNone/>
            </a:pPr>
            <a:r>
              <a:rPr lang="en-US"/>
              <a:t>	</a:t>
            </a:r>
            <a:r>
              <a:rPr lang="en-US">
                <a:solidFill>
                  <a:srgbClr val="CC0000"/>
                </a:solidFill>
              </a:rPr>
              <a:t>In college classrooms of fewer than 40 students, 10-15% of students do 70-75% of the talking. </a:t>
            </a:r>
            <a:r>
              <a:rPr lang="en-US" b="1">
                <a:solidFill>
                  <a:srgbClr val="CC0000"/>
                </a:solidFill>
              </a:rPr>
              <a:t>(20-80 principle)</a:t>
            </a:r>
            <a:endParaRPr lang="en-US" b="1"/>
          </a:p>
          <a:p>
            <a:pPr lvl="1"/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86082" y="6245225"/>
            <a:ext cx="2133600" cy="476250"/>
          </a:xfrm>
        </p:spPr>
        <p:txBody>
          <a:bodyPr/>
          <a:lstStyle/>
          <a:p>
            <a:pPr algn="r"/>
            <a:fld id="{7798F2D4-7057-4773-935E-C6941B029EF9}" type="slidenum">
              <a:rPr lang="en-US" b="0" i="0" smtClean="0"/>
              <a:pPr algn="r"/>
              <a:t>21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55743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6" name="AutoShape 10"/>
          <p:cNvSpPr>
            <a:spLocks noChangeArrowheads="1"/>
          </p:cNvSpPr>
          <p:nvPr/>
        </p:nvSpPr>
        <p:spPr bwMode="auto">
          <a:xfrm>
            <a:off x="3962400" y="2209800"/>
            <a:ext cx="1600200" cy="1371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PAIR Phase</a:t>
            </a:r>
            <a:endParaRPr lang="en-US" dirty="0"/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1828800" y="5105400"/>
            <a:ext cx="1600200" cy="588963"/>
          </a:xfrm>
          <a:prstGeom prst="rect">
            <a:avLst/>
          </a:prstGeom>
          <a:solidFill>
            <a:srgbClr val="B9B2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Think</a:t>
            </a: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1752600" y="2544763"/>
            <a:ext cx="1600200" cy="588962"/>
          </a:xfrm>
          <a:prstGeom prst="rect">
            <a:avLst/>
          </a:prstGeom>
          <a:solidFill>
            <a:srgbClr val="B9B2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Think</a:t>
            </a:r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6019800" y="5105400"/>
            <a:ext cx="1600200" cy="588963"/>
          </a:xfrm>
          <a:prstGeom prst="rect">
            <a:avLst/>
          </a:prstGeom>
          <a:solidFill>
            <a:srgbClr val="B9B2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Share</a:t>
            </a:r>
          </a:p>
        </p:txBody>
      </p:sp>
      <p:sp>
        <p:nvSpPr>
          <p:cNvPr id="91143" name="Text Box 7"/>
          <p:cNvSpPr txBox="1">
            <a:spLocks noChangeArrowheads="1"/>
          </p:cNvSpPr>
          <p:nvPr/>
        </p:nvSpPr>
        <p:spPr bwMode="auto">
          <a:xfrm>
            <a:off x="6019800" y="2590800"/>
            <a:ext cx="1600200" cy="588963"/>
          </a:xfrm>
          <a:prstGeom prst="rect">
            <a:avLst/>
          </a:prstGeom>
          <a:solidFill>
            <a:srgbClr val="B9B2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Share</a:t>
            </a:r>
          </a:p>
        </p:txBody>
      </p:sp>
      <p:sp>
        <p:nvSpPr>
          <p:cNvPr id="91144" name="Text Box 8"/>
          <p:cNvSpPr txBox="1">
            <a:spLocks noChangeArrowheads="1"/>
          </p:cNvSpPr>
          <p:nvPr/>
        </p:nvSpPr>
        <p:spPr bwMode="auto">
          <a:xfrm>
            <a:off x="3962400" y="2590800"/>
            <a:ext cx="160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/>
              <a:t>Pair</a:t>
            </a:r>
          </a:p>
        </p:txBody>
      </p:sp>
      <p:sp>
        <p:nvSpPr>
          <p:cNvPr id="91145" name="AutoShape 9"/>
          <p:cNvSpPr>
            <a:spLocks noChangeArrowheads="1"/>
          </p:cNvSpPr>
          <p:nvPr/>
        </p:nvSpPr>
        <p:spPr bwMode="auto">
          <a:xfrm>
            <a:off x="3657600" y="5105400"/>
            <a:ext cx="2209800" cy="6858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7" name="Text Box 11"/>
          <p:cNvSpPr txBox="1">
            <a:spLocks noChangeArrowheads="1"/>
          </p:cNvSpPr>
          <p:nvPr/>
        </p:nvSpPr>
        <p:spPr bwMode="auto">
          <a:xfrm>
            <a:off x="838200" y="1524000"/>
            <a:ext cx="213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CC0000"/>
                </a:solidFill>
              </a:rPr>
              <a:t>Why…</a:t>
            </a:r>
          </a:p>
        </p:txBody>
      </p:sp>
      <p:sp>
        <p:nvSpPr>
          <p:cNvPr id="91148" name="Text Box 12"/>
          <p:cNvSpPr txBox="1">
            <a:spLocks noChangeArrowheads="1"/>
          </p:cNvSpPr>
          <p:nvPr/>
        </p:nvSpPr>
        <p:spPr bwMode="auto">
          <a:xfrm>
            <a:off x="838200" y="3886200"/>
            <a:ext cx="2362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CC0000"/>
                </a:solidFill>
              </a:rPr>
              <a:t>and not …</a:t>
            </a:r>
          </a:p>
        </p:txBody>
      </p:sp>
      <p:sp>
        <p:nvSpPr>
          <p:cNvPr id="91149" name="Text Box 13"/>
          <p:cNvSpPr txBox="1">
            <a:spLocks noChangeArrowheads="1"/>
          </p:cNvSpPr>
          <p:nvPr/>
        </p:nvSpPr>
        <p:spPr bwMode="auto">
          <a:xfrm>
            <a:off x="838200" y="5668963"/>
            <a:ext cx="2133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CC0000"/>
                </a:solidFill>
              </a:rPr>
              <a:t>??</a:t>
            </a: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86082" y="6245225"/>
            <a:ext cx="2133600" cy="476250"/>
          </a:xfrm>
        </p:spPr>
        <p:txBody>
          <a:bodyPr/>
          <a:lstStyle/>
          <a:p>
            <a:pPr algn="r"/>
            <a:fld id="{7798F2D4-7057-4773-935E-C6941B029EF9}" type="slidenum">
              <a:rPr lang="en-US" b="0" i="0" smtClean="0"/>
              <a:pPr algn="r"/>
              <a:t>22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275293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shake-ha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6025" y="2133600"/>
            <a:ext cx="2619375" cy="2828925"/>
          </a:xfrm>
          <a:prstGeom prst="rect">
            <a:avLst/>
          </a:prstGeom>
          <a:noFill/>
        </p:spPr>
      </p:pic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PAIR</a:t>
            </a:r>
            <a:endParaRPr 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60198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Advantages: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Guaranteeing that everyone would </a:t>
            </a:r>
            <a:r>
              <a:rPr lang="en-US" dirty="0" smtClean="0"/>
              <a:t>have thought </a:t>
            </a:r>
            <a:r>
              <a:rPr lang="en-US" dirty="0"/>
              <a:t>in the </a:t>
            </a:r>
            <a:r>
              <a:rPr lang="en-US" dirty="0" smtClean="0"/>
              <a:t>THINK phase.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Refining their thinking as well as the language used to explain their perceptions in a </a:t>
            </a:r>
            <a:r>
              <a:rPr lang="en-US" u="sng" dirty="0"/>
              <a:t>non-threatening environment</a:t>
            </a:r>
            <a:r>
              <a:rPr lang="en-US" dirty="0"/>
              <a:t>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Students in many instances learn better from each other then from their instructor.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86082" y="6245225"/>
            <a:ext cx="2133600" cy="476250"/>
          </a:xfrm>
        </p:spPr>
        <p:txBody>
          <a:bodyPr/>
          <a:lstStyle/>
          <a:p>
            <a:pPr algn="r"/>
            <a:fld id="{7798F2D4-7057-4773-935E-C6941B029EF9}" type="slidenum">
              <a:rPr lang="en-US" b="0" i="0" smtClean="0"/>
              <a:pPr algn="r"/>
              <a:t>23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249185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PAIR</a:t>
            </a:r>
            <a:endParaRPr lang="en-US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5943600" cy="4525963"/>
          </a:xfrm>
        </p:spPr>
        <p:txBody>
          <a:bodyPr/>
          <a:lstStyle/>
          <a:p>
            <a:r>
              <a:rPr lang="en-US" b="1" dirty="0"/>
              <a:t>Advantages:</a:t>
            </a:r>
          </a:p>
          <a:p>
            <a:pPr lvl="1"/>
            <a:r>
              <a:rPr lang="en-US" dirty="0"/>
              <a:t>Realizing the benefits of sharing ideas with peers. </a:t>
            </a:r>
          </a:p>
          <a:p>
            <a:pPr lvl="1"/>
            <a:r>
              <a:rPr lang="en-US" dirty="0"/>
              <a:t>Less confident students have the opportunity to rehearse their ideas and be encouraged to present them in front of the class.</a:t>
            </a:r>
          </a:p>
          <a:p>
            <a:pPr lvl="1"/>
            <a:r>
              <a:rPr lang="en-US" dirty="0"/>
              <a:t>To Improve the communication skills with colleagues of the same level.</a:t>
            </a:r>
          </a:p>
        </p:txBody>
      </p:sp>
      <p:pic>
        <p:nvPicPr>
          <p:cNvPr id="54276" name="Picture 4" descr="shake-ha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6025" y="2133600"/>
            <a:ext cx="2619375" cy="2828925"/>
          </a:xfrm>
          <a:prstGeom prst="rect">
            <a:avLst/>
          </a:prstGeom>
          <a:noFill/>
        </p:spPr>
      </p:pic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86082" y="6245225"/>
            <a:ext cx="2133600" cy="476250"/>
          </a:xfrm>
        </p:spPr>
        <p:txBody>
          <a:bodyPr/>
          <a:lstStyle/>
          <a:p>
            <a:pPr algn="r"/>
            <a:fld id="{7798F2D4-7057-4773-935E-C6941B029EF9}" type="slidenum">
              <a:rPr lang="en-US" b="0" i="0" smtClean="0"/>
              <a:pPr algn="r"/>
              <a:t>24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183609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</a:t>
            </a:r>
            <a:endParaRPr lang="en-US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199" y="1295400"/>
            <a:ext cx="5007686" cy="4857974"/>
          </a:xfrm>
        </p:spPr>
        <p:txBody>
          <a:bodyPr/>
          <a:lstStyle/>
          <a:p>
            <a:r>
              <a:rPr lang="en-US" b="1" dirty="0"/>
              <a:t>Advantages:</a:t>
            </a:r>
          </a:p>
          <a:p>
            <a:pPr lvl="1"/>
            <a:r>
              <a:rPr lang="en-US" dirty="0"/>
              <a:t>Students who would never speak up in class are now both </a:t>
            </a:r>
            <a:r>
              <a:rPr lang="en-US" dirty="0">
                <a:solidFill>
                  <a:srgbClr val="000099"/>
                </a:solidFill>
              </a:rPr>
              <a:t>required</a:t>
            </a:r>
            <a:r>
              <a:rPr lang="en-US" dirty="0"/>
              <a:t> and </a:t>
            </a:r>
            <a:r>
              <a:rPr lang="en-US" dirty="0">
                <a:solidFill>
                  <a:srgbClr val="000099"/>
                </a:solidFill>
              </a:rPr>
              <a:t>enabled</a:t>
            </a:r>
            <a:r>
              <a:rPr lang="en-US" dirty="0"/>
              <a:t> to participate.</a:t>
            </a:r>
          </a:p>
          <a:p>
            <a:pPr lvl="1"/>
            <a:r>
              <a:rPr lang="en-US" dirty="0"/>
              <a:t>The classroom is no longer dominated by a few students, but is open for contribution </a:t>
            </a:r>
            <a:r>
              <a:rPr lang="en-US" dirty="0" smtClean="0"/>
              <a:t>from all.</a:t>
            </a:r>
            <a:endParaRPr lang="en-US" dirty="0"/>
          </a:p>
        </p:txBody>
      </p:sp>
      <p:pic>
        <p:nvPicPr>
          <p:cNvPr id="57348" name="Picture 4" descr="dialog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438400"/>
            <a:ext cx="3657600" cy="2670175"/>
          </a:xfrm>
          <a:prstGeom prst="rect">
            <a:avLst/>
          </a:prstGeom>
          <a:noFill/>
        </p:spPr>
      </p:pic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86082" y="6245225"/>
            <a:ext cx="2133600" cy="476250"/>
          </a:xfrm>
        </p:spPr>
        <p:txBody>
          <a:bodyPr/>
          <a:lstStyle/>
          <a:p>
            <a:pPr algn="r"/>
            <a:fld id="{7798F2D4-7057-4773-935E-C6941B029EF9}" type="slidenum">
              <a:rPr lang="en-US" b="0" i="0" smtClean="0"/>
              <a:pPr algn="r"/>
              <a:t>25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5042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/>
              <a:t>Management of TPS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70038"/>
            <a:ext cx="4724400" cy="4754562"/>
          </a:xfrm>
        </p:spPr>
        <p:txBody>
          <a:bodyPr/>
          <a:lstStyle/>
          <a:p>
            <a:pPr>
              <a:spcBef>
                <a:spcPct val="30000"/>
              </a:spcBef>
            </a:pPr>
            <a:r>
              <a:rPr lang="en-US" sz="2800" dirty="0"/>
              <a:t>Manage the “</a:t>
            </a:r>
            <a:r>
              <a:rPr lang="en-US" sz="2800" dirty="0">
                <a:solidFill>
                  <a:srgbClr val="CC0000"/>
                </a:solidFill>
              </a:rPr>
              <a:t>Think time</a:t>
            </a:r>
            <a:r>
              <a:rPr lang="en-US" sz="2800" dirty="0"/>
              <a:t>”, “</a:t>
            </a:r>
            <a:r>
              <a:rPr lang="en-US" sz="2800" dirty="0">
                <a:solidFill>
                  <a:srgbClr val="CC0000"/>
                </a:solidFill>
              </a:rPr>
              <a:t>Pair time</a:t>
            </a:r>
            <a:r>
              <a:rPr lang="en-US" sz="2800" dirty="0"/>
              <a:t>” &amp; “</a:t>
            </a:r>
            <a:r>
              <a:rPr lang="en-US" sz="2800" dirty="0">
                <a:solidFill>
                  <a:srgbClr val="CC0000"/>
                </a:solidFill>
              </a:rPr>
              <a:t>Share time</a:t>
            </a:r>
            <a:r>
              <a:rPr lang="en-US" sz="2800" dirty="0"/>
              <a:t>”. The longer </a:t>
            </a:r>
            <a:r>
              <a:rPr lang="en-US" sz="2800" dirty="0" smtClean="0"/>
              <a:t>the time “</a:t>
            </a:r>
            <a:r>
              <a:rPr lang="en-US" sz="2800" dirty="0"/>
              <a:t>less discipline” environment </a:t>
            </a:r>
            <a:r>
              <a:rPr lang="en-US" sz="2800" dirty="0" smtClean="0"/>
              <a:t>is more </a:t>
            </a:r>
            <a:r>
              <a:rPr lang="en-US" sz="2800" dirty="0"/>
              <a:t>likely to happen.</a:t>
            </a:r>
          </a:p>
        </p:txBody>
      </p:sp>
      <p:pic>
        <p:nvPicPr>
          <p:cNvPr id="80900" name="Picture 4" descr="Rickenbacker%20Guitar%20Knob%20Vintage%205%20piece%20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535113"/>
            <a:ext cx="3581400" cy="2960687"/>
          </a:xfrm>
          <a:prstGeom prst="rect">
            <a:avLst/>
          </a:prstGeom>
          <a:noFill/>
        </p:spPr>
      </p:pic>
      <p:sp>
        <p:nvSpPr>
          <p:cNvPr id="13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86082" y="6245225"/>
            <a:ext cx="2133600" cy="476250"/>
          </a:xfrm>
        </p:spPr>
        <p:txBody>
          <a:bodyPr/>
          <a:lstStyle/>
          <a:p>
            <a:pPr algn="r"/>
            <a:fld id="{7798F2D4-7057-4773-935E-C6941B029EF9}" type="slidenum">
              <a:rPr lang="en-US" b="0" i="0" smtClean="0"/>
              <a:pPr algn="r"/>
              <a:t>26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46231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5225"/>
            <a:ext cx="2133600" cy="476250"/>
          </a:xfrm>
        </p:spPr>
        <p:txBody>
          <a:bodyPr/>
          <a:lstStyle/>
          <a:p>
            <a:fld id="{50587AAD-E86B-4351-BC80-82C98388546D}" type="slidenum">
              <a:rPr lang="en-US" b="0" i="0" smtClean="0"/>
              <a:pPr/>
              <a:t>27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2702747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Things’ I Have Learned about Teaching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 most valuable service an instructor can provide to his students: </a:t>
            </a:r>
            <a:br>
              <a:rPr lang="en-US" sz="2800" dirty="0" smtClean="0"/>
            </a:br>
            <a:r>
              <a:rPr lang="en-US" sz="2800" dirty="0" smtClean="0"/>
              <a:t>to motivate them</a:t>
            </a:r>
          </a:p>
          <a:p>
            <a:r>
              <a:rPr lang="en-US" sz="2800" dirty="0" smtClean="0"/>
              <a:t>The last thing you want a class to be:</a:t>
            </a:r>
            <a:br>
              <a:rPr lang="en-US" sz="2800" dirty="0" smtClean="0"/>
            </a:br>
            <a:r>
              <a:rPr lang="en-US" sz="2800" dirty="0" smtClean="0"/>
              <a:t>a transcription session</a:t>
            </a:r>
          </a:p>
          <a:p>
            <a:r>
              <a:rPr lang="en-US" sz="2800" dirty="0" smtClean="0"/>
              <a:t> Students will not put more effort than you.</a:t>
            </a:r>
          </a:p>
          <a:p>
            <a:r>
              <a:rPr lang="en-US" sz="2800" dirty="0" smtClean="0"/>
              <a:t>Students cannot keep attention for long periods, no matter how interesting the subject is.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7AAD-E86B-4351-BC80-82C98388546D}" type="slidenum">
              <a:rPr lang="en-US" b="0" i="0" smtClean="0"/>
              <a:pPr/>
              <a:t>3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909416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6DC18A15-C7DF-4C32-AA5F-B859CD1FA0AE}" type="slidenum">
              <a:rPr lang="en-US" b="0" i="0" smtClean="0"/>
              <a:pPr/>
              <a:t>4</a:t>
            </a:fld>
            <a:endParaRPr lang="en-US" b="0" i="0" dirty="0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1143000" y="1447800"/>
            <a:ext cx="0" cy="3810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1143000" y="5257800"/>
            <a:ext cx="5486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000" dirty="0" smtClean="0">
                <a:solidFill>
                  <a:schemeClr val="tx2"/>
                </a:solidFill>
              </a:rPr>
              <a:t>Retention Versus Delivery Methods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524000" y="5029200"/>
            <a:ext cx="304800" cy="2159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447800" y="4586288"/>
            <a:ext cx="533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</a:rPr>
              <a:t>5%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2362200" y="4648200"/>
            <a:ext cx="304800" cy="5969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2209800" y="42672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</a:rPr>
              <a:t>15%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3276600" y="4267200"/>
            <a:ext cx="304800" cy="9779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3124200" y="3810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</a:rPr>
              <a:t>25%</a:t>
            </a: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4191000" y="3289300"/>
            <a:ext cx="304800" cy="19685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5105400" y="2578100"/>
            <a:ext cx="304800" cy="26670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4038600" y="29083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</a:rPr>
              <a:t>50%</a:t>
            </a: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4953000" y="22098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</a:rPr>
              <a:t>70%</a:t>
            </a: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6019800" y="1828800"/>
            <a:ext cx="304800" cy="34163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5867400" y="14478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</a:rPr>
              <a:t>90%</a:t>
            </a: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 rot="16200000">
            <a:off x="-1087437" y="2841625"/>
            <a:ext cx="342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Student retention of information after 24 hours</a:t>
            </a: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6934200" y="3048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Lectures</a:t>
            </a: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6934200" y="3595688"/>
            <a:ext cx="2209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Reading materials</a:t>
            </a: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6934200" y="46624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accent2"/>
                </a:solidFill>
              </a:rPr>
              <a:t>Visual materials</a:t>
            </a: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6934200" y="19954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Demonstrations</a:t>
            </a: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6934200" y="41290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Discussions</a:t>
            </a: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6934200" y="25146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Teaching others</a:t>
            </a:r>
          </a:p>
        </p:txBody>
      </p:sp>
      <p:sp>
        <p:nvSpPr>
          <p:cNvPr id="15386" name="Freeform 26"/>
          <p:cNvSpPr>
            <a:spLocks/>
          </p:cNvSpPr>
          <p:nvPr/>
        </p:nvSpPr>
        <p:spPr bwMode="auto">
          <a:xfrm>
            <a:off x="4876800" y="2819400"/>
            <a:ext cx="1752600" cy="2590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40"/>
              </a:cxn>
              <a:cxn ang="0">
                <a:pos x="1056" y="240"/>
              </a:cxn>
              <a:cxn ang="0">
                <a:pos x="1056" y="0"/>
              </a:cxn>
            </a:cxnLst>
            <a:rect l="0" t="0" r="r" b="b"/>
            <a:pathLst>
              <a:path w="1056" h="240">
                <a:moveTo>
                  <a:pt x="0" y="0"/>
                </a:moveTo>
                <a:lnTo>
                  <a:pt x="0" y="240"/>
                </a:lnTo>
                <a:lnTo>
                  <a:pt x="1056" y="240"/>
                </a:lnTo>
                <a:lnTo>
                  <a:pt x="1056" y="0"/>
                </a:lnTo>
              </a:path>
            </a:pathLst>
          </a:custGeom>
          <a:noFill/>
          <a:ln w="28575" cmpd="sng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 rot="-24339556">
            <a:off x="3797300" y="5473700"/>
            <a:ext cx="1092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</a:rPr>
              <a:t>Demonst.</a:t>
            </a: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 rot="-2748239">
            <a:off x="1066800" y="54102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</a:rPr>
              <a:t>Lectures</a:t>
            </a: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 rot="-2759885">
            <a:off x="5758657" y="5393531"/>
            <a:ext cx="13446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</a:rPr>
              <a:t>Teaching others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 rot="-2804142">
            <a:off x="1820863" y="5265737"/>
            <a:ext cx="1447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</a:rPr>
              <a:t>Reading materials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 rot="-24320625">
            <a:off x="4506912" y="5573713"/>
            <a:ext cx="1349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</a:rPr>
              <a:t>Discussions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 rot="-2845757">
            <a:off x="2904332" y="5358606"/>
            <a:ext cx="11096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</a:rPr>
              <a:t>Visual materials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0" grpId="0"/>
      <p:bldP spid="15381" grpId="0"/>
      <p:bldP spid="15382" grpId="0"/>
      <p:bldP spid="15383" grpId="0"/>
      <p:bldP spid="15384" grpId="0"/>
      <p:bldP spid="15385" grpId="0"/>
      <p:bldP spid="15386" grpId="0" animBg="1"/>
      <p:bldP spid="15388" grpId="0"/>
      <p:bldP spid="15389" grpId="0"/>
      <p:bldP spid="15390" grpId="0"/>
      <p:bldP spid="15391" grpId="0"/>
      <p:bldP spid="15392" grpId="0"/>
      <p:bldP spid="1539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5A5D7-ACDA-48D6-9944-C376AE93D474}" type="slidenum">
              <a:rPr lang="en-US" b="0" i="0" smtClean="0"/>
              <a:pPr/>
              <a:t>5</a:t>
            </a:fld>
            <a:endParaRPr lang="en-US" b="0" i="0" dirty="0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Effective Teaching Methods for Large Classes, J. Carpenter, U. South Carolina, 2006</a:t>
            </a:r>
          </a:p>
        </p:txBody>
      </p:sp>
      <p:graphicFrame>
        <p:nvGraphicFramePr>
          <p:cNvPr id="89161" name="Group 7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62450"/>
        </p:xfrm>
        <a:graphic>
          <a:graphicData uri="http://schemas.openxmlformats.org/drawingml/2006/table">
            <a:tbl>
              <a:tblPr/>
              <a:tblGrid>
                <a:gridCol w="2743200"/>
                <a:gridCol w="3886200"/>
                <a:gridCol w="1600200"/>
              </a:tblGrid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Teaching 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Percent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Most Valuable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Lecture +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369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Jigsaw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Case Study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Team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Least Valuable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Jigsaw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Team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Case Study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Lecture +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8F9F8-3E6C-4379-BF9F-BD5F41280319}" type="slidenum">
              <a:rPr lang="en-US" b="0" i="0" smtClean="0"/>
              <a:pPr/>
              <a:t>6</a:t>
            </a:fld>
            <a:endParaRPr lang="en-US" b="0" i="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Scope of Workshop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786313" cy="4525963"/>
          </a:xfrm>
        </p:spPr>
        <p:txBody>
          <a:bodyPr/>
          <a:lstStyle/>
          <a:p>
            <a:r>
              <a:rPr lang="en-US" sz="2400" dirty="0"/>
              <a:t>Techniques that:</a:t>
            </a:r>
          </a:p>
          <a:p>
            <a:pPr lvl="1"/>
            <a:r>
              <a:rPr lang="en-US" sz="2000" dirty="0"/>
              <a:t>Engage Students</a:t>
            </a:r>
          </a:p>
          <a:p>
            <a:pPr lvl="1"/>
            <a:r>
              <a:rPr lang="en-US" sz="2000" dirty="0"/>
              <a:t>Can be used in class</a:t>
            </a:r>
          </a:p>
          <a:p>
            <a:pPr lvl="1"/>
            <a:r>
              <a:rPr lang="en-US" sz="2000" dirty="0"/>
              <a:t>Do not require class or material restructuring. </a:t>
            </a:r>
          </a:p>
          <a:p>
            <a:r>
              <a:rPr lang="en-US" sz="2400" dirty="0" smtClean="0"/>
              <a:t>Because:</a:t>
            </a:r>
            <a:endParaRPr lang="en-US" sz="2400" dirty="0"/>
          </a:p>
          <a:p>
            <a:pPr lvl="1"/>
            <a:r>
              <a:rPr lang="en-US" sz="2000" dirty="0" smtClean="0"/>
              <a:t>Everyone </a:t>
            </a:r>
            <a:r>
              <a:rPr lang="en-US" sz="2000" dirty="0"/>
              <a:t>can try</a:t>
            </a:r>
          </a:p>
          <a:p>
            <a:pPr lvl="1"/>
            <a:r>
              <a:rPr lang="en-US" sz="2000" dirty="0"/>
              <a:t>Less resistance from students</a:t>
            </a:r>
          </a:p>
          <a:p>
            <a:pPr lvl="1"/>
            <a:r>
              <a:rPr lang="en-US" sz="2000" dirty="0"/>
              <a:t>Build the “culture” of participation gradually. </a:t>
            </a:r>
          </a:p>
        </p:txBody>
      </p:sp>
      <p:pic>
        <p:nvPicPr>
          <p:cNvPr id="1024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21300" y="2035175"/>
            <a:ext cx="2547938" cy="29956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1EC12-50AB-4702-B6C5-647C5A873FF9}" type="slidenum">
              <a:rPr lang="en-US" b="0" i="0" smtClean="0"/>
              <a:pPr/>
              <a:t>7</a:t>
            </a:fld>
            <a:endParaRPr lang="en-US" b="0" i="0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smtClean="0"/>
              <a:t>Do So</a:t>
            </a:r>
            <a:r>
              <a:rPr lang="en-US" dirty="0" smtClean="0"/>
              <a:t> 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Deeper Impact</a:t>
            </a:r>
          </a:p>
          <a:p>
            <a:pPr>
              <a:lnSpc>
                <a:spcPct val="80000"/>
              </a:lnSpc>
            </a:pPr>
            <a:r>
              <a:rPr lang="en-US" sz="2800"/>
              <a:t>Longer Retention</a:t>
            </a:r>
          </a:p>
          <a:p>
            <a:pPr>
              <a:lnSpc>
                <a:spcPct val="80000"/>
              </a:lnSpc>
            </a:pPr>
            <a:r>
              <a:rPr lang="en-US" sz="2800"/>
              <a:t>Enhance independent learning.</a:t>
            </a:r>
          </a:p>
          <a:p>
            <a:pPr>
              <a:lnSpc>
                <a:spcPct val="80000"/>
              </a:lnSpc>
            </a:pPr>
            <a:r>
              <a:rPr lang="en-US" sz="2800"/>
              <a:t>Improve student concentration.</a:t>
            </a:r>
          </a:p>
          <a:p>
            <a:pPr>
              <a:lnSpc>
                <a:spcPct val="80000"/>
              </a:lnSpc>
            </a:pPr>
            <a:r>
              <a:rPr lang="en-US" sz="2800"/>
              <a:t>Student ownership of their learning.</a:t>
            </a:r>
          </a:p>
          <a:p>
            <a:pPr>
              <a:lnSpc>
                <a:spcPct val="80000"/>
              </a:lnSpc>
            </a:pPr>
            <a:r>
              <a:rPr lang="en-US" sz="2800"/>
              <a:t>Development of interpersonal skills</a:t>
            </a:r>
          </a:p>
          <a:p>
            <a:pPr>
              <a:lnSpc>
                <a:spcPct val="80000"/>
              </a:lnSpc>
            </a:pPr>
            <a:r>
              <a:rPr lang="en-US" sz="2800"/>
              <a:t>More fun, less Boring</a:t>
            </a:r>
            <a:br>
              <a:rPr lang="en-US" sz="2800"/>
            </a:br>
            <a:r>
              <a:rPr lang="en-US" sz="2800"/>
              <a:t>(both to student and instructor).</a:t>
            </a:r>
          </a:p>
          <a:p>
            <a:pPr>
              <a:lnSpc>
                <a:spcPct val="80000"/>
              </a:lnSpc>
            </a:pPr>
            <a:r>
              <a:rPr lang="en-US" sz="2800">
                <a:solidFill>
                  <a:srgbClr val="0000FF"/>
                </a:solidFill>
              </a:rPr>
              <a:t>Improves student evaluation !</a:t>
            </a:r>
          </a:p>
          <a:p>
            <a:pPr>
              <a:lnSpc>
                <a:spcPct val="80000"/>
              </a:lnSpc>
            </a:pPr>
            <a:r>
              <a:rPr lang="en-US" sz="2800"/>
              <a:t>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143820D8-825C-4A61-A6F5-FB282685F851}" type="slidenum">
              <a:rPr lang="en-US" b="0" i="0" smtClean="0"/>
              <a:pPr/>
              <a:t>8</a:t>
            </a:fld>
            <a:endParaRPr lang="en-US" b="0" i="0" dirty="0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54288"/>
            <a:ext cx="7772400" cy="1470025"/>
          </a:xfrm>
        </p:spPr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Discussion-Stimulating </a:t>
            </a:r>
            <a:r>
              <a:rPr lang="en-US" dirty="0"/>
              <a:t>Questions</a:t>
            </a:r>
          </a:p>
        </p:txBody>
      </p:sp>
      <p:sp>
        <p:nvSpPr>
          <p:cNvPr id="66564" name="WordArt 4"/>
          <p:cNvSpPr>
            <a:spLocks noChangeArrowheads="1" noChangeShapeType="1" noTextEdit="1"/>
          </p:cNvSpPr>
          <p:nvPr/>
        </p:nvSpPr>
        <p:spPr bwMode="auto">
          <a:xfrm rot="929443">
            <a:off x="3463925" y="538163"/>
            <a:ext cx="1766888" cy="24399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1106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470557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DSQ</a:t>
            </a:r>
            <a:endParaRPr lang="en-US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4470557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71D88-96AA-4A42-9525-97ED7751056C}" type="slidenum">
              <a:rPr lang="en-US" b="0" i="0" smtClean="0"/>
              <a:pPr/>
              <a:t>9</a:t>
            </a:fld>
            <a:endParaRPr lang="en-US" b="0" i="0" dirty="0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Why Do We Ask Questions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6161088" cy="4525963"/>
          </a:xfrm>
        </p:spPr>
        <p:txBody>
          <a:bodyPr/>
          <a:lstStyle/>
          <a:p>
            <a:r>
              <a:rPr lang="en-US" sz="2800" dirty="0"/>
              <a:t>Review of Material</a:t>
            </a:r>
          </a:p>
          <a:p>
            <a:r>
              <a:rPr lang="en-US" sz="2800" dirty="0"/>
              <a:t>Assess Student Understanding.</a:t>
            </a:r>
          </a:p>
          <a:p>
            <a:r>
              <a:rPr lang="en-US" sz="2800" dirty="0"/>
              <a:t>Draw Students Attention</a:t>
            </a:r>
          </a:p>
          <a:p>
            <a:r>
              <a:rPr lang="en-US" sz="2800" dirty="0"/>
              <a:t>Transitioning </a:t>
            </a:r>
          </a:p>
          <a:p>
            <a:r>
              <a:rPr lang="en-US" sz="2800" dirty="0"/>
              <a:t>Arousing Interest</a:t>
            </a:r>
          </a:p>
          <a:p>
            <a:r>
              <a:rPr lang="en-US" sz="2800" dirty="0"/>
              <a:t>Maintain Discipline </a:t>
            </a:r>
          </a:p>
          <a:p>
            <a:r>
              <a:rPr lang="en-US" sz="2800" dirty="0" smtClean="0">
                <a:solidFill>
                  <a:srgbClr val="000099"/>
                </a:solidFill>
              </a:rPr>
              <a:t>Stimulate </a:t>
            </a:r>
            <a:r>
              <a:rPr lang="en-US" sz="2800" dirty="0">
                <a:solidFill>
                  <a:srgbClr val="000099"/>
                </a:solidFill>
              </a:rPr>
              <a:t>Class </a:t>
            </a:r>
            <a:r>
              <a:rPr lang="en-US" sz="2800" dirty="0" smtClean="0">
                <a:solidFill>
                  <a:srgbClr val="000099"/>
                </a:solidFill>
              </a:rPr>
              <a:t>participation</a:t>
            </a:r>
          </a:p>
          <a:p>
            <a:pPr lvl="1"/>
            <a:r>
              <a:rPr lang="en-US" sz="2400" dirty="0" smtClean="0"/>
              <a:t>convert lectures to dialogues. </a:t>
            </a:r>
          </a:p>
          <a:p>
            <a:endParaRPr lang="en-US" sz="2800" dirty="0">
              <a:solidFill>
                <a:srgbClr val="000099"/>
              </a:solidFill>
            </a:endParaRPr>
          </a:p>
          <a:p>
            <a:pPr>
              <a:buFontTx/>
              <a:buNone/>
            </a:pPr>
            <a:r>
              <a:rPr lang="en-US" sz="2800" dirty="0"/>
              <a:t>	</a:t>
            </a:r>
            <a:endParaRPr lang="en-US" sz="1800" dirty="0"/>
          </a:p>
        </p:txBody>
      </p:sp>
      <p:pic>
        <p:nvPicPr>
          <p:cNvPr id="9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01931" y="1600200"/>
            <a:ext cx="2570638" cy="4525963"/>
          </a:xfrm>
          <a:noFill/>
          <a:ln/>
        </p:spPr>
      </p:pic>
      <p:sp>
        <p:nvSpPr>
          <p:cNvPr id="10" name="Oval 9"/>
          <p:cNvSpPr/>
          <p:nvPr/>
        </p:nvSpPr>
        <p:spPr>
          <a:xfrm>
            <a:off x="5293895" y="5755907"/>
            <a:ext cx="317633" cy="298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AEBD79458D074C81BA361E13E4D9B0" ma:contentTypeVersion="1" ma:contentTypeDescription="Create a new document." ma:contentTypeScope="" ma:versionID="9dfce20d003a9699133d969184ad11b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8B8F482-C086-49FC-B361-D73DC0067676}"/>
</file>

<file path=customXml/itemProps2.xml><?xml version="1.0" encoding="utf-8"?>
<ds:datastoreItem xmlns:ds="http://schemas.openxmlformats.org/officeDocument/2006/customXml" ds:itemID="{FECEBBE7-E0A8-48F1-A4C8-1C4032FDD0D0}"/>
</file>

<file path=customXml/itemProps3.xml><?xml version="1.0" encoding="utf-8"?>
<ds:datastoreItem xmlns:ds="http://schemas.openxmlformats.org/officeDocument/2006/customXml" ds:itemID="{1AABB6B9-51AB-493B-9652-7CE4F6E0C90A}"/>
</file>

<file path=docProps/app.xml><?xml version="1.0" encoding="utf-8"?>
<Properties xmlns="http://schemas.openxmlformats.org/officeDocument/2006/extended-properties" xmlns:vt="http://schemas.openxmlformats.org/officeDocument/2006/docPropsVTypes">
  <TotalTime>18078</TotalTime>
  <Words>999</Words>
  <Application>Microsoft Office PowerPoint</Application>
  <PresentationFormat>On-screen Show (4:3)</PresentationFormat>
  <Paragraphs>226</Paragraphs>
  <Slides>27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Default Design</vt:lpstr>
      <vt:lpstr>Tips on Best Teaching &amp; Learning Practices</vt:lpstr>
      <vt:lpstr>Why should I care?</vt:lpstr>
      <vt:lpstr>Things’ I Have Learned about Teaching</vt:lpstr>
      <vt:lpstr>PowerPoint Presentation</vt:lpstr>
      <vt:lpstr>Effective Teaching Methods for Large Classes, J. Carpenter, U. South Carolina, 2006</vt:lpstr>
      <vt:lpstr>Scope of Workshop</vt:lpstr>
      <vt:lpstr>Why Do So ?</vt:lpstr>
      <vt:lpstr> Discussion-Stimulating Questions</vt:lpstr>
      <vt:lpstr>Why Do We Ask Questions</vt:lpstr>
      <vt:lpstr>Features of DSQ</vt:lpstr>
      <vt:lpstr>Bloom’s Taxonomy: 6 levels of Cognitive Thinking</vt:lpstr>
      <vt:lpstr>Why HOT Questions?</vt:lpstr>
      <vt:lpstr>And …</vt:lpstr>
      <vt:lpstr>Response Time </vt:lpstr>
      <vt:lpstr>How much RT is needed?</vt:lpstr>
      <vt:lpstr>Watch Your Feedback</vt:lpstr>
      <vt:lpstr>Student-to-Student Q&amp;A</vt:lpstr>
      <vt:lpstr>5 Tips for DSQ</vt:lpstr>
      <vt:lpstr>PowerPoint Presentation</vt:lpstr>
      <vt:lpstr>Think-Pair-Share (TPS)</vt:lpstr>
      <vt:lpstr>THINK Phase</vt:lpstr>
      <vt:lpstr>PAIR Phase</vt:lpstr>
      <vt:lpstr>PAIR</vt:lpstr>
      <vt:lpstr>PAIR</vt:lpstr>
      <vt:lpstr>SHARE</vt:lpstr>
      <vt:lpstr>Management of TPS</vt:lpstr>
      <vt:lpstr>Thank You</vt:lpstr>
    </vt:vector>
  </TitlesOfParts>
  <Company>KFUPM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Participatory Learning</dc:title>
  <dc:creator>Abdulaziz</dc:creator>
  <cp:lastModifiedBy>ITC</cp:lastModifiedBy>
  <cp:revision>220</cp:revision>
  <dcterms:created xsi:type="dcterms:W3CDTF">2009-08-18T17:21:38Z</dcterms:created>
  <dcterms:modified xsi:type="dcterms:W3CDTF">2012-09-18T11:08:52Z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0x010100D6AEBD79458D074C81BA361E13E4D9B0</vt:lpwstr>
  </property>
</Properties>
</file>