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9.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theme/themeOverride2.xml" ContentType="application/vnd.openxmlformats-officedocument.themeOverrid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tags/tag1.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handoutMasterIdLst>
    <p:handoutMasterId r:id="rId28"/>
  </p:handoutMasterIdLst>
  <p:sldIdLst>
    <p:sldId id="303" r:id="rId2"/>
    <p:sldId id="300" r:id="rId3"/>
    <p:sldId id="296" r:id="rId4"/>
    <p:sldId id="304" r:id="rId5"/>
    <p:sldId id="305" r:id="rId6"/>
    <p:sldId id="336" r:id="rId7"/>
    <p:sldId id="339" r:id="rId8"/>
    <p:sldId id="309" r:id="rId9"/>
    <p:sldId id="307" r:id="rId10"/>
    <p:sldId id="312" r:id="rId11"/>
    <p:sldId id="340" r:id="rId12"/>
    <p:sldId id="320" r:id="rId13"/>
    <p:sldId id="321" r:id="rId14"/>
    <p:sldId id="322" r:id="rId15"/>
    <p:sldId id="338" r:id="rId16"/>
    <p:sldId id="313" r:id="rId17"/>
    <p:sldId id="315" r:id="rId18"/>
    <p:sldId id="316" r:id="rId19"/>
    <p:sldId id="317" r:id="rId20"/>
    <p:sldId id="319" r:id="rId21"/>
    <p:sldId id="330" r:id="rId22"/>
    <p:sldId id="329" r:id="rId23"/>
    <p:sldId id="334" r:id="rId24"/>
    <p:sldId id="332" r:id="rId25"/>
    <p:sldId id="337" r:id="rId26"/>
  </p:sldIdLst>
  <p:sldSz cx="9144000" cy="6858000" type="screen4x3"/>
  <p:notesSz cx="6858000" cy="9144000"/>
  <p:custDataLst>
    <p:tags r:id="rId29"/>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669900"/>
    <a:srgbClr val="5F5F5F"/>
    <a:srgbClr val="B2B2B2"/>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387" autoAdjust="0"/>
  </p:normalViewPr>
  <p:slideViewPr>
    <p:cSldViewPr>
      <p:cViewPr>
        <p:scale>
          <a:sx n="75" d="100"/>
          <a:sy n="75" d="100"/>
        </p:scale>
        <p:origin x="-547"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583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583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8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E0718F7-5BA6-49B8-B200-7D8ED245D325}" type="slidenum">
              <a:rPr lang="en-US"/>
              <a:pPr/>
              <a:t>‹#›</a:t>
            </a:fld>
            <a:endParaRPr lang="en-US" dirty="0"/>
          </a:p>
        </p:txBody>
      </p:sp>
    </p:spTree>
    <p:extLst>
      <p:ext uri="{BB962C8B-B14F-4D97-AF65-F5344CB8AC3E}">
        <p14:creationId xmlns:p14="http://schemas.microsoft.com/office/powerpoint/2010/main" val="2272345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AB67C-DBD3-4B99-B24B-23947A66E9FD}" type="datetimeFigureOut">
              <a:rPr lang="en-US" smtClean="0"/>
              <a:pPr/>
              <a:t>9/18/2012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D368E-C64A-49C5-8E9A-BBD92C7D08BC}" type="slidenum">
              <a:rPr lang="en-US" smtClean="0"/>
              <a:pPr/>
              <a:t>‹#›</a:t>
            </a:fld>
            <a:endParaRPr lang="en-US"/>
          </a:p>
        </p:txBody>
      </p:sp>
    </p:spTree>
    <p:extLst>
      <p:ext uri="{BB962C8B-B14F-4D97-AF65-F5344CB8AC3E}">
        <p14:creationId xmlns:p14="http://schemas.microsoft.com/office/powerpoint/2010/main" val="2184585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CD368E-C64A-49C5-8E9A-BBD92C7D08BC}"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6" name="Picture 14" descr="ABET-VISIT-Cover"/>
          <p:cNvPicPr>
            <a:picLocks noChangeAspect="1" noChangeArrowheads="1"/>
          </p:cNvPicPr>
          <p:nvPr userDrawn="1"/>
        </p:nvPicPr>
        <p:blipFill>
          <a:blip r:embed="rId2" cstate="print"/>
          <a:srcRect/>
          <a:stretch>
            <a:fillRect/>
          </a:stretch>
        </p:blipFill>
        <p:spPr bwMode="auto">
          <a:xfrm>
            <a:off x="0" y="0"/>
            <a:ext cx="9144000" cy="6837363"/>
          </a:xfrm>
          <a:prstGeom prst="rect">
            <a:avLst/>
          </a:prstGeom>
          <a:noFill/>
        </p:spPr>
      </p:pic>
      <p:sp>
        <p:nvSpPr>
          <p:cNvPr id="3074" name="Rectangle 2"/>
          <p:cNvSpPr>
            <a:spLocks noGrp="1" noChangeArrowheads="1"/>
          </p:cNvSpPr>
          <p:nvPr>
            <p:ph type="ctrTitle"/>
          </p:nvPr>
        </p:nvSpPr>
        <p:spPr>
          <a:xfrm>
            <a:off x="1981200" y="1600200"/>
            <a:ext cx="6477000" cy="857250"/>
          </a:xfrm>
          <a:effectLst>
            <a:outerShdw dist="35921" dir="2700000" algn="ctr" rotWithShape="0">
              <a:schemeClr val="tx1"/>
            </a:outerShdw>
          </a:effectLst>
        </p:spPr>
        <p:txBody>
          <a:bodyPr/>
          <a:lstStyle>
            <a:lvl1pPr>
              <a:defRPr sz="4000"/>
            </a:lvl1pPr>
          </a:lstStyle>
          <a:p>
            <a:r>
              <a:rPr lang="en-US"/>
              <a:t>Click to edit Master title style</a:t>
            </a:r>
          </a:p>
        </p:txBody>
      </p:sp>
      <p:sp>
        <p:nvSpPr>
          <p:cNvPr id="3075" name="Rectangle 3"/>
          <p:cNvSpPr>
            <a:spLocks noGrp="1" noChangeArrowheads="1"/>
          </p:cNvSpPr>
          <p:nvPr>
            <p:ph type="subTitle" idx="1"/>
          </p:nvPr>
        </p:nvSpPr>
        <p:spPr>
          <a:xfrm>
            <a:off x="1981200" y="2743200"/>
            <a:ext cx="6400800" cy="609600"/>
          </a:xfrm>
        </p:spPr>
        <p:txBody>
          <a:bodyPr/>
          <a:lstStyle>
            <a:lvl1pPr marL="0" indent="0">
              <a:defRPr/>
            </a:lvl1pPr>
          </a:lstStyle>
          <a:p>
            <a:r>
              <a:rPr lang="en-US"/>
              <a:t>Click to edit Master subtitle style</a:t>
            </a:r>
          </a:p>
        </p:txBody>
      </p:sp>
      <p:sp>
        <p:nvSpPr>
          <p:cNvPr id="3078" name="Rectangle 6"/>
          <p:cNvSpPr>
            <a:spLocks noGrp="1" noChangeArrowheads="1"/>
          </p:cNvSpPr>
          <p:nvPr>
            <p:ph type="sldNum" sz="quarter" idx="4"/>
          </p:nvPr>
        </p:nvSpPr>
        <p:spPr bwMode="auto">
          <a:xfrm>
            <a:off x="7467600" y="6305550"/>
            <a:ext cx="1676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5263E90C-44EA-4B82-8AE3-0DA46ECF37DC}"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95250"/>
            <a:ext cx="1885950" cy="6305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95250"/>
            <a:ext cx="5505450" cy="6305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52600" y="95250"/>
            <a:ext cx="6934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43000" y="1600200"/>
            <a:ext cx="7543800" cy="4800600"/>
          </a:xfrm>
        </p:spPr>
        <p:txBody>
          <a:body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7" name="Picture 13" descr="ABET-VISIT-inside"/>
          <p:cNvPicPr>
            <a:picLocks noChangeAspect="1" noChangeArrowheads="1"/>
          </p:cNvPicPr>
          <p:nvPr userDrawn="1"/>
        </p:nvPicPr>
        <p:blipFill>
          <a:blip r:embed="rId14" cstate="print"/>
          <a:srcRect/>
          <a:stretch>
            <a:fillRect/>
          </a:stretch>
        </p:blipFill>
        <p:spPr bwMode="auto">
          <a:xfrm>
            <a:off x="0" y="0"/>
            <a:ext cx="9144000" cy="6719888"/>
          </a:xfrm>
          <a:prstGeom prst="rect">
            <a:avLst/>
          </a:prstGeom>
          <a:noFill/>
        </p:spPr>
      </p:pic>
      <p:sp>
        <p:nvSpPr>
          <p:cNvPr id="1026" name="Rectangle 2"/>
          <p:cNvSpPr>
            <a:spLocks noGrp="1" noChangeArrowheads="1"/>
          </p:cNvSpPr>
          <p:nvPr>
            <p:ph type="title"/>
          </p:nvPr>
        </p:nvSpPr>
        <p:spPr bwMode="auto">
          <a:xfrm>
            <a:off x="1752600" y="95250"/>
            <a:ext cx="6934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600200"/>
            <a:ext cx="75438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3600">
          <a:solidFill>
            <a:srgbClr val="008000"/>
          </a:solidFill>
          <a:latin typeface="+mj-lt"/>
          <a:ea typeface="+mj-ea"/>
          <a:cs typeface="+mj-cs"/>
        </a:defRPr>
      </a:lvl1pPr>
      <a:lvl2pPr algn="ctr" rtl="0" fontAlgn="base">
        <a:spcBef>
          <a:spcPct val="0"/>
        </a:spcBef>
        <a:spcAft>
          <a:spcPct val="0"/>
        </a:spcAft>
        <a:defRPr sz="3600">
          <a:solidFill>
            <a:srgbClr val="008000"/>
          </a:solidFill>
          <a:latin typeface="Haettenschweiler" pitchFamily="34" charset="0"/>
          <a:cs typeface="Times New Roman" pitchFamily="18" charset="0"/>
        </a:defRPr>
      </a:lvl2pPr>
      <a:lvl3pPr algn="ctr" rtl="0" fontAlgn="base">
        <a:spcBef>
          <a:spcPct val="0"/>
        </a:spcBef>
        <a:spcAft>
          <a:spcPct val="0"/>
        </a:spcAft>
        <a:defRPr sz="3600">
          <a:solidFill>
            <a:srgbClr val="008000"/>
          </a:solidFill>
          <a:latin typeface="Haettenschweiler" pitchFamily="34" charset="0"/>
          <a:cs typeface="Times New Roman" pitchFamily="18" charset="0"/>
        </a:defRPr>
      </a:lvl3pPr>
      <a:lvl4pPr algn="ctr" rtl="0" fontAlgn="base">
        <a:spcBef>
          <a:spcPct val="0"/>
        </a:spcBef>
        <a:spcAft>
          <a:spcPct val="0"/>
        </a:spcAft>
        <a:defRPr sz="3600">
          <a:solidFill>
            <a:srgbClr val="008000"/>
          </a:solidFill>
          <a:latin typeface="Haettenschweiler" pitchFamily="34" charset="0"/>
          <a:cs typeface="Times New Roman" pitchFamily="18" charset="0"/>
        </a:defRPr>
      </a:lvl4pPr>
      <a:lvl5pPr algn="ctr" rtl="0" fontAlgn="base">
        <a:spcBef>
          <a:spcPct val="0"/>
        </a:spcBef>
        <a:spcAft>
          <a:spcPct val="0"/>
        </a:spcAft>
        <a:defRPr sz="3600">
          <a:solidFill>
            <a:srgbClr val="008000"/>
          </a:solidFill>
          <a:latin typeface="Haettenschweiler" pitchFamily="34" charset="0"/>
          <a:cs typeface="Times New Roman" pitchFamily="18" charset="0"/>
        </a:defRPr>
      </a:lvl5pPr>
      <a:lvl6pPr marL="457200" algn="ctr" rtl="0" fontAlgn="base">
        <a:spcBef>
          <a:spcPct val="0"/>
        </a:spcBef>
        <a:spcAft>
          <a:spcPct val="0"/>
        </a:spcAft>
        <a:defRPr sz="3600">
          <a:solidFill>
            <a:srgbClr val="008000"/>
          </a:solidFill>
          <a:latin typeface="Haettenschweiler" pitchFamily="34" charset="0"/>
          <a:cs typeface="Times New Roman" pitchFamily="18" charset="0"/>
        </a:defRPr>
      </a:lvl6pPr>
      <a:lvl7pPr marL="914400" algn="ctr" rtl="0" fontAlgn="base">
        <a:spcBef>
          <a:spcPct val="0"/>
        </a:spcBef>
        <a:spcAft>
          <a:spcPct val="0"/>
        </a:spcAft>
        <a:defRPr sz="3600">
          <a:solidFill>
            <a:srgbClr val="008000"/>
          </a:solidFill>
          <a:latin typeface="Haettenschweiler" pitchFamily="34" charset="0"/>
          <a:cs typeface="Times New Roman" pitchFamily="18" charset="0"/>
        </a:defRPr>
      </a:lvl7pPr>
      <a:lvl8pPr marL="1371600" algn="ctr" rtl="0" fontAlgn="base">
        <a:spcBef>
          <a:spcPct val="0"/>
        </a:spcBef>
        <a:spcAft>
          <a:spcPct val="0"/>
        </a:spcAft>
        <a:defRPr sz="3600">
          <a:solidFill>
            <a:srgbClr val="008000"/>
          </a:solidFill>
          <a:latin typeface="Haettenschweiler" pitchFamily="34" charset="0"/>
          <a:cs typeface="Times New Roman" pitchFamily="18" charset="0"/>
        </a:defRPr>
      </a:lvl8pPr>
      <a:lvl9pPr marL="1828800" algn="ctr" rtl="0" fontAlgn="base">
        <a:spcBef>
          <a:spcPct val="0"/>
        </a:spcBef>
        <a:spcAft>
          <a:spcPct val="0"/>
        </a:spcAft>
        <a:defRPr sz="3600">
          <a:solidFill>
            <a:srgbClr val="008000"/>
          </a:solidFill>
          <a:latin typeface="Haettenschweiler" pitchFamily="34" charset="0"/>
          <a:cs typeface="Times New Roman" pitchFamily="18" charset="0"/>
        </a:defRPr>
      </a:lvl9pPr>
    </p:titleStyle>
    <p:bodyStyle>
      <a:lvl1pPr marL="342900" indent="-342900" algn="l" rtl="0" fontAlgn="base">
        <a:spcBef>
          <a:spcPct val="20000"/>
        </a:spcBef>
        <a:spcAft>
          <a:spcPct val="0"/>
        </a:spcAft>
        <a:buClr>
          <a:srgbClr val="008000"/>
        </a:buClr>
        <a:buFont typeface="Wingdings" pitchFamily="2" charset="2"/>
        <a:defRPr sz="2800">
          <a:solidFill>
            <a:schemeClr val="tx1"/>
          </a:solidFill>
          <a:latin typeface="+mn-lt"/>
          <a:ea typeface="+mn-ea"/>
          <a:cs typeface="+mn-cs"/>
        </a:defRPr>
      </a:lvl1pPr>
      <a:lvl2pPr marL="742950" indent="-285750" algn="l" rtl="0" fontAlgn="base">
        <a:spcBef>
          <a:spcPct val="20000"/>
        </a:spcBef>
        <a:spcAft>
          <a:spcPct val="0"/>
        </a:spcAft>
        <a:buClr>
          <a:srgbClr val="008000"/>
        </a:buClr>
        <a:buFont typeface="Wingdings" pitchFamily="2" charset="2"/>
        <a:buChar char="§"/>
        <a:defRPr sz="2400">
          <a:solidFill>
            <a:schemeClr val="tx1"/>
          </a:solidFill>
          <a:latin typeface="+mn-lt"/>
        </a:defRPr>
      </a:lvl2pPr>
      <a:lvl3pPr marL="1143000" indent="-228600" algn="l" rtl="0" fontAlgn="base">
        <a:spcBef>
          <a:spcPct val="20000"/>
        </a:spcBef>
        <a:spcAft>
          <a:spcPct val="0"/>
        </a:spcAft>
        <a:buClr>
          <a:srgbClr val="008000"/>
        </a:buClr>
        <a:buFont typeface="Wingdings" pitchFamily="2" charset="2"/>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2971800"/>
            <a:ext cx="6781800" cy="3200400"/>
          </a:xfrm>
        </p:spPr>
        <p:txBody>
          <a:bodyPr/>
          <a:lstStyle/>
          <a:p>
            <a:pPr algn="ctr">
              <a:buClrTx/>
            </a:pPr>
            <a:endParaRPr lang="en-US" sz="3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r>
              <a:rPr lang="en-US" dirty="0" smtClean="0">
                <a:latin typeface="Impact" pitchFamily="34" charset="0"/>
                <a:cs typeface="Arial" pitchFamily="34" charset="0"/>
              </a:rPr>
              <a:t>Dr</a:t>
            </a:r>
            <a:r>
              <a:rPr lang="en-US" dirty="0" smtClean="0">
                <a:latin typeface="Impact" pitchFamily="34" charset="0"/>
                <a:cs typeface="Arial" pitchFamily="34" charset="0"/>
              </a:rPr>
              <a:t>. Monther R. </a:t>
            </a:r>
            <a:r>
              <a:rPr lang="en-US" dirty="0" smtClean="0">
                <a:latin typeface="Impact" pitchFamily="34" charset="0"/>
                <a:cs typeface="Arial" pitchFamily="34" charset="0"/>
              </a:rPr>
              <a:t>Alfuraidan</a:t>
            </a:r>
            <a:endParaRPr lang="en-US" dirty="0" smtClean="0">
              <a:latin typeface="Impact" pitchFamily="34" charset="0"/>
              <a:cs typeface="Arial" pitchFamily="34" charset="0"/>
            </a:endParaRPr>
          </a:p>
          <a:p>
            <a:pPr marL="0" lvl="1" indent="0" algn="ctr">
              <a:buClrTx/>
              <a:buNone/>
            </a:pPr>
            <a:r>
              <a:rPr lang="en-US" dirty="0" smtClean="0">
                <a:latin typeface="Impact" pitchFamily="34" charset="0"/>
                <a:cs typeface="Arial" pitchFamily="34" charset="0"/>
              </a:rPr>
              <a:t>Assistant Dean, Student Affairs</a:t>
            </a:r>
          </a:p>
          <a:p>
            <a:pPr algn="ctr">
              <a:buClrTx/>
            </a:pPr>
            <a:r>
              <a:rPr lang="en-US" dirty="0" smtClean="0">
                <a:latin typeface="Impact" pitchFamily="34" charset="0"/>
                <a:cs typeface="Arial" pitchFamily="34" charset="0"/>
              </a:rPr>
              <a:t> </a:t>
            </a:r>
            <a:endParaRPr lang="en-US" dirty="0">
              <a:latin typeface="Impact" pitchFamily="34" charset="0"/>
              <a:cs typeface="Arial" pitchFamily="34" charset="0"/>
            </a:endParaRPr>
          </a:p>
        </p:txBody>
      </p:sp>
      <p:sp>
        <p:nvSpPr>
          <p:cNvPr id="4" name="Rectangle 3"/>
          <p:cNvSpPr/>
          <p:nvPr/>
        </p:nvSpPr>
        <p:spPr>
          <a:xfrm>
            <a:off x="1143000" y="2372380"/>
            <a:ext cx="7162800" cy="523220"/>
          </a:xfrm>
          <a:prstGeom prst="rect">
            <a:avLst/>
          </a:prstGeom>
          <a:ln w="12700">
            <a:noFill/>
          </a:ln>
        </p:spPr>
        <p:txBody>
          <a:bodyPr wrap="square">
            <a:spAutoFit/>
          </a:bodyPr>
          <a:lstStyle/>
          <a:p>
            <a:pPr algn="ctr"/>
            <a:r>
              <a:rPr lang="en-US" sz="2800" b="1" dirty="0" smtClean="0">
                <a:latin typeface="Bookman Old Style" pitchFamily="18" charset="0"/>
                <a:cs typeface="Arial" pitchFamily="34" charset="0"/>
              </a:rPr>
              <a:t>Deanship of Student Affairs (DSA)</a:t>
            </a:r>
            <a:endParaRPr lang="en-US" sz="2800" dirty="0">
              <a:latin typeface="Bookman Old Style" pitchFamily="18"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Office </a:t>
            </a:r>
            <a:endParaRPr lang="en-US" dirty="0"/>
          </a:p>
        </p:txBody>
      </p:sp>
      <p:sp>
        <p:nvSpPr>
          <p:cNvPr id="4" name="Content Placeholder 3"/>
          <p:cNvSpPr>
            <a:spLocks noGrp="1"/>
          </p:cNvSpPr>
          <p:nvPr>
            <p:ph idx="1"/>
          </p:nvPr>
        </p:nvSpPr>
        <p:spPr>
          <a:xfrm>
            <a:off x="990600" y="1600200"/>
            <a:ext cx="7620000" cy="3657600"/>
          </a:xfrm>
        </p:spPr>
        <p:txBody>
          <a:bodyPr/>
          <a:lstStyle/>
          <a:p>
            <a:pPr marL="0" indent="0" algn="just"/>
            <a:r>
              <a:rPr lang="en-US" sz="2400" dirty="0" smtClean="0">
                <a:latin typeface="Arial" pitchFamily="34" charset="0"/>
                <a:cs typeface="Arial" pitchFamily="34" charset="0"/>
              </a:rPr>
              <a:t>The basic objective of the Student Activities Department is to provide an appropriate educational environment to the students during the course of study and to develop their personality by involving them in numerous extra-curricular activities. For this purpose, there are a large number of student clubs that give the student a chance to participate in scientific, cultural, social or sports activities. Among these clubs are:</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(Student Clubs)</a:t>
            </a:r>
            <a:endParaRPr lang="en-US" dirty="0"/>
          </a:p>
        </p:txBody>
      </p:sp>
      <p:sp>
        <p:nvSpPr>
          <p:cNvPr id="3" name="Content Placeholder 2"/>
          <p:cNvSpPr>
            <a:spLocks noGrp="1"/>
          </p:cNvSpPr>
          <p:nvPr>
            <p:ph idx="1"/>
          </p:nvPr>
        </p:nvSpPr>
        <p:spPr>
          <a:xfrm>
            <a:off x="762000" y="1371600"/>
            <a:ext cx="8077200" cy="5029200"/>
          </a:xfrm>
        </p:spPr>
        <p:txBody>
          <a:bodyPr/>
          <a:lstStyle/>
          <a:p>
            <a:pPr marL="0" indent="0"/>
            <a:r>
              <a:rPr lang="en-US" sz="1900" b="1" dirty="0" smtClean="0">
                <a:latin typeface="Arial" pitchFamily="34" charset="0"/>
                <a:cs typeface="Arial" pitchFamily="34" charset="0"/>
              </a:rPr>
              <a:t>The Scientific Clubs:</a:t>
            </a:r>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latin typeface="Arial" pitchFamily="34" charset="0"/>
                <a:cs typeface="Arial" pitchFamily="34" charset="0"/>
              </a:rPr>
              <a:t>Aerospace Engineering Club, Chemical Engineering Club, Chemistry Club, Civil Engineering Club, Computer Engineering Club, Earth Sciences Club, Electrical Engineering Club, Environmental Design Club, Math Club, Mechanical Engineering Club, Petroleum Engineering Club, Physics Club, Science Club, Statistics Club, System Engineering Club</a:t>
            </a:r>
          </a:p>
          <a:p>
            <a:pPr marL="0" indent="0"/>
            <a:endParaRPr lang="en-US" sz="1000" dirty="0" smtClean="0">
              <a:latin typeface="Arial" pitchFamily="34" charset="0"/>
              <a:cs typeface="Arial" pitchFamily="34" charset="0"/>
            </a:endParaRPr>
          </a:p>
          <a:p>
            <a:pPr marL="0" indent="0"/>
            <a:r>
              <a:rPr lang="en-US" sz="1900" b="1" dirty="0" smtClean="0">
                <a:latin typeface="Arial" pitchFamily="34" charset="0"/>
                <a:cs typeface="Arial" pitchFamily="34" charset="0"/>
              </a:rPr>
              <a:t>The General and Interest Based Clubs:</a:t>
            </a:r>
          </a:p>
          <a:p>
            <a:pPr marL="0" indent="0"/>
            <a:r>
              <a:rPr lang="en-US" sz="1900" dirty="0" smtClean="0">
                <a:latin typeface="Arial" pitchFamily="34" charset="0"/>
                <a:cs typeface="Arial" pitchFamily="34" charset="0"/>
              </a:rPr>
              <a:t>Applied Arts Club, Arabic Language Club, Brotherhood Social Club, Chess Club, Community Service Club, Cultural Club, Diving Club, English Language Club, Health and fitness Club, Higher Studies Club, Industrial Management Club, Innovation Club, International Trips Club, </a:t>
            </a:r>
            <a:r>
              <a:rPr lang="en-US" sz="1900" dirty="0" err="1" smtClean="0">
                <a:latin typeface="Arial" pitchFamily="34" charset="0"/>
                <a:cs typeface="Arial" pitchFamily="34" charset="0"/>
              </a:rPr>
              <a:t>Jawala</a:t>
            </a:r>
            <a:r>
              <a:rPr lang="en-US" sz="1900" dirty="0" smtClean="0">
                <a:latin typeface="Arial" pitchFamily="34" charset="0"/>
                <a:cs typeface="Arial" pitchFamily="34" charset="0"/>
              </a:rPr>
              <a:t> Club, Life Skills Club, Media Club, Multi Media Club, Photography Club, Public Relations Club, Social Club, Sports Club (for Groups), Sports Club (for Individuals), Theater Club, Toastmaster Club. Visits Club</a:t>
            </a:r>
          </a:p>
          <a:p>
            <a:pPr marL="0" indent="0"/>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latin typeface="Arial" pitchFamily="34" charset="0"/>
                <a:cs typeface="Arial" pitchFamily="34" charset="0"/>
              </a:rPr>
              <a:t/>
            </a:r>
            <a:br>
              <a:rPr lang="en-US" sz="1900" dirty="0" smtClean="0">
                <a:latin typeface="Arial" pitchFamily="34" charset="0"/>
                <a:cs typeface="Arial" pitchFamily="34" charset="0"/>
              </a:rPr>
            </a:br>
            <a:endParaRPr lang="en-US" sz="1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Fund</a:t>
            </a:r>
          </a:p>
        </p:txBody>
      </p:sp>
      <p:sp>
        <p:nvSpPr>
          <p:cNvPr id="3" name="Content Placeholder 2"/>
          <p:cNvSpPr>
            <a:spLocks noGrp="1"/>
          </p:cNvSpPr>
          <p:nvPr>
            <p:ph idx="1"/>
          </p:nvPr>
        </p:nvSpPr>
        <p:spPr>
          <a:xfrm>
            <a:off x="914400" y="1371600"/>
            <a:ext cx="7772400" cy="4800600"/>
          </a:xfrm>
        </p:spPr>
        <p:txBody>
          <a:bodyPr/>
          <a:lstStyle/>
          <a:p>
            <a:pPr marL="0" indent="0" algn="just"/>
            <a:r>
              <a:rPr lang="en-US" sz="2400" dirty="0" smtClean="0">
                <a:latin typeface="Arial" pitchFamily="34" charset="0"/>
                <a:cs typeface="Arial" pitchFamily="34" charset="0"/>
              </a:rPr>
              <a:t>It is considered to be one of the most important elements of  the Deanship of Student Affairs as it is directly connected with student affairs and his financial </a:t>
            </a:r>
            <a:r>
              <a:rPr lang="en-US" sz="2400" dirty="0" smtClean="0">
                <a:latin typeface="Arial" pitchFamily="34" charset="0"/>
                <a:cs typeface="Arial" pitchFamily="34" charset="0"/>
              </a:rPr>
              <a:t>needs. </a:t>
            </a:r>
            <a:endParaRPr lang="en-US" sz="2400" dirty="0" smtClean="0">
              <a:latin typeface="Arial" pitchFamily="34" charset="0"/>
              <a:cs typeface="Arial" pitchFamily="34" charset="0"/>
            </a:endParaRPr>
          </a:p>
          <a:p>
            <a:pPr marL="0" indent="0" algn="just"/>
            <a:r>
              <a:rPr lang="en-US" sz="2400" dirty="0" smtClean="0">
                <a:latin typeface="Arial" pitchFamily="34" charset="0"/>
                <a:cs typeface="Arial" pitchFamily="34" charset="0"/>
              </a:rPr>
              <a:t>The Fund performs various tasks including the financial assistance for students through </a:t>
            </a:r>
            <a:r>
              <a:rPr lang="en-US" sz="2400" b="1" dirty="0" smtClean="0">
                <a:latin typeface="Arial" pitchFamily="34" charset="0"/>
                <a:cs typeface="Arial" pitchFamily="34" charset="0"/>
              </a:rPr>
              <a:t>loans</a:t>
            </a:r>
            <a:r>
              <a:rPr lang="en-US" sz="2400" dirty="0" smtClean="0">
                <a:latin typeface="Arial" pitchFamily="34" charset="0"/>
                <a:cs typeface="Arial" pitchFamily="34" charset="0"/>
              </a:rPr>
              <a:t>, and provides </a:t>
            </a:r>
            <a:r>
              <a:rPr lang="en-US" sz="2400" b="1" dirty="0" smtClean="0">
                <a:latin typeface="Arial" pitchFamily="34" charset="0"/>
                <a:cs typeface="Arial" pitchFamily="34" charset="0"/>
              </a:rPr>
              <a:t>incentives for honor students</a:t>
            </a:r>
            <a:r>
              <a:rPr lang="en-US" sz="2400" dirty="0" smtClean="0">
                <a:latin typeface="Arial" pitchFamily="34" charset="0"/>
                <a:cs typeface="Arial" pitchFamily="34" charset="0"/>
              </a:rPr>
              <a:t>. One of the vital tasks of the Student Fund is to </a:t>
            </a:r>
            <a:r>
              <a:rPr lang="en-US" sz="2400" b="1" dirty="0" smtClean="0">
                <a:latin typeface="Arial" pitchFamily="34" charset="0"/>
                <a:cs typeface="Arial" pitchFamily="34" charset="0"/>
              </a:rPr>
              <a:t>support students' activities</a:t>
            </a:r>
            <a:r>
              <a:rPr lang="en-US" sz="2400" dirty="0" smtClean="0">
                <a:latin typeface="Arial" pitchFamily="34" charset="0"/>
                <a:cs typeface="Arial" pitchFamily="34" charset="0"/>
              </a:rPr>
              <a:t> through “Student Activities Club”. The Fund also contributes to the </a:t>
            </a:r>
            <a:r>
              <a:rPr lang="en-US" sz="2400" b="1" dirty="0" smtClean="0">
                <a:latin typeface="Arial" pitchFamily="34" charset="0"/>
                <a:cs typeface="Arial" pitchFamily="34" charset="0"/>
              </a:rPr>
              <a:t>cooperative projects</a:t>
            </a:r>
            <a:r>
              <a:rPr lang="en-US" sz="2400" dirty="0" smtClean="0">
                <a:latin typeface="Arial" pitchFamily="34" charset="0"/>
                <a:cs typeface="Arial" pitchFamily="34" charset="0"/>
              </a:rPr>
              <a:t> that would benefit the students.</a:t>
            </a:r>
          </a:p>
          <a:p>
            <a:pPr marL="0" indent="0" algn="just"/>
            <a:endParaRPr lang="en-US" sz="24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Housing Department</a:t>
            </a:r>
            <a:endParaRPr lang="en-US" dirty="0"/>
          </a:p>
        </p:txBody>
      </p:sp>
      <p:sp>
        <p:nvSpPr>
          <p:cNvPr id="3" name="Content Placeholder 2"/>
          <p:cNvSpPr>
            <a:spLocks noGrp="1"/>
          </p:cNvSpPr>
          <p:nvPr>
            <p:ph idx="1"/>
          </p:nvPr>
        </p:nvSpPr>
        <p:spPr>
          <a:xfrm>
            <a:off x="914400" y="1447800"/>
            <a:ext cx="7772400" cy="4800600"/>
          </a:xfrm>
        </p:spPr>
        <p:txBody>
          <a:bodyPr/>
          <a:lstStyle/>
          <a:p>
            <a:pPr marL="0" indent="0" algn="just"/>
            <a:r>
              <a:rPr lang="en-US" sz="2400" dirty="0" smtClean="0">
                <a:latin typeface="Arial" pitchFamily="34" charset="0"/>
                <a:cs typeface="Arial" pitchFamily="34" charset="0"/>
              </a:rPr>
              <a:t>The office responsible for providing services and complete facilities for university students on the university Campus. KFUPM aims </a:t>
            </a:r>
            <a:r>
              <a:rPr lang="en-US" sz="2400" b="1" u="sng" dirty="0" smtClean="0">
                <a:latin typeface="Arial" pitchFamily="34" charset="0"/>
                <a:cs typeface="Arial" pitchFamily="34" charset="0"/>
              </a:rPr>
              <a:t>to provide accommodation environment that motivates and helps students concentrating on their studies and social communication</a:t>
            </a:r>
            <a:r>
              <a:rPr lang="en-US" sz="2400" dirty="0" smtClean="0">
                <a:latin typeface="Arial" pitchFamily="34" charset="0"/>
                <a:cs typeface="Arial" pitchFamily="34" charset="0"/>
              </a:rPr>
              <a:t>. The university housing has internet and phone service for each student. In addition to the on-campus transportation services, maintenance and hygiene services are closely monitored. Also, the university provides recreation utilities distributed on the campus, in addition to the general services (food supplies, student services, restaurants, cafes)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3350"/>
            <a:ext cx="7239000" cy="933450"/>
          </a:xfrm>
        </p:spPr>
        <p:txBody>
          <a:bodyPr/>
          <a:lstStyle/>
          <a:p>
            <a:pPr marL="0" indent="0"/>
            <a:r>
              <a:rPr lang="en-US" sz="3200" dirty="0" smtClean="0"/>
              <a:t>General Directorate of Student Affairs -</a:t>
            </a:r>
            <a:br>
              <a:rPr lang="en-US" sz="3200" dirty="0" smtClean="0"/>
            </a:br>
            <a:r>
              <a:rPr lang="en-US" sz="3200" dirty="0" smtClean="0"/>
              <a:t>Student Services</a:t>
            </a:r>
            <a:endParaRPr lang="en-US" sz="3200" dirty="0"/>
          </a:p>
        </p:txBody>
      </p:sp>
      <p:sp>
        <p:nvSpPr>
          <p:cNvPr id="3" name="Content Placeholder 2"/>
          <p:cNvSpPr>
            <a:spLocks noGrp="1"/>
          </p:cNvSpPr>
          <p:nvPr>
            <p:ph idx="1"/>
          </p:nvPr>
        </p:nvSpPr>
        <p:spPr>
          <a:xfrm>
            <a:off x="990600" y="1600200"/>
            <a:ext cx="7543800" cy="4267200"/>
          </a:xfrm>
        </p:spPr>
        <p:txBody>
          <a:bodyPr/>
          <a:lstStyle/>
          <a:p>
            <a:pPr marL="0" indent="0" algn="just"/>
            <a:r>
              <a:rPr lang="en-US" sz="2400" dirty="0" smtClean="0">
                <a:latin typeface="Arial" pitchFamily="34" charset="0"/>
                <a:cs typeface="Arial" pitchFamily="34" charset="0"/>
              </a:rPr>
              <a:t>The Deanship of Student Affairs is always concerned for the student and gives him full care since the day he joins the university until the day he graduates. The General Directorate of Student Affairs plays a vital and continues role in this care to facilitate the tasks of students in the university and provide the following services:</a:t>
            </a:r>
          </a:p>
          <a:p>
            <a:pPr marL="0" indent="0" algn="just">
              <a:buFont typeface="Arial" pitchFamily="34" charset="0"/>
              <a:buChar char="•"/>
            </a:pPr>
            <a:r>
              <a:rPr lang="en-US" sz="2400" dirty="0" smtClean="0">
                <a:latin typeface="Arial" pitchFamily="34" charset="0"/>
                <a:cs typeface="Arial" pitchFamily="34" charset="0"/>
              </a:rPr>
              <a:t> the  issuance of university ID cards</a:t>
            </a:r>
          </a:p>
          <a:p>
            <a:pPr marL="0" indent="0" algn="just">
              <a:buFont typeface="Arial" pitchFamily="34" charset="0"/>
              <a:buChar char="•"/>
            </a:pPr>
            <a:r>
              <a:rPr lang="en-US" sz="2400" dirty="0" smtClean="0">
                <a:latin typeface="Arial" pitchFamily="34" charset="0"/>
                <a:cs typeface="Arial" pitchFamily="34" charset="0"/>
              </a:rPr>
              <a:t> issuance of student certification letters, final clearance letters, concession letters for travel, </a:t>
            </a:r>
            <a:endParaRPr lang="en-US" sz="2400" b="1"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934200" cy="762000"/>
          </a:xfrm>
        </p:spPr>
        <p:txBody>
          <a:bodyPr/>
          <a:lstStyle/>
          <a:p>
            <a:r>
              <a:rPr lang="en-US" sz="3200" dirty="0" smtClean="0"/>
              <a:t>Student Services</a:t>
            </a:r>
          </a:p>
        </p:txBody>
      </p:sp>
      <p:sp>
        <p:nvSpPr>
          <p:cNvPr id="3" name="Content Placeholder 2"/>
          <p:cNvSpPr>
            <a:spLocks noGrp="1"/>
          </p:cNvSpPr>
          <p:nvPr>
            <p:ph idx="1"/>
          </p:nvPr>
        </p:nvSpPr>
        <p:spPr>
          <a:xfrm>
            <a:off x="914400" y="1524000"/>
            <a:ext cx="7772400" cy="4191000"/>
          </a:xfrm>
        </p:spPr>
        <p:txBody>
          <a:bodyPr/>
          <a:lstStyle/>
          <a:p>
            <a:pPr marL="0" indent="0" algn="just">
              <a:buFont typeface="Arial" pitchFamily="34" charset="0"/>
              <a:buChar char="•"/>
            </a:pPr>
            <a:r>
              <a:rPr lang="en-US" sz="2400" dirty="0" smtClean="0">
                <a:latin typeface="Arial" pitchFamily="34" charset="0"/>
                <a:cs typeface="Arial" pitchFamily="34" charset="0"/>
              </a:rPr>
              <a:t> preparation of information for the student monthly stipend, honors students allowance,</a:t>
            </a:r>
          </a:p>
          <a:p>
            <a:pPr marL="0" indent="0" algn="just">
              <a:buFont typeface="Arial" pitchFamily="34" charset="0"/>
              <a:buChar char="•"/>
            </a:pPr>
            <a:r>
              <a:rPr lang="en-US" sz="2400" dirty="0" smtClean="0">
                <a:latin typeface="Arial" pitchFamily="34" charset="0"/>
                <a:cs typeface="Arial" pitchFamily="34" charset="0"/>
              </a:rPr>
              <a:t> contacting the student guardians/parents</a:t>
            </a:r>
          </a:p>
          <a:p>
            <a:pPr marL="0" indent="0" algn="just">
              <a:buFont typeface="Arial" pitchFamily="34" charset="0"/>
              <a:buChar char="•"/>
            </a:pPr>
            <a:r>
              <a:rPr lang="en-US" sz="2400" dirty="0" smtClean="0">
                <a:latin typeface="Arial" pitchFamily="34" charset="0"/>
                <a:cs typeface="Arial" pitchFamily="34" charset="0"/>
              </a:rPr>
              <a:t> issuance of official and medical excuses for student absence, </a:t>
            </a:r>
          </a:p>
          <a:p>
            <a:pPr marL="0" indent="0" algn="just">
              <a:buFont typeface="Arial" pitchFamily="34" charset="0"/>
              <a:buChar char="•"/>
            </a:pPr>
            <a:r>
              <a:rPr lang="en-US" sz="2400" dirty="0" smtClean="0">
                <a:latin typeface="Arial" pitchFamily="34" charset="0"/>
                <a:cs typeface="Arial" pitchFamily="34" charset="0"/>
              </a:rPr>
              <a:t> follow-up of sponsored students and ensuring the completion of student files, </a:t>
            </a:r>
          </a:p>
          <a:p>
            <a:pPr marL="0" indent="0" algn="just">
              <a:buFont typeface="Arial" pitchFamily="34" charset="0"/>
              <a:buChar char="•"/>
            </a:pPr>
            <a:r>
              <a:rPr lang="en-US" sz="2400" dirty="0" smtClean="0">
                <a:latin typeface="Arial" pitchFamily="34" charset="0"/>
                <a:cs typeface="Arial" pitchFamily="34" charset="0"/>
              </a:rPr>
              <a:t> answering student inquiries and referring them to appropriate persons.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Records</a:t>
            </a:r>
            <a:endParaRPr lang="en-US" dirty="0"/>
          </a:p>
        </p:txBody>
      </p:sp>
      <p:sp>
        <p:nvSpPr>
          <p:cNvPr id="3" name="Content Placeholder 2"/>
          <p:cNvSpPr>
            <a:spLocks noGrp="1"/>
          </p:cNvSpPr>
          <p:nvPr>
            <p:ph idx="1"/>
          </p:nvPr>
        </p:nvSpPr>
        <p:spPr>
          <a:xfrm>
            <a:off x="762000" y="1447800"/>
            <a:ext cx="8077200" cy="4572000"/>
          </a:xfrm>
        </p:spPr>
        <p:txBody>
          <a:bodyPr/>
          <a:lstStyle/>
          <a:p>
            <a:pPr marL="0" indent="0" algn="just">
              <a:buClrTx/>
            </a:pPr>
            <a:r>
              <a:rPr lang="en-US" sz="2400" dirty="0" smtClean="0">
                <a:latin typeface="Arial" pitchFamily="34" charset="0"/>
                <a:cs typeface="Arial" pitchFamily="34" charset="0"/>
              </a:rPr>
              <a:t>The office responsible for keeping a student’s records such as original high school certificates and other official papers during his study at the university.</a:t>
            </a:r>
            <a:br>
              <a:rPr lang="en-US" sz="2400" dirty="0" smtClean="0">
                <a:latin typeface="Arial" pitchFamily="34" charset="0"/>
                <a:cs typeface="Arial" pitchFamily="34" charset="0"/>
              </a:rPr>
            </a:br>
            <a:r>
              <a:rPr lang="en-US" sz="2400" dirty="0" smtClean="0">
                <a:latin typeface="Arial" pitchFamily="34" charset="0"/>
                <a:cs typeface="Arial" pitchFamily="34" charset="0"/>
              </a:rPr>
              <a:t>The work in this division is divided into two main parts:</a:t>
            </a:r>
          </a:p>
          <a:p>
            <a:pPr marL="0" indent="0" algn="just">
              <a:buClrTx/>
            </a:pPr>
            <a:endParaRPr lang="en-US" sz="1050" dirty="0" smtClean="0">
              <a:latin typeface="Arial" pitchFamily="34" charset="0"/>
              <a:cs typeface="Arial" pitchFamily="34" charset="0"/>
            </a:endParaRPr>
          </a:p>
          <a:p>
            <a:pPr marL="457200" lvl="0" indent="-457200" algn="just">
              <a:buClrTx/>
              <a:buFont typeface="+mj-lt"/>
              <a:buAutoNum type="arabicPeriod"/>
            </a:pPr>
            <a:r>
              <a:rPr lang="en-US" sz="2400" dirty="0" smtClean="0">
                <a:latin typeface="Arial" pitchFamily="34" charset="0"/>
                <a:cs typeface="Arial" pitchFamily="34" charset="0"/>
              </a:rPr>
              <a:t>Student records, to keep student's original certificates when accepted in the university or any other formal papers during his stay at the university.</a:t>
            </a:r>
          </a:p>
          <a:p>
            <a:pPr marL="457200" indent="-457200" algn="just">
              <a:buClrTx/>
              <a:buFont typeface="+mj-lt"/>
              <a:buAutoNum type="arabicPeriod"/>
            </a:pPr>
            <a:r>
              <a:rPr lang="en-US" sz="2400" dirty="0" smtClean="0">
                <a:latin typeface="Arial" pitchFamily="34" charset="0"/>
                <a:cs typeface="Arial" pitchFamily="34" charset="0"/>
              </a:rPr>
              <a:t>Various records to keep all correspondences that are received by the deanship or any other rules or regulations. </a:t>
            </a:r>
          </a:p>
          <a:p>
            <a:pPr marL="457200" lvl="0" indent="-457200" algn="just">
              <a:buClrTx/>
            </a:pP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Employment and Training Affairs</a:t>
            </a:r>
            <a:endParaRPr lang="en-US" dirty="0"/>
          </a:p>
        </p:txBody>
      </p:sp>
      <p:sp>
        <p:nvSpPr>
          <p:cNvPr id="3" name="Content Placeholder 2"/>
          <p:cNvSpPr>
            <a:spLocks noGrp="1"/>
          </p:cNvSpPr>
          <p:nvPr>
            <p:ph idx="1"/>
          </p:nvPr>
        </p:nvSpPr>
        <p:spPr>
          <a:xfrm>
            <a:off x="1066800" y="1600200"/>
            <a:ext cx="7543800" cy="4267200"/>
          </a:xfrm>
        </p:spPr>
        <p:txBody>
          <a:bodyPr/>
          <a:lstStyle/>
          <a:p>
            <a:pPr marL="0" indent="0" algn="just"/>
            <a:r>
              <a:rPr lang="en-US" sz="2400" dirty="0" smtClean="0">
                <a:latin typeface="Arial" pitchFamily="34" charset="0"/>
                <a:cs typeface="Arial" pitchFamily="34" charset="0"/>
              </a:rPr>
              <a:t>This office is concerned with everything related to training university students and their employment before graduation or even after they graduate. </a:t>
            </a:r>
          </a:p>
          <a:p>
            <a:pPr marL="0" indent="0" algn="just"/>
            <a:r>
              <a:rPr lang="en-US" sz="2400" dirty="0" smtClean="0">
                <a:latin typeface="Arial" pitchFamily="34" charset="0"/>
                <a:cs typeface="Arial" pitchFamily="34" charset="0"/>
              </a:rPr>
              <a:t>The Assistant Dean for Employment and Training </a:t>
            </a:r>
            <a:r>
              <a:rPr lang="en-US" sz="2400" dirty="0" smtClean="0">
                <a:latin typeface="Arial" pitchFamily="34" charset="0"/>
                <a:cs typeface="Arial" pitchFamily="34" charset="0"/>
              </a:rPr>
              <a:t>supervises </a:t>
            </a:r>
            <a:r>
              <a:rPr lang="en-US" sz="2400" dirty="0" smtClean="0">
                <a:latin typeface="Arial" pitchFamily="34" charset="0"/>
                <a:cs typeface="Arial" pitchFamily="34" charset="0"/>
              </a:rPr>
              <a:t>the departments of </a:t>
            </a:r>
            <a:r>
              <a:rPr lang="en-US" sz="2400" dirty="0" smtClean="0">
                <a:latin typeface="Arial" pitchFamily="34" charset="0"/>
                <a:cs typeface="Arial" pitchFamily="34" charset="0"/>
              </a:rPr>
              <a:t>Training</a:t>
            </a:r>
            <a:r>
              <a:rPr lang="en-US" sz="2400" dirty="0" smtClean="0">
                <a:latin typeface="Arial" pitchFamily="34" charset="0"/>
                <a:cs typeface="Arial" pitchFamily="34" charset="0"/>
              </a:rPr>
              <a:t>, Career Guidance and the Alumni </a:t>
            </a:r>
            <a:r>
              <a:rPr lang="en-US" sz="2400" dirty="0" smtClean="0">
                <a:latin typeface="Arial" pitchFamily="34" charset="0"/>
                <a:cs typeface="Arial" pitchFamily="34" charset="0"/>
              </a:rPr>
              <a:t>dept. part time jobs, sponsorship program. </a:t>
            </a:r>
            <a:r>
              <a:rPr lang="en-US" sz="2400" dirty="0" smtClean="0">
                <a:latin typeface="Arial" pitchFamily="34" charset="0"/>
                <a:cs typeface="Arial" pitchFamily="34" charset="0"/>
              </a:rPr>
              <a:t>The responsibilities of these departments are as follows: </a:t>
            </a:r>
          </a:p>
          <a:p>
            <a:pPr marL="0" indent="0" algn="just"/>
            <a:endParaRPr lang="en-US" sz="2400" dirty="0" smtClean="0">
              <a:latin typeface="Arial" pitchFamily="34" charset="0"/>
              <a:cs typeface="Arial" pitchFamily="34" charset="0"/>
            </a:endParaRPr>
          </a:p>
          <a:p>
            <a:pPr marL="0" indent="0" algn="just"/>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Cooperative Program Department</a:t>
            </a:r>
            <a:endParaRPr lang="en-US" dirty="0"/>
          </a:p>
        </p:txBody>
      </p:sp>
      <p:sp>
        <p:nvSpPr>
          <p:cNvPr id="3" name="Content Placeholder 2"/>
          <p:cNvSpPr>
            <a:spLocks noGrp="1"/>
          </p:cNvSpPr>
          <p:nvPr>
            <p:ph idx="1"/>
          </p:nvPr>
        </p:nvSpPr>
        <p:spPr>
          <a:xfrm>
            <a:off x="838200" y="1447800"/>
            <a:ext cx="7924800" cy="4648200"/>
          </a:xfrm>
        </p:spPr>
        <p:txBody>
          <a:bodyPr/>
          <a:lstStyle/>
          <a:p>
            <a:pPr marL="0" indent="0" algn="just"/>
            <a:r>
              <a:rPr lang="en-US" sz="2400" b="1" dirty="0" smtClean="0">
                <a:latin typeface="Arial" pitchFamily="34" charset="0"/>
                <a:cs typeface="Arial" pitchFamily="34" charset="0"/>
              </a:rPr>
              <a:t>Training Programs: </a:t>
            </a:r>
            <a:r>
              <a:rPr lang="en-US" sz="2400" dirty="0" smtClean="0">
                <a:latin typeface="Arial" pitchFamily="34" charset="0"/>
                <a:cs typeface="Arial" pitchFamily="34" charset="0"/>
              </a:rPr>
              <a:t>structured </a:t>
            </a:r>
            <a:r>
              <a:rPr lang="en-US" sz="2400" dirty="0" smtClean="0">
                <a:latin typeface="Arial" pitchFamily="34" charset="0"/>
                <a:cs typeface="Arial" pitchFamily="34" charset="0"/>
              </a:rPr>
              <a:t>educational strategy, integrating the theoretical knowledge learned in the classrooms and laboratories with real-world experiences.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Objectives of </a:t>
            </a:r>
            <a:r>
              <a:rPr lang="en-US" dirty="0" smtClean="0"/>
              <a:t>training </a:t>
            </a:r>
            <a:endParaRPr lang="en-US" dirty="0"/>
          </a:p>
        </p:txBody>
      </p:sp>
      <p:sp>
        <p:nvSpPr>
          <p:cNvPr id="3" name="Content Placeholder 2"/>
          <p:cNvSpPr>
            <a:spLocks noGrp="1"/>
          </p:cNvSpPr>
          <p:nvPr>
            <p:ph idx="1"/>
          </p:nvPr>
        </p:nvSpPr>
        <p:spPr>
          <a:xfrm>
            <a:off x="914400" y="1524000"/>
            <a:ext cx="7772400" cy="4419600"/>
          </a:xfrm>
        </p:spPr>
        <p:txBody>
          <a:bodyPr/>
          <a:lstStyle/>
          <a:p>
            <a:pPr marL="457200" lvl="0" indent="-457200" algn="just">
              <a:buClrTx/>
              <a:buFont typeface="+mj-lt"/>
              <a:buAutoNum type="arabicPeriod"/>
            </a:pPr>
            <a:r>
              <a:rPr lang="en-US" sz="2400" dirty="0" smtClean="0">
                <a:latin typeface="Arial" pitchFamily="34" charset="0"/>
                <a:cs typeface="Arial" pitchFamily="34" charset="0"/>
              </a:rPr>
              <a:t>Enabling the student to link theory and practice. </a:t>
            </a:r>
          </a:p>
          <a:p>
            <a:pPr marL="457200" lvl="0" indent="-457200" algn="just">
              <a:buClrTx/>
              <a:buFont typeface="+mj-lt"/>
              <a:buAutoNum type="arabicPeriod"/>
            </a:pPr>
            <a:r>
              <a:rPr lang="en-US" sz="2400" dirty="0" smtClean="0">
                <a:latin typeface="Arial" pitchFamily="34" charset="0"/>
                <a:cs typeface="Arial" pitchFamily="34" charset="0"/>
              </a:rPr>
              <a:t>Familiarizing </a:t>
            </a:r>
            <a:r>
              <a:rPr lang="en-US" sz="2400" dirty="0" smtClean="0">
                <a:latin typeface="Arial" pitchFamily="34" charset="0"/>
                <a:cs typeface="Arial" pitchFamily="34" charset="0"/>
              </a:rPr>
              <a:t>the student with the work environment after graduation. </a:t>
            </a:r>
          </a:p>
          <a:p>
            <a:pPr marL="457200" lvl="0" indent="-457200" algn="just">
              <a:buClrTx/>
              <a:buFont typeface="+mj-lt"/>
              <a:buAutoNum type="arabicPeriod"/>
            </a:pPr>
            <a:r>
              <a:rPr lang="en-US" sz="2400" dirty="0" smtClean="0">
                <a:latin typeface="Arial" pitchFamily="34" charset="0"/>
                <a:cs typeface="Arial" pitchFamily="34" charset="0"/>
              </a:rPr>
              <a:t>Developing the student’s work ethic, communication, management, and teamwork skills. </a:t>
            </a:r>
          </a:p>
          <a:p>
            <a:pPr marL="457200" lvl="0" indent="-457200" algn="just">
              <a:buClrTx/>
              <a:buFont typeface="+mj-lt"/>
              <a:buAutoNum type="arabicPeriod"/>
            </a:pPr>
            <a:r>
              <a:rPr lang="en-US" sz="2400" dirty="0" smtClean="0">
                <a:latin typeface="Arial" pitchFamily="34" charset="0"/>
                <a:cs typeface="Arial" pitchFamily="34" charset="0"/>
              </a:rPr>
              <a:t>Establishing strong relationships between the university and industry. </a:t>
            </a:r>
          </a:p>
          <a:p>
            <a:pPr marL="457200" indent="-457200" algn="just">
              <a:buClrTx/>
              <a:buFont typeface="+mj-lt"/>
              <a:buAutoNum type="arabicPeriod"/>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Mission</a:t>
            </a:r>
            <a:endParaRPr lang="en-US" sz="5400" dirty="0"/>
          </a:p>
        </p:txBody>
      </p:sp>
      <p:sp>
        <p:nvSpPr>
          <p:cNvPr id="2" name="Content Placeholder 1"/>
          <p:cNvSpPr>
            <a:spLocks noGrp="1"/>
          </p:cNvSpPr>
          <p:nvPr>
            <p:ph idx="1"/>
          </p:nvPr>
        </p:nvSpPr>
        <p:spPr>
          <a:xfrm>
            <a:off x="838200" y="1828800"/>
            <a:ext cx="7543800" cy="3657600"/>
          </a:xfrm>
        </p:spPr>
        <p:txBody>
          <a:bodyPr>
            <a:noAutofit/>
          </a:bodyPr>
          <a:lstStyle/>
          <a:p>
            <a:pPr algn="just"/>
            <a:r>
              <a:rPr lang="en-US" sz="3000" dirty="0" smtClean="0">
                <a:latin typeface="Arial" pitchFamily="34" charset="0"/>
                <a:cs typeface="Arial" pitchFamily="34" charset="0"/>
              </a:rPr>
              <a:t>	“Deanship of Student Affairs (DSA) is committed to provide stimulating student life, outstanding services, effective counseling, and enriching extra-curricular activities that enable students’ development, and enhance their values and fulfill their ambitions”.</a:t>
            </a:r>
          </a:p>
          <a:p>
            <a:pPr lvl="1" algn="just"/>
            <a:endParaRPr lang="en-US" sz="30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Alumni Department </a:t>
            </a:r>
            <a:endParaRPr lang="en-US" dirty="0"/>
          </a:p>
        </p:txBody>
      </p:sp>
      <p:sp>
        <p:nvSpPr>
          <p:cNvPr id="3" name="Content Placeholder 2"/>
          <p:cNvSpPr>
            <a:spLocks noGrp="1"/>
          </p:cNvSpPr>
          <p:nvPr>
            <p:ph idx="1"/>
          </p:nvPr>
        </p:nvSpPr>
        <p:spPr>
          <a:xfrm>
            <a:off x="914400" y="1524000"/>
            <a:ext cx="7772400" cy="4038600"/>
          </a:xfrm>
        </p:spPr>
        <p:txBody>
          <a:bodyPr/>
          <a:lstStyle/>
          <a:p>
            <a:pPr marL="0" indent="0" algn="just"/>
            <a:r>
              <a:rPr lang="en-US" sz="2400" dirty="0" smtClean="0">
                <a:latin typeface="Arial" pitchFamily="34" charset="0"/>
                <a:cs typeface="Arial" pitchFamily="34" charset="0"/>
              </a:rPr>
              <a:t>Responsible </a:t>
            </a:r>
            <a:r>
              <a:rPr lang="en-US" sz="2400" dirty="0" smtClean="0">
                <a:latin typeface="Arial" pitchFamily="34" charset="0"/>
                <a:cs typeface="Arial" pitchFamily="34" charset="0"/>
              </a:rPr>
              <a:t>for the distribution of the </a:t>
            </a:r>
            <a:r>
              <a:rPr lang="en-US" sz="2400" b="1" dirty="0" smtClean="0">
                <a:latin typeface="Arial" pitchFamily="34" charset="0"/>
                <a:cs typeface="Arial" pitchFamily="34" charset="0"/>
              </a:rPr>
              <a:t>student’s official </a:t>
            </a:r>
            <a:r>
              <a:rPr lang="en-US" sz="2400" b="1" dirty="0" smtClean="0">
                <a:latin typeface="Arial" pitchFamily="34" charset="0"/>
                <a:cs typeface="Arial" pitchFamily="34" charset="0"/>
              </a:rPr>
              <a:t>certificates</a:t>
            </a:r>
            <a:r>
              <a:rPr lang="en-US" sz="2400" dirty="0" smtClean="0">
                <a:latin typeface="Arial" pitchFamily="34" charset="0"/>
                <a:cs typeface="Arial" pitchFamily="34" charset="0"/>
              </a:rPr>
              <a:t>, </a:t>
            </a:r>
            <a:r>
              <a:rPr lang="en-US" sz="2400" dirty="0" smtClean="0">
                <a:latin typeface="Arial" pitchFamily="34" charset="0"/>
                <a:cs typeface="Arial" pitchFamily="34" charset="0"/>
              </a:rPr>
              <a:t>and </a:t>
            </a:r>
            <a:r>
              <a:rPr lang="en-US" sz="2400" b="1" dirty="0" smtClean="0">
                <a:latin typeface="Arial" pitchFamily="34" charset="0"/>
                <a:cs typeface="Arial" pitchFamily="34" charset="0"/>
              </a:rPr>
              <a:t>introduction letters</a:t>
            </a:r>
            <a:r>
              <a:rPr lang="en-US" sz="2400" dirty="0" smtClean="0">
                <a:latin typeface="Arial" pitchFamily="34" charset="0"/>
                <a:cs typeface="Arial" pitchFamily="34" charset="0"/>
              </a:rPr>
              <a:t>, </a:t>
            </a:r>
          </a:p>
          <a:p>
            <a:pPr marL="0" indent="0" algn="just">
              <a:buFontTx/>
              <a:buChar char="-"/>
            </a:pPr>
            <a:r>
              <a:rPr lang="en-US" sz="2400" dirty="0" smtClean="0">
                <a:latin typeface="Arial" pitchFamily="34" charset="0"/>
                <a:cs typeface="Arial" pitchFamily="34" charset="0"/>
              </a:rPr>
              <a:t>updating the addresses and contacts of the alumni and maintaining a computerized database for their information. </a:t>
            </a:r>
            <a:endParaRPr lang="en-US" sz="2400" dirty="0" smtClean="0">
              <a:latin typeface="Arial" pitchFamily="34" charset="0"/>
              <a:cs typeface="Arial" pitchFamily="34" charset="0"/>
            </a:endParaRPr>
          </a:p>
          <a:p>
            <a:pPr marL="0" indent="0" algn="just">
              <a:buFontTx/>
              <a:buChar char="-"/>
            </a:pPr>
            <a:r>
              <a:rPr lang="en-US" sz="2400" dirty="0">
                <a:latin typeface="Arial" pitchFamily="34" charset="0"/>
                <a:cs typeface="Arial" pitchFamily="34" charset="0"/>
              </a:rPr>
              <a:t> participation in the annual graduation ceremonies.</a:t>
            </a:r>
          </a:p>
          <a:p>
            <a:pPr marL="0" indent="0" algn="just">
              <a:buFontTx/>
              <a:buChar char="-"/>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Career guidance </a:t>
            </a:r>
            <a:endParaRPr lang="en-US" dirty="0"/>
          </a:p>
        </p:txBody>
      </p:sp>
      <p:sp>
        <p:nvSpPr>
          <p:cNvPr id="3" name="Content Placeholder 2"/>
          <p:cNvSpPr>
            <a:spLocks noGrp="1"/>
          </p:cNvSpPr>
          <p:nvPr>
            <p:ph idx="1"/>
          </p:nvPr>
        </p:nvSpPr>
        <p:spPr>
          <a:xfrm>
            <a:off x="990600" y="1524000"/>
            <a:ext cx="7696200" cy="4114800"/>
          </a:xfrm>
        </p:spPr>
        <p:txBody>
          <a:bodyPr/>
          <a:lstStyle/>
          <a:p>
            <a:pPr marL="0" indent="0" algn="just">
              <a:buFontTx/>
              <a:buChar char="-"/>
            </a:pPr>
            <a:r>
              <a:rPr lang="en-US" sz="2400" dirty="0">
                <a:latin typeface="Arial" pitchFamily="34" charset="0"/>
                <a:cs typeface="Arial" pitchFamily="34" charset="0"/>
              </a:rPr>
              <a:t> Responsible for facilitating </a:t>
            </a:r>
            <a:r>
              <a:rPr lang="en-US" sz="2400" dirty="0" smtClean="0">
                <a:latin typeface="Arial" pitchFamily="34" charset="0"/>
                <a:cs typeface="Arial" pitchFamily="34" charset="0"/>
              </a:rPr>
              <a:t>job </a:t>
            </a:r>
            <a:r>
              <a:rPr lang="en-US" sz="2400" dirty="0">
                <a:latin typeface="Arial" pitchFamily="34" charset="0"/>
                <a:cs typeface="Arial" pitchFamily="34" charset="0"/>
              </a:rPr>
              <a:t>search, and the relationship with students after graduation. </a:t>
            </a:r>
          </a:p>
          <a:p>
            <a:pPr marL="0" indent="0" algn="just">
              <a:buFontTx/>
              <a:buChar char="-"/>
            </a:pPr>
            <a:r>
              <a:rPr lang="en-US" sz="2400" dirty="0" smtClean="0">
                <a:latin typeface="Arial" pitchFamily="34" charset="0"/>
                <a:cs typeface="Arial" pitchFamily="34" charset="0"/>
              </a:rPr>
              <a:t> participate in organizing job fairs</a:t>
            </a:r>
            <a:endParaRPr lang="en-US" sz="2400" dirty="0" smtClean="0">
              <a:latin typeface="Arial" pitchFamily="34" charset="0"/>
              <a:cs typeface="Arial" pitchFamily="34" charset="0"/>
            </a:endParaRPr>
          </a:p>
          <a:p>
            <a:pPr marL="0" indent="0" algn="just">
              <a:buFontTx/>
              <a:buChar char="-"/>
            </a:pPr>
            <a:r>
              <a:rPr lang="en-US" sz="2400" dirty="0" smtClean="0">
                <a:latin typeface="Arial" pitchFamily="34" charset="0"/>
                <a:cs typeface="Arial" pitchFamily="34" charset="0"/>
              </a:rPr>
              <a:t>It </a:t>
            </a:r>
            <a:r>
              <a:rPr lang="en-US" sz="2400" dirty="0" smtClean="0">
                <a:latin typeface="Arial" pitchFamily="34" charset="0"/>
                <a:cs typeface="Arial" pitchFamily="34" charset="0"/>
              </a:rPr>
              <a:t>provides employers with requested information regarding the alumni for the purpose of recruitment.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pPr lvl="0"/>
            <a:r>
              <a:rPr lang="en-US" b="1" u="sng" dirty="0">
                <a:latin typeface="Arial" pitchFamily="34" charset="0"/>
                <a:cs typeface="Arial" pitchFamily="34" charset="0"/>
              </a:rPr>
              <a:t>scholarship </a:t>
            </a:r>
            <a:r>
              <a:rPr lang="en-US" b="1" u="sng" dirty="0" smtClean="0">
                <a:latin typeface="Arial" pitchFamily="34" charset="0"/>
                <a:cs typeface="Arial" pitchFamily="34" charset="0"/>
              </a:rPr>
              <a:t>unit</a:t>
            </a:r>
            <a:endParaRPr lang="en-US" dirty="0"/>
          </a:p>
        </p:txBody>
      </p:sp>
      <p:sp>
        <p:nvSpPr>
          <p:cNvPr id="3" name="Content Placeholder 2"/>
          <p:cNvSpPr>
            <a:spLocks noGrp="1"/>
          </p:cNvSpPr>
          <p:nvPr>
            <p:ph idx="1"/>
          </p:nvPr>
        </p:nvSpPr>
        <p:spPr>
          <a:xfrm>
            <a:off x="914400" y="1524000"/>
            <a:ext cx="7772400" cy="4800600"/>
          </a:xfrm>
        </p:spPr>
        <p:txBody>
          <a:bodyPr/>
          <a:lstStyle/>
          <a:p>
            <a:pPr marL="0" lvl="0" indent="0" algn="just">
              <a:buClrTx/>
            </a:pPr>
            <a:r>
              <a:rPr lang="en-US" sz="2400" dirty="0" smtClean="0">
                <a:latin typeface="Arial" pitchFamily="34" charset="0"/>
                <a:cs typeface="Arial" pitchFamily="34" charset="0"/>
              </a:rPr>
              <a:t>This </a:t>
            </a:r>
            <a:r>
              <a:rPr lang="en-US" sz="2400" dirty="0" smtClean="0">
                <a:latin typeface="Arial" pitchFamily="34" charset="0"/>
                <a:cs typeface="Arial" pitchFamily="34" charset="0"/>
              </a:rPr>
              <a:t>unit is concerned about coordination with different divisions of the university starting from assisting </a:t>
            </a:r>
            <a:r>
              <a:rPr lang="en-US" sz="2400" dirty="0" smtClean="0">
                <a:latin typeface="Arial" pitchFamily="34" charset="0"/>
                <a:cs typeface="Arial" pitchFamily="34" charset="0"/>
              </a:rPr>
              <a:t>companies </a:t>
            </a:r>
            <a:r>
              <a:rPr lang="en-US" sz="2400" dirty="0" smtClean="0">
                <a:latin typeface="Arial" pitchFamily="34" charset="0"/>
                <a:cs typeface="Arial" pitchFamily="34" charset="0"/>
              </a:rPr>
              <a:t>and agencies </a:t>
            </a:r>
            <a:r>
              <a:rPr lang="en-US" sz="2400" dirty="0" smtClean="0">
                <a:latin typeface="Arial" pitchFamily="34" charset="0"/>
                <a:cs typeface="Arial" pitchFamily="34" charset="0"/>
              </a:rPr>
              <a:t>to announce</a:t>
            </a:r>
            <a:r>
              <a:rPr lang="en-US" sz="2400" dirty="0" smtClean="0">
                <a:latin typeface="Arial" pitchFamily="34" charset="0"/>
                <a:cs typeface="Arial" pitchFamily="34" charset="0"/>
              </a:rPr>
              <a:t> scholarship opportunities between </a:t>
            </a:r>
            <a:r>
              <a:rPr lang="en-US" sz="2400" dirty="0" smtClean="0">
                <a:latin typeface="Arial" pitchFamily="34" charset="0"/>
                <a:cs typeface="Arial" pitchFamily="34" charset="0"/>
              </a:rPr>
              <a:t>university students</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r>
              <a:rPr lang="en-US" b="1" u="sng" dirty="0">
                <a:latin typeface="Arial" pitchFamily="34" charset="0"/>
                <a:cs typeface="Arial" pitchFamily="34" charset="0"/>
              </a:rPr>
              <a:t>Part Time unit</a:t>
            </a:r>
            <a:endParaRPr lang="en-US" dirty="0"/>
          </a:p>
        </p:txBody>
      </p:sp>
      <p:sp>
        <p:nvSpPr>
          <p:cNvPr id="3" name="Content Placeholder 2"/>
          <p:cNvSpPr>
            <a:spLocks noGrp="1"/>
          </p:cNvSpPr>
          <p:nvPr>
            <p:ph idx="1"/>
          </p:nvPr>
        </p:nvSpPr>
        <p:spPr>
          <a:xfrm>
            <a:off x="914400" y="1524000"/>
            <a:ext cx="7772400" cy="4800600"/>
          </a:xfrm>
        </p:spPr>
        <p:txBody>
          <a:bodyPr/>
          <a:lstStyle/>
          <a:p>
            <a:pPr marL="457200" lvl="0" indent="-457200" algn="just">
              <a:buClrTx/>
              <a:buFont typeface="+mj-lt"/>
              <a:buAutoNum type="arabicPeriod" startAt="2"/>
            </a:pPr>
            <a:endParaRPr lang="en-US" sz="2400" dirty="0" smtClean="0">
              <a:latin typeface="Arial" pitchFamily="34" charset="0"/>
              <a:cs typeface="Arial" pitchFamily="34" charset="0"/>
            </a:endParaRPr>
          </a:p>
          <a:p>
            <a:pPr marL="0" indent="0" algn="just">
              <a:buClrTx/>
            </a:pPr>
            <a:r>
              <a:rPr lang="en-US" sz="2400" dirty="0" smtClean="0">
                <a:latin typeface="Arial" pitchFamily="34" charset="0"/>
                <a:cs typeface="Arial" pitchFamily="34" charset="0"/>
              </a:rPr>
              <a:t>It coordinates part-time work inside the university where it addresses various departments to provide part time opportunities according to their needs, and then nominate students to work in this department.  </a:t>
            </a:r>
          </a:p>
          <a:p>
            <a:pPr marL="0" indent="0" algn="just">
              <a:buClrTx/>
            </a:pPr>
            <a:endParaRPr lang="en-U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Privileges</a:t>
            </a:r>
            <a:endParaRPr lang="en-US" dirty="0"/>
          </a:p>
        </p:txBody>
      </p:sp>
      <p:sp>
        <p:nvSpPr>
          <p:cNvPr id="3" name="Content Placeholder 2"/>
          <p:cNvSpPr>
            <a:spLocks noGrp="1"/>
          </p:cNvSpPr>
          <p:nvPr>
            <p:ph idx="1"/>
          </p:nvPr>
        </p:nvSpPr>
        <p:spPr>
          <a:xfrm>
            <a:off x="1066800" y="1524000"/>
            <a:ext cx="7543800" cy="4114800"/>
          </a:xfrm>
        </p:spPr>
        <p:txBody>
          <a:bodyPr/>
          <a:lstStyle/>
          <a:p>
            <a:pPr marL="0" indent="0" algn="just"/>
            <a:r>
              <a:rPr lang="en-US" sz="2400" b="1" dirty="0" smtClean="0">
                <a:latin typeface="Arial" pitchFamily="34" charset="0"/>
                <a:cs typeface="Arial" pitchFamily="34" charset="0"/>
              </a:rPr>
              <a:t>Privileges enjoyed by scholarship students at the Faculty of Graduate Studies:</a:t>
            </a:r>
          </a:p>
          <a:p>
            <a:pPr marL="0" indent="0" algn="just"/>
            <a:endParaRPr lang="en-US" sz="1400" dirty="0" smtClean="0">
              <a:latin typeface="Arial" pitchFamily="34" charset="0"/>
              <a:cs typeface="Arial" pitchFamily="34" charset="0"/>
            </a:endParaRPr>
          </a:p>
          <a:p>
            <a:pPr marL="457200" indent="-457200" algn="just">
              <a:buClrTx/>
              <a:buAutoNum type="arabicPeriod"/>
            </a:pPr>
            <a:r>
              <a:rPr lang="en-US" sz="2400" dirty="0" smtClean="0">
                <a:latin typeface="Arial" pitchFamily="34" charset="0"/>
                <a:cs typeface="Arial" pitchFamily="34" charset="0"/>
              </a:rPr>
              <a:t>Ticket to and from the Kingdom at the end of each academic year to the capital of the country to which the student belongs.</a:t>
            </a:r>
          </a:p>
          <a:p>
            <a:pPr marL="457200" indent="-457200" algn="just">
              <a:buClrTx/>
              <a:buAutoNum type="arabicPeriod"/>
            </a:pPr>
            <a:r>
              <a:rPr lang="en-US" sz="2400" dirty="0" smtClean="0">
                <a:latin typeface="Arial" pitchFamily="34" charset="0"/>
                <a:cs typeface="Arial" pitchFamily="34" charset="0"/>
              </a:rPr>
              <a:t>Exemption from payment of tuition fees for university housing for the duration of his studies at the university.</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Privileges</a:t>
            </a:r>
            <a:endParaRPr lang="en-US" dirty="0"/>
          </a:p>
        </p:txBody>
      </p:sp>
      <p:sp>
        <p:nvSpPr>
          <p:cNvPr id="3" name="Content Placeholder 2"/>
          <p:cNvSpPr>
            <a:spLocks noGrp="1"/>
          </p:cNvSpPr>
          <p:nvPr>
            <p:ph idx="1"/>
          </p:nvPr>
        </p:nvSpPr>
        <p:spPr>
          <a:xfrm>
            <a:off x="914400" y="1600200"/>
            <a:ext cx="7772400" cy="4114800"/>
          </a:xfrm>
        </p:spPr>
        <p:txBody>
          <a:bodyPr/>
          <a:lstStyle/>
          <a:p>
            <a:pPr marL="806450" lvl="1" indent="-406400" algn="just">
              <a:buClrTx/>
              <a:buFont typeface="Wingdings" pitchFamily="2" charset="2"/>
              <a:buChar char="q"/>
            </a:pPr>
            <a:r>
              <a:rPr lang="en-US" dirty="0" smtClean="0">
                <a:latin typeface="Arial" pitchFamily="34" charset="0"/>
                <a:cs typeface="Arial" pitchFamily="34" charset="0"/>
              </a:rPr>
              <a:t>monthly stipend - (900</a:t>
            </a:r>
            <a:r>
              <a:rPr lang="en-US" dirty="0" smtClean="0">
                <a:latin typeface="Arial" pitchFamily="34" charset="0"/>
                <a:cs typeface="Arial" pitchFamily="34" charset="0"/>
              </a:rPr>
              <a:t>) nine hundred riyals.</a:t>
            </a:r>
          </a:p>
          <a:p>
            <a:pPr marL="806450" lvl="1" indent="-406400" algn="just">
              <a:buClrTx/>
              <a:buFont typeface="Wingdings" pitchFamily="2" charset="2"/>
              <a:buChar char="q"/>
            </a:pPr>
            <a:r>
              <a:rPr lang="en-US" dirty="0" smtClean="0">
                <a:latin typeface="Arial" pitchFamily="34" charset="0"/>
                <a:cs typeface="Arial" pitchFamily="34" charset="0"/>
              </a:rPr>
              <a:t>Issuance of University ID card for free.</a:t>
            </a:r>
          </a:p>
          <a:p>
            <a:pPr marL="806450" lvl="1" indent="-406400" algn="just">
              <a:buClrTx/>
              <a:buFont typeface="Wingdings" pitchFamily="2" charset="2"/>
              <a:buChar char="q"/>
            </a:pPr>
            <a:r>
              <a:rPr lang="en-US" dirty="0" smtClean="0">
                <a:latin typeface="Arial" pitchFamily="34" charset="0"/>
                <a:cs typeface="Arial" pitchFamily="34" charset="0"/>
              </a:rPr>
              <a:t>issuing ATM card for free.</a:t>
            </a:r>
          </a:p>
          <a:p>
            <a:pPr marL="806450" lvl="1" indent="-406400" algn="just">
              <a:buClrTx/>
              <a:buFont typeface="Wingdings" pitchFamily="2" charset="2"/>
              <a:buChar char="q"/>
            </a:pPr>
            <a:r>
              <a:rPr lang="en-US" dirty="0" smtClean="0">
                <a:latin typeface="Arial" pitchFamily="34" charset="0"/>
                <a:cs typeface="Arial" pitchFamily="34" charset="0"/>
              </a:rPr>
              <a:t>providing textbooks free of charge.</a:t>
            </a:r>
          </a:p>
          <a:p>
            <a:pPr marL="806450" lvl="1" indent="-406400" algn="just">
              <a:buClrTx/>
              <a:buFont typeface="Wingdings" pitchFamily="2" charset="2"/>
              <a:buChar char="q"/>
            </a:pPr>
            <a:r>
              <a:rPr lang="en-US" dirty="0" smtClean="0">
                <a:latin typeface="Arial" pitchFamily="34" charset="0"/>
                <a:cs typeface="Arial" pitchFamily="34" charset="0"/>
              </a:rPr>
              <a:t>discounted meals at the campus restaurant.</a:t>
            </a:r>
          </a:p>
          <a:p>
            <a:pPr marL="806450" lvl="1" indent="-406400" algn="just">
              <a:buClrTx/>
              <a:buFont typeface="Wingdings" pitchFamily="2" charset="2"/>
              <a:buChar char="q"/>
            </a:pPr>
            <a:r>
              <a:rPr lang="en-US" dirty="0" smtClean="0">
                <a:latin typeface="Arial" pitchFamily="34" charset="0"/>
                <a:cs typeface="Arial" pitchFamily="34" charset="0"/>
              </a:rPr>
              <a:t>free treatment at the University Medical Center.</a:t>
            </a:r>
          </a:p>
          <a:p>
            <a:pPr marL="806450" lvl="1" indent="-406400" algn="just">
              <a:buClrTx/>
              <a:buFont typeface="Wingdings" pitchFamily="2" charset="2"/>
              <a:buChar char="q"/>
            </a:pPr>
            <a:r>
              <a:rPr lang="en-US" dirty="0" smtClean="0">
                <a:latin typeface="Arial" pitchFamily="34" charset="0"/>
                <a:cs typeface="Arial" pitchFamily="34" charset="0"/>
              </a:rPr>
              <a:t>the issuance of letters of identification.</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2590800"/>
            <a:ext cx="7543800" cy="1828800"/>
          </a:xfrm>
        </p:spPr>
        <p:txBody>
          <a:bodyPr>
            <a:normAutofit/>
          </a:bodyPr>
          <a:lstStyle/>
          <a:p>
            <a:pPr algn="ctr"/>
            <a:r>
              <a:rPr lang="en-US" sz="3200" b="1" dirty="0" smtClean="0">
                <a:latin typeface="Arial" pitchFamily="34" charset="0"/>
                <a:cs typeface="Arial" pitchFamily="34" charset="0"/>
              </a:rPr>
              <a:t>“To be a leading model in enriching </a:t>
            </a:r>
          </a:p>
          <a:p>
            <a:pPr algn="ctr"/>
            <a:r>
              <a:rPr lang="en-US" sz="3200" b="1" dirty="0" smtClean="0">
                <a:latin typeface="Arial" pitchFamily="34" charset="0"/>
                <a:cs typeface="Arial" pitchFamily="34" charset="0"/>
              </a:rPr>
              <a:t>student life and experience”</a:t>
            </a:r>
          </a:p>
          <a:p>
            <a:pPr algn="ctr"/>
            <a:endParaRPr lang="en-US" sz="3600" b="1" dirty="0" smtClean="0">
              <a:latin typeface="Arial" pitchFamily="34" charset="0"/>
              <a:cs typeface="Arial" pitchFamily="34" charset="0"/>
            </a:endParaRPr>
          </a:p>
          <a:p>
            <a:pPr lvl="1" algn="ctr"/>
            <a:endParaRPr lang="en-US" sz="3200" b="1" dirty="0">
              <a:latin typeface="Arial" pitchFamily="34" charset="0"/>
              <a:cs typeface="Arial" pitchFamily="34" charset="0"/>
            </a:endParaRPr>
          </a:p>
        </p:txBody>
      </p:sp>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Vision</a:t>
            </a:r>
            <a:endParaRPr lang="en-US" sz="5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90600" y="1828800"/>
            <a:ext cx="7391400" cy="3657600"/>
          </a:xfrm>
        </p:spPr>
        <p:txBody>
          <a:bodyPr>
            <a:normAutofit lnSpcReduction="10000"/>
          </a:bodyPr>
          <a:lstStyle/>
          <a:p>
            <a:pPr marL="520700" indent="-292100" algn="just">
              <a:buClrTx/>
              <a:buFont typeface="Arial" pitchFamily="34" charset="0"/>
              <a:buChar char="•"/>
            </a:pPr>
            <a:r>
              <a:rPr lang="en-US" dirty="0" smtClean="0">
                <a:latin typeface="Arial" pitchFamily="34" charset="0"/>
                <a:cs typeface="Arial" pitchFamily="34" charset="0"/>
              </a:rPr>
              <a:t>Provide conducive environment that enriches students’ development and their experience</a:t>
            </a:r>
          </a:p>
          <a:p>
            <a:pPr marL="520700" indent="-292100" algn="just">
              <a:buClrTx/>
              <a:buFont typeface="Arial" pitchFamily="34" charset="0"/>
              <a:buChar char="•"/>
            </a:pPr>
            <a:r>
              <a:rPr lang="en-US" dirty="0" smtClean="0">
                <a:latin typeface="Arial" pitchFamily="34" charset="0"/>
                <a:cs typeface="Arial" pitchFamily="34" charset="0"/>
              </a:rPr>
              <a:t>Ensure quality of services &amp; activities.</a:t>
            </a:r>
          </a:p>
          <a:p>
            <a:pPr marL="520700" indent="-292100" algn="just">
              <a:buClrTx/>
              <a:buFont typeface="Arial" pitchFamily="34" charset="0"/>
              <a:buChar char="•"/>
            </a:pPr>
            <a:r>
              <a:rPr lang="en-US" dirty="0" smtClean="0">
                <a:latin typeface="Arial" pitchFamily="34" charset="0"/>
                <a:cs typeface="Arial" pitchFamily="34" charset="0"/>
              </a:rPr>
              <a:t>Guide students towards appropriate career.</a:t>
            </a:r>
          </a:p>
          <a:p>
            <a:pPr marL="520700" indent="-292100" algn="just">
              <a:buClrTx/>
              <a:buFont typeface="Arial" pitchFamily="34" charset="0"/>
              <a:buChar char="•"/>
            </a:pPr>
            <a:r>
              <a:rPr lang="en-US" dirty="0" smtClean="0">
                <a:latin typeface="Arial" pitchFamily="34" charset="0"/>
                <a:cs typeface="Arial" pitchFamily="34" charset="0"/>
              </a:rPr>
              <a:t>Provide effective counseling and advising services.</a:t>
            </a:r>
          </a:p>
          <a:p>
            <a:pPr marL="457200" indent="0" algn="just">
              <a:buClrTx/>
            </a:pPr>
            <a:endParaRPr lang="en-US" sz="2400" dirty="0" smtClean="0">
              <a:latin typeface="Arial" pitchFamily="34" charset="0"/>
              <a:cs typeface="Arial" pitchFamily="34" charset="0"/>
            </a:endParaRPr>
          </a:p>
          <a:p>
            <a:pPr marL="457200" indent="0" algn="just">
              <a:buClrTx/>
            </a:pPr>
            <a:endParaRPr lang="en-US" sz="2400" dirty="0" smtClean="0">
              <a:latin typeface="Arial" pitchFamily="34" charset="0"/>
              <a:cs typeface="Arial" pitchFamily="34" charset="0"/>
            </a:endParaRPr>
          </a:p>
          <a:p>
            <a:pPr marL="457200" lvl="1" indent="0" algn="just">
              <a:buClrTx/>
            </a:pPr>
            <a:endParaRPr lang="en-US" dirty="0">
              <a:latin typeface="Arial" pitchFamily="34" charset="0"/>
              <a:cs typeface="Arial" pitchFamily="34" charset="0"/>
            </a:endParaRPr>
          </a:p>
        </p:txBody>
      </p:sp>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Goals</a:t>
            </a:r>
            <a:endParaRPr lang="en-US" sz="5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00050"/>
            <a:ext cx="7620000" cy="514350"/>
          </a:xfrm>
        </p:spPr>
        <p:txBody>
          <a:bodyPr/>
          <a:lstStyle/>
          <a:p>
            <a:r>
              <a:rPr lang="en-US" dirty="0" smtClean="0"/>
              <a:t>DSA Organizational Structure</a:t>
            </a:r>
            <a:endParaRPr lang="en-US" dirty="0"/>
          </a:p>
        </p:txBody>
      </p:sp>
      <p:grpSp>
        <p:nvGrpSpPr>
          <p:cNvPr id="1074" name="Group 50"/>
          <p:cNvGrpSpPr>
            <a:grpSpLocks/>
          </p:cNvGrpSpPr>
          <p:nvPr/>
        </p:nvGrpSpPr>
        <p:grpSpPr bwMode="auto">
          <a:xfrm>
            <a:off x="76200" y="1295400"/>
            <a:ext cx="8915400" cy="5344664"/>
            <a:chOff x="432" y="2196"/>
            <a:chExt cx="14614" cy="8761"/>
          </a:xfrm>
        </p:grpSpPr>
        <p:cxnSp>
          <p:nvCxnSpPr>
            <p:cNvPr id="1075" name="AutoShape 51"/>
            <p:cNvCxnSpPr>
              <a:cxnSpLocks noChangeShapeType="1"/>
            </p:cNvCxnSpPr>
            <p:nvPr/>
          </p:nvCxnSpPr>
          <p:spPr bwMode="auto">
            <a:xfrm flipH="1">
              <a:off x="3474" y="4537"/>
              <a:ext cx="10656" cy="0"/>
            </a:xfrm>
            <a:prstGeom prst="straightConnector1">
              <a:avLst/>
            </a:prstGeom>
            <a:noFill/>
            <a:ln w="19050">
              <a:solidFill>
                <a:srgbClr val="000000"/>
              </a:solidFill>
              <a:round/>
              <a:headEnd/>
              <a:tailEnd/>
            </a:ln>
          </p:spPr>
        </p:cxnSp>
        <p:cxnSp>
          <p:nvCxnSpPr>
            <p:cNvPr id="1076" name="AutoShape 52"/>
            <p:cNvCxnSpPr>
              <a:cxnSpLocks noChangeShapeType="1"/>
            </p:cNvCxnSpPr>
            <p:nvPr/>
          </p:nvCxnSpPr>
          <p:spPr bwMode="auto">
            <a:xfrm>
              <a:off x="3481" y="4532"/>
              <a:ext cx="0" cy="5616"/>
            </a:xfrm>
            <a:prstGeom prst="straightConnector1">
              <a:avLst/>
            </a:prstGeom>
            <a:noFill/>
            <a:ln w="19050">
              <a:solidFill>
                <a:srgbClr val="000000"/>
              </a:solidFill>
              <a:round/>
              <a:headEnd/>
              <a:tailEnd/>
            </a:ln>
          </p:spPr>
        </p:cxnSp>
        <p:sp>
          <p:nvSpPr>
            <p:cNvPr id="1077" name="AutoShape 53"/>
            <p:cNvSpPr>
              <a:spLocks noChangeArrowheads="1"/>
            </p:cNvSpPr>
            <p:nvPr/>
          </p:nvSpPr>
          <p:spPr bwMode="auto">
            <a:xfrm>
              <a:off x="2056" y="5017"/>
              <a:ext cx="2490" cy="1065"/>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EMPLOYMENT AND TRAINING</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78" name="AutoShape 54"/>
            <p:cNvCxnSpPr>
              <a:cxnSpLocks noChangeShapeType="1"/>
            </p:cNvCxnSpPr>
            <p:nvPr/>
          </p:nvCxnSpPr>
          <p:spPr bwMode="auto">
            <a:xfrm>
              <a:off x="2893" y="6716"/>
              <a:ext cx="576" cy="0"/>
            </a:xfrm>
            <a:prstGeom prst="straightConnector1">
              <a:avLst/>
            </a:prstGeom>
            <a:noFill/>
            <a:ln w="19050">
              <a:solidFill>
                <a:srgbClr val="000000"/>
              </a:solidFill>
              <a:round/>
              <a:headEnd/>
              <a:tailEnd/>
            </a:ln>
          </p:spPr>
        </p:cxnSp>
        <p:sp>
          <p:nvSpPr>
            <p:cNvPr id="1079" name="AutoShape 55"/>
            <p:cNvSpPr>
              <a:spLocks noChangeArrowheads="1"/>
            </p:cNvSpPr>
            <p:nvPr/>
          </p:nvSpPr>
          <p:spPr bwMode="auto">
            <a:xfrm>
              <a:off x="1161" y="6365"/>
              <a:ext cx="1780" cy="696"/>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ALUMNI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0" name="AutoShape 56"/>
            <p:cNvCxnSpPr>
              <a:cxnSpLocks noChangeShapeType="1"/>
            </p:cNvCxnSpPr>
            <p:nvPr/>
          </p:nvCxnSpPr>
          <p:spPr bwMode="auto">
            <a:xfrm>
              <a:off x="2893" y="7885"/>
              <a:ext cx="576" cy="0"/>
            </a:xfrm>
            <a:prstGeom prst="straightConnector1">
              <a:avLst/>
            </a:prstGeom>
            <a:noFill/>
            <a:ln w="19050">
              <a:solidFill>
                <a:srgbClr val="000000"/>
              </a:solidFill>
              <a:round/>
              <a:headEnd/>
              <a:tailEnd/>
            </a:ln>
          </p:spPr>
        </p:cxnSp>
        <p:cxnSp>
          <p:nvCxnSpPr>
            <p:cNvPr id="1081" name="AutoShape 57"/>
            <p:cNvCxnSpPr>
              <a:cxnSpLocks noChangeShapeType="1"/>
            </p:cNvCxnSpPr>
            <p:nvPr/>
          </p:nvCxnSpPr>
          <p:spPr bwMode="auto">
            <a:xfrm>
              <a:off x="2905" y="10144"/>
              <a:ext cx="576" cy="0"/>
            </a:xfrm>
            <a:prstGeom prst="straightConnector1">
              <a:avLst/>
            </a:prstGeom>
            <a:noFill/>
            <a:ln w="19050">
              <a:solidFill>
                <a:srgbClr val="000000"/>
              </a:solidFill>
              <a:round/>
              <a:headEnd/>
              <a:tailEnd/>
            </a:ln>
          </p:spPr>
        </p:cxnSp>
        <p:sp>
          <p:nvSpPr>
            <p:cNvPr id="1082" name="AutoShape 58"/>
            <p:cNvSpPr>
              <a:spLocks noChangeArrowheads="1"/>
            </p:cNvSpPr>
            <p:nvPr/>
          </p:nvSpPr>
          <p:spPr bwMode="auto">
            <a:xfrm>
              <a:off x="1161" y="7515"/>
              <a:ext cx="1780" cy="732"/>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TRAINING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3" name="AutoShape 59"/>
            <p:cNvCxnSpPr>
              <a:cxnSpLocks noChangeShapeType="1"/>
            </p:cNvCxnSpPr>
            <p:nvPr/>
          </p:nvCxnSpPr>
          <p:spPr bwMode="auto">
            <a:xfrm>
              <a:off x="2893" y="9011"/>
              <a:ext cx="576" cy="0"/>
            </a:xfrm>
            <a:prstGeom prst="straightConnector1">
              <a:avLst/>
            </a:prstGeom>
            <a:noFill/>
            <a:ln w="19050">
              <a:solidFill>
                <a:srgbClr val="000000"/>
              </a:solidFill>
              <a:round/>
              <a:headEnd/>
              <a:tailEnd/>
            </a:ln>
          </p:spPr>
        </p:cxnSp>
        <p:sp>
          <p:nvSpPr>
            <p:cNvPr id="1084" name="AutoShape 60"/>
            <p:cNvSpPr>
              <a:spLocks noChangeArrowheads="1"/>
            </p:cNvSpPr>
            <p:nvPr/>
          </p:nvSpPr>
          <p:spPr bwMode="auto">
            <a:xfrm>
              <a:off x="900" y="8585"/>
              <a:ext cx="2067" cy="727"/>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DEPT. OF CAREER GUIDANCE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5" name="AutoShape 61"/>
            <p:cNvCxnSpPr>
              <a:cxnSpLocks noChangeShapeType="1"/>
            </p:cNvCxnSpPr>
            <p:nvPr/>
          </p:nvCxnSpPr>
          <p:spPr bwMode="auto">
            <a:xfrm>
              <a:off x="4850" y="4529"/>
              <a:ext cx="0" cy="3024"/>
            </a:xfrm>
            <a:prstGeom prst="straightConnector1">
              <a:avLst/>
            </a:prstGeom>
            <a:noFill/>
            <a:ln w="19050">
              <a:solidFill>
                <a:srgbClr val="000000"/>
              </a:solidFill>
              <a:round/>
              <a:headEnd/>
              <a:tailEnd/>
            </a:ln>
          </p:spPr>
        </p:cxnSp>
        <p:sp>
          <p:nvSpPr>
            <p:cNvPr id="1086" name="AutoShape 62"/>
            <p:cNvSpPr>
              <a:spLocks noChangeArrowheads="1"/>
            </p:cNvSpPr>
            <p:nvPr/>
          </p:nvSpPr>
          <p:spPr bwMode="auto">
            <a:xfrm>
              <a:off x="4140" y="7451"/>
              <a:ext cx="1353"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HOUSING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87" name="Group 63"/>
            <p:cNvGrpSpPr>
              <a:grpSpLocks/>
            </p:cNvGrpSpPr>
            <p:nvPr/>
          </p:nvGrpSpPr>
          <p:grpSpPr bwMode="auto">
            <a:xfrm>
              <a:off x="5747" y="4542"/>
              <a:ext cx="2352" cy="2577"/>
              <a:chOff x="6257" y="4542"/>
              <a:chExt cx="2352" cy="2577"/>
            </a:xfrm>
          </p:grpSpPr>
          <p:cxnSp>
            <p:nvCxnSpPr>
              <p:cNvPr id="1088" name="AutoShape 64"/>
              <p:cNvCxnSpPr>
                <a:cxnSpLocks noChangeShapeType="1"/>
              </p:cNvCxnSpPr>
              <p:nvPr/>
            </p:nvCxnSpPr>
            <p:spPr bwMode="auto">
              <a:xfrm rot="5400000">
                <a:off x="5962" y="6065"/>
                <a:ext cx="1511" cy="598"/>
              </a:xfrm>
              <a:prstGeom prst="bentConnector3">
                <a:avLst>
                  <a:gd name="adj1" fmla="val 37588"/>
                </a:avLst>
              </a:prstGeom>
              <a:noFill/>
              <a:ln w="19050">
                <a:solidFill>
                  <a:srgbClr val="000000"/>
                </a:solidFill>
                <a:miter lim="800000"/>
                <a:headEnd/>
                <a:tailEnd/>
              </a:ln>
            </p:spPr>
          </p:cxnSp>
          <p:cxnSp>
            <p:nvCxnSpPr>
              <p:cNvPr id="1089" name="AutoShape 65"/>
              <p:cNvCxnSpPr>
                <a:cxnSpLocks noChangeShapeType="1"/>
              </p:cNvCxnSpPr>
              <p:nvPr/>
            </p:nvCxnSpPr>
            <p:spPr bwMode="auto">
              <a:xfrm>
                <a:off x="7434" y="4542"/>
                <a:ext cx="1" cy="1296"/>
              </a:xfrm>
              <a:prstGeom prst="straightConnector1">
                <a:avLst/>
              </a:prstGeom>
              <a:noFill/>
              <a:ln w="19050">
                <a:solidFill>
                  <a:srgbClr val="000000"/>
                </a:solidFill>
                <a:round/>
                <a:headEnd/>
                <a:tailEnd/>
              </a:ln>
            </p:spPr>
          </p:cxnSp>
          <p:sp>
            <p:nvSpPr>
              <p:cNvPr id="1090" name="AutoShape 66"/>
              <p:cNvSpPr>
                <a:spLocks noChangeArrowheads="1"/>
              </p:cNvSpPr>
              <p:nvPr/>
            </p:nvSpPr>
            <p:spPr bwMode="auto">
              <a:xfrm>
                <a:off x="6257" y="5025"/>
                <a:ext cx="2352" cy="850"/>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STUDENT AFFAIRS</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91" name="AutoShape 67"/>
              <p:cNvCxnSpPr>
                <a:cxnSpLocks noChangeShapeType="1"/>
              </p:cNvCxnSpPr>
              <p:nvPr/>
            </p:nvCxnSpPr>
            <p:spPr bwMode="auto">
              <a:xfrm rot="16200000" flipH="1">
                <a:off x="7553" y="6153"/>
                <a:ext cx="1208" cy="608"/>
              </a:xfrm>
              <a:prstGeom prst="bentConnector3">
                <a:avLst>
                  <a:gd name="adj1" fmla="val 26736"/>
                </a:avLst>
              </a:prstGeom>
              <a:noFill/>
              <a:ln w="19050">
                <a:solidFill>
                  <a:srgbClr val="000000"/>
                </a:solidFill>
                <a:miter lim="800000"/>
                <a:headEnd/>
                <a:tailEnd/>
              </a:ln>
            </p:spPr>
          </p:cxnSp>
        </p:grpSp>
        <p:cxnSp>
          <p:nvCxnSpPr>
            <p:cNvPr id="1092" name="AutoShape 68"/>
            <p:cNvCxnSpPr>
              <a:cxnSpLocks noChangeShapeType="1"/>
            </p:cNvCxnSpPr>
            <p:nvPr/>
          </p:nvCxnSpPr>
          <p:spPr bwMode="auto">
            <a:xfrm>
              <a:off x="8185" y="2536"/>
              <a:ext cx="0" cy="2016"/>
            </a:xfrm>
            <a:prstGeom prst="straightConnector1">
              <a:avLst/>
            </a:prstGeom>
            <a:noFill/>
            <a:ln w="19050">
              <a:solidFill>
                <a:srgbClr val="000000"/>
              </a:solidFill>
              <a:round/>
              <a:headEnd/>
              <a:tailEnd/>
            </a:ln>
          </p:spPr>
        </p:cxnSp>
        <p:sp>
          <p:nvSpPr>
            <p:cNvPr id="1093" name="AutoShape 69"/>
            <p:cNvSpPr>
              <a:spLocks noChangeArrowheads="1"/>
            </p:cNvSpPr>
            <p:nvPr/>
          </p:nvSpPr>
          <p:spPr bwMode="auto">
            <a:xfrm>
              <a:off x="6464" y="3077"/>
              <a:ext cx="3446" cy="868"/>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STUDENT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4" name="AutoShape 70"/>
            <p:cNvSpPr>
              <a:spLocks noChangeArrowheads="1"/>
            </p:cNvSpPr>
            <p:nvPr/>
          </p:nvSpPr>
          <p:spPr bwMode="auto">
            <a:xfrm>
              <a:off x="7040" y="2196"/>
              <a:ext cx="2262" cy="642"/>
            </a:xfrm>
            <a:prstGeom prst="roundRect">
              <a:avLst>
                <a:gd name="adj" fmla="val 16667"/>
              </a:avLst>
            </a:prstGeom>
            <a:solidFill>
              <a:srgbClr val="92D050"/>
            </a:solidFill>
            <a:ln w="38100">
              <a:solidFill>
                <a:srgbClr val="4E6128"/>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RECTOR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95" name="Group 71"/>
            <p:cNvGrpSpPr>
              <a:grpSpLocks/>
            </p:cNvGrpSpPr>
            <p:nvPr/>
          </p:nvGrpSpPr>
          <p:grpSpPr bwMode="auto">
            <a:xfrm>
              <a:off x="10628" y="4542"/>
              <a:ext cx="3041" cy="3685"/>
              <a:chOff x="11342" y="4542"/>
              <a:chExt cx="3041" cy="3685"/>
            </a:xfrm>
          </p:grpSpPr>
          <p:cxnSp>
            <p:nvCxnSpPr>
              <p:cNvPr id="1096" name="AutoShape 72"/>
              <p:cNvCxnSpPr>
                <a:cxnSpLocks noChangeShapeType="1"/>
              </p:cNvCxnSpPr>
              <p:nvPr/>
            </p:nvCxnSpPr>
            <p:spPr bwMode="auto">
              <a:xfrm>
                <a:off x="12898" y="4542"/>
                <a:ext cx="0" cy="2736"/>
              </a:xfrm>
              <a:prstGeom prst="straightConnector1">
                <a:avLst/>
              </a:prstGeom>
              <a:noFill/>
              <a:ln w="19050">
                <a:solidFill>
                  <a:srgbClr val="000000"/>
                </a:solidFill>
                <a:round/>
                <a:headEnd/>
                <a:tailEnd/>
              </a:ln>
            </p:spPr>
          </p:cxnSp>
          <p:sp>
            <p:nvSpPr>
              <p:cNvPr id="1097" name="AutoShape 73"/>
              <p:cNvSpPr>
                <a:spLocks noChangeArrowheads="1"/>
              </p:cNvSpPr>
              <p:nvPr/>
            </p:nvSpPr>
            <p:spPr bwMode="auto">
              <a:xfrm>
                <a:off x="11836" y="5406"/>
                <a:ext cx="2124" cy="779"/>
              </a:xfrm>
              <a:prstGeom prst="roundRect">
                <a:avLst>
                  <a:gd name="adj" fmla="val 16667"/>
                </a:avLst>
              </a:prstGeom>
              <a:solidFill>
                <a:srgbClr val="E5DFEC"/>
              </a:solidFill>
              <a:ln w="38100">
                <a:solidFill>
                  <a:srgbClr val="7030A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Arial" pitchFamily="34" charset="0"/>
                  </a:rPr>
                  <a:t>DIR</a:t>
                </a:r>
                <a:r>
                  <a:rPr kumimoji="0" lang="en-US" sz="1100" b="1" i="0" u="none" strike="noStrike" cap="none" normalizeH="0" baseline="0" dirty="0" smtClean="0">
                    <a:ln>
                      <a:noFill/>
                    </a:ln>
                    <a:solidFill>
                      <a:schemeClr val="tx1"/>
                    </a:solidFill>
                    <a:effectLst/>
                    <a:latin typeface="Times New Roman" pitchFamily="18" charset="0"/>
                    <a:cs typeface="Arial" pitchFamily="34" charset="0"/>
                  </a:rPr>
                  <a:t>.</a:t>
                </a:r>
                <a:r>
                  <a:rPr kumimoji="0" lang="en-US" sz="1100" b="1" i="0" u="none" strike="noStrike" cap="none" normalizeH="0" baseline="0" dirty="0" smtClean="0">
                    <a:ln>
                      <a:noFill/>
                    </a:ln>
                    <a:solidFill>
                      <a:schemeClr val="tx1"/>
                    </a:solidFill>
                    <a:effectLst/>
                    <a:latin typeface="Calibri" pitchFamily="34" charset="0"/>
                    <a:cs typeface="Arial" pitchFamily="34" charset="0"/>
                  </a:rPr>
                  <a:t> GENERAL,</a:t>
                </a:r>
                <a:r>
                  <a:rPr kumimoji="0" lang="en-US" sz="900" b="1" i="0" u="none" strike="noStrike" cap="none" normalizeH="0" baseline="0" dirty="0" smtClean="0">
                    <a:ln>
                      <a:noFill/>
                    </a:ln>
                    <a:solidFill>
                      <a:schemeClr val="tx1"/>
                    </a:solidFill>
                    <a:effectLst/>
                    <a:latin typeface="Times New Roman" pitchFamily="18" charset="0"/>
                    <a:cs typeface="Arial" pitchFamily="34" charset="0"/>
                  </a:rPr>
                  <a:t> STUDENT AFFAIRS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98" name="Group 74"/>
              <p:cNvGrpSpPr>
                <a:grpSpLocks/>
              </p:cNvGrpSpPr>
              <p:nvPr/>
            </p:nvGrpSpPr>
            <p:grpSpPr bwMode="auto">
              <a:xfrm>
                <a:off x="11342" y="7273"/>
                <a:ext cx="3041" cy="954"/>
                <a:chOff x="11342" y="7613"/>
                <a:chExt cx="3041" cy="954"/>
              </a:xfrm>
            </p:grpSpPr>
            <p:grpSp>
              <p:nvGrpSpPr>
                <p:cNvPr id="1099" name="Group 75"/>
                <p:cNvGrpSpPr>
                  <a:grpSpLocks/>
                </p:cNvGrpSpPr>
                <p:nvPr/>
              </p:nvGrpSpPr>
              <p:grpSpPr bwMode="auto">
                <a:xfrm>
                  <a:off x="12014" y="7613"/>
                  <a:ext cx="1733" cy="292"/>
                  <a:chOff x="5097" y="6870"/>
                  <a:chExt cx="2016" cy="301"/>
                </a:xfrm>
              </p:grpSpPr>
              <p:cxnSp>
                <p:nvCxnSpPr>
                  <p:cNvPr id="1100" name="AutoShape 76"/>
                  <p:cNvCxnSpPr>
                    <a:cxnSpLocks noChangeShapeType="1"/>
                  </p:cNvCxnSpPr>
                  <p:nvPr/>
                </p:nvCxnSpPr>
                <p:spPr bwMode="auto">
                  <a:xfrm>
                    <a:off x="5097" y="6870"/>
                    <a:ext cx="2016" cy="0"/>
                  </a:xfrm>
                  <a:prstGeom prst="straightConnector1">
                    <a:avLst/>
                  </a:prstGeom>
                  <a:noFill/>
                  <a:ln w="19050">
                    <a:solidFill>
                      <a:srgbClr val="000000"/>
                    </a:solidFill>
                    <a:round/>
                    <a:headEnd/>
                    <a:tailEnd/>
                  </a:ln>
                </p:spPr>
              </p:cxnSp>
              <p:cxnSp>
                <p:nvCxnSpPr>
                  <p:cNvPr id="1101" name="AutoShape 77"/>
                  <p:cNvCxnSpPr>
                    <a:cxnSpLocks noChangeShapeType="1"/>
                  </p:cNvCxnSpPr>
                  <p:nvPr/>
                </p:nvCxnSpPr>
                <p:spPr bwMode="auto">
                  <a:xfrm>
                    <a:off x="5115" y="6879"/>
                    <a:ext cx="0" cy="292"/>
                  </a:xfrm>
                  <a:prstGeom prst="straightConnector1">
                    <a:avLst/>
                  </a:prstGeom>
                  <a:noFill/>
                  <a:ln w="19050">
                    <a:solidFill>
                      <a:srgbClr val="000000"/>
                    </a:solidFill>
                    <a:round/>
                    <a:headEnd/>
                    <a:tailEnd/>
                  </a:ln>
                </p:spPr>
              </p:cxnSp>
              <p:cxnSp>
                <p:nvCxnSpPr>
                  <p:cNvPr id="1102" name="AutoShape 78"/>
                  <p:cNvCxnSpPr>
                    <a:cxnSpLocks noChangeShapeType="1"/>
                  </p:cNvCxnSpPr>
                  <p:nvPr/>
                </p:nvCxnSpPr>
                <p:spPr bwMode="auto">
                  <a:xfrm>
                    <a:off x="7096" y="6879"/>
                    <a:ext cx="0" cy="292"/>
                  </a:xfrm>
                  <a:prstGeom prst="straightConnector1">
                    <a:avLst/>
                  </a:prstGeom>
                  <a:noFill/>
                  <a:ln w="19050">
                    <a:solidFill>
                      <a:srgbClr val="000000"/>
                    </a:solidFill>
                    <a:round/>
                    <a:headEnd/>
                    <a:tailEnd/>
                  </a:ln>
                </p:spPr>
              </p:cxnSp>
            </p:grpSp>
            <p:grpSp>
              <p:nvGrpSpPr>
                <p:cNvPr id="1103" name="Group 79"/>
                <p:cNvGrpSpPr>
                  <a:grpSpLocks/>
                </p:cNvGrpSpPr>
                <p:nvPr/>
              </p:nvGrpSpPr>
              <p:grpSpPr bwMode="auto">
                <a:xfrm>
                  <a:off x="11342" y="7847"/>
                  <a:ext cx="3041" cy="720"/>
                  <a:chOff x="6849" y="8051"/>
                  <a:chExt cx="3041" cy="720"/>
                </a:xfrm>
              </p:grpSpPr>
              <p:sp>
                <p:nvSpPr>
                  <p:cNvPr id="1104" name="AutoShape 80"/>
                  <p:cNvSpPr>
                    <a:spLocks noChangeArrowheads="1"/>
                  </p:cNvSpPr>
                  <p:nvPr/>
                </p:nvSpPr>
                <p:spPr bwMode="auto">
                  <a:xfrm>
                    <a:off x="6849" y="8051"/>
                    <a:ext cx="137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SERVICES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AutoShape 81"/>
                  <p:cNvSpPr>
                    <a:spLocks noChangeArrowheads="1"/>
                  </p:cNvSpPr>
                  <p:nvPr/>
                </p:nvSpPr>
                <p:spPr bwMode="auto">
                  <a:xfrm>
                    <a:off x="8599" y="8051"/>
                    <a:ext cx="1291" cy="720"/>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RECORDS DEPT.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grpSp>
        <p:grpSp>
          <p:nvGrpSpPr>
            <p:cNvPr id="1106" name="Group 82"/>
            <p:cNvGrpSpPr>
              <a:grpSpLocks/>
            </p:cNvGrpSpPr>
            <p:nvPr/>
          </p:nvGrpSpPr>
          <p:grpSpPr bwMode="auto">
            <a:xfrm>
              <a:off x="13176" y="4552"/>
              <a:ext cx="1870" cy="2497"/>
              <a:chOff x="13465" y="4552"/>
              <a:chExt cx="1870" cy="2497"/>
            </a:xfrm>
          </p:grpSpPr>
          <p:cxnSp>
            <p:nvCxnSpPr>
              <p:cNvPr id="1107" name="AutoShape 83"/>
              <p:cNvCxnSpPr>
                <a:cxnSpLocks noChangeShapeType="1"/>
              </p:cNvCxnSpPr>
              <p:nvPr/>
            </p:nvCxnSpPr>
            <p:spPr bwMode="auto">
              <a:xfrm>
                <a:off x="14404" y="4552"/>
                <a:ext cx="0" cy="2304"/>
              </a:xfrm>
              <a:prstGeom prst="straightConnector1">
                <a:avLst/>
              </a:prstGeom>
              <a:noFill/>
              <a:ln w="19050">
                <a:solidFill>
                  <a:srgbClr val="000000"/>
                </a:solidFill>
                <a:round/>
                <a:headEnd/>
                <a:tailEnd/>
              </a:ln>
            </p:spPr>
          </p:cxnSp>
          <p:sp>
            <p:nvSpPr>
              <p:cNvPr id="1108" name="AutoShape 84"/>
              <p:cNvSpPr>
                <a:spLocks noChangeArrowheads="1"/>
              </p:cNvSpPr>
              <p:nvPr/>
            </p:nvSpPr>
            <p:spPr bwMode="auto">
              <a:xfrm>
                <a:off x="13465" y="6355"/>
                <a:ext cx="1870"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SPECIAL NEEDS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09" name="Group 85"/>
            <p:cNvGrpSpPr>
              <a:grpSpLocks/>
            </p:cNvGrpSpPr>
            <p:nvPr/>
          </p:nvGrpSpPr>
          <p:grpSpPr bwMode="auto">
            <a:xfrm>
              <a:off x="5079" y="4534"/>
              <a:ext cx="3669" cy="4396"/>
              <a:chOff x="5419" y="4534"/>
              <a:chExt cx="3669" cy="4396"/>
            </a:xfrm>
          </p:grpSpPr>
          <p:cxnSp>
            <p:nvCxnSpPr>
              <p:cNvPr id="1110" name="AutoShape 86"/>
              <p:cNvCxnSpPr>
                <a:cxnSpLocks noChangeShapeType="1"/>
              </p:cNvCxnSpPr>
              <p:nvPr/>
            </p:nvCxnSpPr>
            <p:spPr bwMode="auto">
              <a:xfrm>
                <a:off x="5857" y="4534"/>
                <a:ext cx="0" cy="2304"/>
              </a:xfrm>
              <a:prstGeom prst="straightConnector1">
                <a:avLst/>
              </a:prstGeom>
              <a:noFill/>
              <a:ln w="19050">
                <a:solidFill>
                  <a:srgbClr val="000000"/>
                </a:solidFill>
                <a:round/>
                <a:headEnd/>
                <a:tailEnd/>
              </a:ln>
            </p:spPr>
          </p:cxnSp>
          <p:cxnSp>
            <p:nvCxnSpPr>
              <p:cNvPr id="1111" name="AutoShape 87"/>
              <p:cNvCxnSpPr>
                <a:cxnSpLocks noChangeShapeType="1"/>
              </p:cNvCxnSpPr>
              <p:nvPr/>
            </p:nvCxnSpPr>
            <p:spPr bwMode="auto">
              <a:xfrm>
                <a:off x="8438" y="7139"/>
                <a:ext cx="1" cy="1584"/>
              </a:xfrm>
              <a:prstGeom prst="straightConnector1">
                <a:avLst/>
              </a:prstGeom>
              <a:noFill/>
              <a:ln w="19050">
                <a:solidFill>
                  <a:srgbClr val="000000"/>
                </a:solidFill>
                <a:round/>
                <a:headEnd/>
                <a:tailEnd/>
              </a:ln>
            </p:spPr>
          </p:cxnSp>
          <p:sp>
            <p:nvSpPr>
              <p:cNvPr id="1112" name="AutoShape 88"/>
              <p:cNvSpPr>
                <a:spLocks noChangeArrowheads="1"/>
              </p:cNvSpPr>
              <p:nvPr/>
            </p:nvSpPr>
            <p:spPr bwMode="auto">
              <a:xfrm>
                <a:off x="7517" y="6537"/>
                <a:ext cx="1571" cy="715"/>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ACTIVITIES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AutoShape 89"/>
              <p:cNvSpPr>
                <a:spLocks noChangeArrowheads="1"/>
              </p:cNvSpPr>
              <p:nvPr/>
            </p:nvSpPr>
            <p:spPr bwMode="auto">
              <a:xfrm>
                <a:off x="7880" y="8221"/>
                <a:ext cx="1112" cy="709"/>
              </a:xfrm>
              <a:prstGeom prst="roundRect">
                <a:avLst>
                  <a:gd name="adj" fmla="val 16667"/>
                </a:avLst>
              </a:prstGeom>
              <a:solidFill>
                <a:srgbClr val="DAEEF3"/>
              </a:solidFill>
              <a:ln w="38100">
                <a:solidFill>
                  <a:srgbClr val="00B05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1" u="none" strike="noStrike" cap="none" normalizeH="0" baseline="0" smtClean="0">
                    <a:ln>
                      <a:noFill/>
                    </a:ln>
                    <a:solidFill>
                      <a:schemeClr val="tx1"/>
                    </a:solidFill>
                    <a:effectLst/>
                    <a:latin typeface="Times New Roman" pitchFamily="18" charset="0"/>
                    <a:cs typeface="Arial" pitchFamily="34" charset="0"/>
                  </a:rPr>
                  <a:t>Student Clubs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4" name="AutoShape 90"/>
              <p:cNvSpPr>
                <a:spLocks noChangeArrowheads="1"/>
              </p:cNvSpPr>
              <p:nvPr/>
            </p:nvSpPr>
            <p:spPr bwMode="auto">
              <a:xfrm>
                <a:off x="5419" y="6537"/>
                <a:ext cx="1332" cy="701"/>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Times New Roman" pitchFamily="18" charset="0"/>
                    <a:cs typeface="Arial" pitchFamily="34" charset="0"/>
                  </a:rPr>
                  <a:t>STUDENT FUND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115" name="Group 91"/>
            <p:cNvGrpSpPr>
              <a:grpSpLocks/>
            </p:cNvGrpSpPr>
            <p:nvPr/>
          </p:nvGrpSpPr>
          <p:grpSpPr bwMode="auto">
            <a:xfrm>
              <a:off x="8648" y="4524"/>
              <a:ext cx="2295" cy="2711"/>
              <a:chOff x="8648" y="4524"/>
              <a:chExt cx="2295" cy="2711"/>
            </a:xfrm>
          </p:grpSpPr>
          <p:cxnSp>
            <p:nvCxnSpPr>
              <p:cNvPr id="1116" name="AutoShape 92"/>
              <p:cNvCxnSpPr>
                <a:cxnSpLocks noChangeShapeType="1"/>
              </p:cNvCxnSpPr>
              <p:nvPr/>
            </p:nvCxnSpPr>
            <p:spPr bwMode="auto">
              <a:xfrm>
                <a:off x="9776" y="4524"/>
                <a:ext cx="0" cy="2160"/>
              </a:xfrm>
              <a:prstGeom prst="straightConnector1">
                <a:avLst/>
              </a:prstGeom>
              <a:noFill/>
              <a:ln w="19050">
                <a:solidFill>
                  <a:srgbClr val="000000"/>
                </a:solidFill>
                <a:round/>
                <a:headEnd/>
                <a:tailEnd/>
              </a:ln>
            </p:spPr>
          </p:cxnSp>
          <p:sp>
            <p:nvSpPr>
              <p:cNvPr id="1117" name="AutoShape 93"/>
              <p:cNvSpPr>
                <a:spLocks noChangeArrowheads="1"/>
              </p:cNvSpPr>
              <p:nvPr/>
            </p:nvSpPr>
            <p:spPr bwMode="auto">
              <a:xfrm>
                <a:off x="8648" y="5015"/>
                <a:ext cx="2295" cy="1053"/>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COUNSELING AND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ADVISING </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sp>
            <p:nvSpPr>
              <p:cNvPr id="1118" name="AutoShape 94"/>
              <p:cNvSpPr>
                <a:spLocks noChangeArrowheads="1"/>
              </p:cNvSpPr>
              <p:nvPr/>
            </p:nvSpPr>
            <p:spPr bwMode="auto">
              <a:xfrm>
                <a:off x="8926" y="6526"/>
                <a:ext cx="183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ADVISING DEPARTMENT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9" name="AutoShape 95"/>
            <p:cNvSpPr>
              <a:spLocks noChangeArrowheads="1"/>
            </p:cNvSpPr>
            <p:nvPr/>
          </p:nvSpPr>
          <p:spPr bwMode="auto">
            <a:xfrm>
              <a:off x="432" y="9719"/>
              <a:ext cx="2746" cy="1238"/>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1"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Internal scholarship unit</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Part Time unit </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Technical Support and Data Updating Unit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0" name="AutoShape 96"/>
            <p:cNvCxnSpPr>
              <a:cxnSpLocks noChangeShapeType="1"/>
            </p:cNvCxnSpPr>
            <p:nvPr/>
          </p:nvCxnSpPr>
          <p:spPr bwMode="auto">
            <a:xfrm flipH="1">
              <a:off x="8182" y="4171"/>
              <a:ext cx="2016" cy="0"/>
            </a:xfrm>
            <a:prstGeom prst="straightConnector1">
              <a:avLst/>
            </a:prstGeom>
            <a:noFill/>
            <a:ln w="19050">
              <a:solidFill>
                <a:srgbClr val="000000"/>
              </a:solidFill>
              <a:round/>
              <a:headEnd/>
              <a:tailEnd/>
            </a:ln>
          </p:spPr>
        </p:cxnSp>
        <p:sp>
          <p:nvSpPr>
            <p:cNvPr id="1121" name="AutoShape 97"/>
            <p:cNvSpPr>
              <a:spLocks noChangeArrowheads="1"/>
            </p:cNvSpPr>
            <p:nvPr/>
          </p:nvSpPr>
          <p:spPr bwMode="auto">
            <a:xfrm>
              <a:off x="10098" y="3861"/>
              <a:ext cx="1775" cy="519"/>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Office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4419600"/>
          </a:xfrm>
        </p:spPr>
        <p:txBody>
          <a:bodyPr/>
          <a:lstStyle/>
          <a:p>
            <a:pPr marL="749300" lvl="4" indent="-292100" eaLnBrk="0" hangingPunct="0">
              <a:buFont typeface="Arial" pitchFamily="34" charset="0"/>
              <a:buChar char="•"/>
              <a:defRPr/>
            </a:pPr>
            <a:r>
              <a:rPr lang="en-US" sz="2600" kern="1200" dirty="0" smtClean="0">
                <a:latin typeface="Arial" pitchFamily="34" charset="0"/>
                <a:cs typeface="Arial" pitchFamily="34" charset="0"/>
              </a:rPr>
              <a:t>  </a:t>
            </a:r>
            <a:r>
              <a:rPr lang="en-US" sz="2700" dirty="0" smtClean="0">
                <a:latin typeface="Arial" pitchFamily="34" charset="0"/>
                <a:ea typeface="+mn-ea"/>
                <a:cs typeface="Arial" pitchFamily="34" charset="0"/>
              </a:rPr>
              <a:t>Student Activities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Services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Counseling and Advising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Training and Employment</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Housing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Fund</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a:t>
            </a:r>
            <a:r>
              <a:rPr lang="en-US" sz="2700" dirty="0" smtClean="0">
                <a:latin typeface="Arial" pitchFamily="34" charset="0"/>
                <a:ea typeface="+mn-ea"/>
                <a:cs typeface="Arial" pitchFamily="34" charset="0"/>
              </a:rPr>
              <a:t>International Trips Office</a:t>
            </a:r>
            <a:endParaRPr lang="en-US" sz="2700" dirty="0" smtClean="0">
              <a:latin typeface="Arial" pitchFamily="34" charset="0"/>
              <a:ea typeface="+mn-ea"/>
              <a:cs typeface="Arial" pitchFamily="34" charset="0"/>
            </a:endParaRP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Part-time Jobs</a:t>
            </a:r>
            <a:endParaRPr lang="en-US" sz="2700" dirty="0">
              <a:latin typeface="Arial" pitchFamily="34" charset="0"/>
              <a:ea typeface="+mn-ea"/>
              <a:cs typeface="Arial" pitchFamily="34" charset="0"/>
            </a:endParaRPr>
          </a:p>
        </p:txBody>
      </p:sp>
      <p:sp>
        <p:nvSpPr>
          <p:cNvPr id="4" name="Title 1"/>
          <p:cNvSpPr>
            <a:spLocks noGrp="1"/>
          </p:cNvSpPr>
          <p:nvPr>
            <p:ph type="title"/>
          </p:nvPr>
        </p:nvSpPr>
        <p:spPr/>
        <p:txBody>
          <a:bodyPr/>
          <a:lstStyle/>
          <a:p>
            <a:pPr>
              <a:defRPr/>
            </a:pPr>
            <a:r>
              <a:rPr lang="en-US" dirty="0" smtClean="0"/>
              <a:t>Student Affairs Main Functional Units</a:t>
            </a:r>
            <a:br>
              <a:rPr lang="en-US" dirty="0" smtClean="0"/>
            </a:br>
            <a:r>
              <a:rPr lang="en-US" dirty="0" smtClean="0"/>
              <a:t> (Departments)</a:t>
            </a:r>
            <a:endParaRPr lang="ar-SA"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934200" cy="762000"/>
          </a:xfrm>
        </p:spPr>
        <p:txBody>
          <a:bodyPr/>
          <a:lstStyle/>
          <a:p>
            <a:r>
              <a:rPr lang="en-US" dirty="0" smtClean="0"/>
              <a:t>The Counseling and Advising Center (CAAC): </a:t>
            </a:r>
            <a:endParaRPr lang="en-US" dirty="0"/>
          </a:p>
        </p:txBody>
      </p:sp>
      <p:sp>
        <p:nvSpPr>
          <p:cNvPr id="3" name="Content Placeholder 2"/>
          <p:cNvSpPr>
            <a:spLocks noGrp="1"/>
          </p:cNvSpPr>
          <p:nvPr>
            <p:ph idx="1"/>
          </p:nvPr>
        </p:nvSpPr>
        <p:spPr>
          <a:xfrm>
            <a:off x="762000" y="1295400"/>
            <a:ext cx="8001000" cy="5029200"/>
          </a:xfrm>
        </p:spPr>
        <p:txBody>
          <a:bodyPr/>
          <a:lstStyle/>
          <a:p>
            <a:pPr marL="0" indent="0" algn="just"/>
            <a:r>
              <a:rPr lang="en-US" sz="2100" dirty="0" smtClean="0">
                <a:latin typeface="Arial" pitchFamily="34" charset="0"/>
                <a:cs typeface="Arial" pitchFamily="34" charset="0"/>
              </a:rPr>
              <a:t>Counseling is considered by </a:t>
            </a:r>
            <a:r>
              <a:rPr lang="en-US" sz="2100" dirty="0" smtClean="0">
                <a:latin typeface="Arial" pitchFamily="34" charset="0"/>
                <a:cs typeface="Arial" pitchFamily="34" charset="0"/>
              </a:rPr>
              <a:t>CAAC </a:t>
            </a:r>
            <a:r>
              <a:rPr lang="en-US" sz="2100" dirty="0" smtClean="0">
                <a:latin typeface="Arial" pitchFamily="34" charset="0"/>
                <a:cs typeface="Arial" pitchFamily="34" charset="0"/>
              </a:rPr>
              <a:t>as a collaborative process, which involves the development of a unique, confidential, helping relationship. The CAAC treats all of its contacts with student as highly confidential. The main services provided by </a:t>
            </a:r>
            <a:r>
              <a:rPr lang="en-US" sz="2100" dirty="0" smtClean="0">
                <a:latin typeface="Arial" pitchFamily="34" charset="0"/>
                <a:cs typeface="Arial" pitchFamily="34" charset="0"/>
              </a:rPr>
              <a:t>CAAC </a:t>
            </a:r>
            <a:r>
              <a:rPr lang="en-US" sz="2100" dirty="0" smtClean="0">
                <a:latin typeface="Arial" pitchFamily="34" charset="0"/>
                <a:cs typeface="Arial" pitchFamily="34" charset="0"/>
              </a:rPr>
              <a:t>include counseling in one of the following forms:</a:t>
            </a:r>
          </a:p>
          <a:p>
            <a:pPr marL="457200" lvl="0" indent="-457200" algn="just">
              <a:buClrTx/>
              <a:buFont typeface="+mj-lt"/>
              <a:buAutoNum type="arabicPeriod"/>
            </a:pPr>
            <a:r>
              <a:rPr lang="en-US" sz="2100" b="1" u="sng" dirty="0" smtClean="0">
                <a:latin typeface="Arial" pitchFamily="34" charset="0"/>
                <a:cs typeface="Arial" pitchFamily="34" charset="0"/>
              </a:rPr>
              <a:t>Individual Counseling</a:t>
            </a:r>
            <a:r>
              <a:rPr lang="en-US" sz="2100" dirty="0" smtClean="0">
                <a:latin typeface="Arial" pitchFamily="34" charset="0"/>
                <a:cs typeface="Arial" pitchFamily="34" charset="0"/>
              </a:rPr>
              <a:t>: A student meets with a counselor on a </a:t>
            </a:r>
            <a:r>
              <a:rPr lang="en-US" sz="2100" dirty="0" err="1" smtClean="0">
                <a:latin typeface="Arial" pitchFamily="34" charset="0"/>
                <a:cs typeface="Arial" pitchFamily="34" charset="0"/>
              </a:rPr>
              <a:t>one‑to‑one</a:t>
            </a:r>
            <a:r>
              <a:rPr lang="en-US" sz="2100" dirty="0" smtClean="0">
                <a:latin typeface="Arial" pitchFamily="34" charset="0"/>
                <a:cs typeface="Arial" pitchFamily="34" charset="0"/>
              </a:rPr>
              <a:t> basis to work through personal concerns.</a:t>
            </a:r>
          </a:p>
          <a:p>
            <a:pPr marL="457200" lvl="0" indent="-457200" algn="just">
              <a:buClrTx/>
              <a:buFont typeface="+mj-lt"/>
              <a:buAutoNum type="arabicPeriod"/>
            </a:pPr>
            <a:r>
              <a:rPr lang="en-US" sz="2100" b="1" u="sng" dirty="0" smtClean="0">
                <a:latin typeface="Arial" pitchFamily="34" charset="0"/>
                <a:cs typeface="Arial" pitchFamily="34" charset="0"/>
              </a:rPr>
              <a:t>Group Counseling</a:t>
            </a:r>
            <a:r>
              <a:rPr lang="en-US" sz="2100" dirty="0" smtClean="0">
                <a:latin typeface="Arial" pitchFamily="34" charset="0"/>
                <a:cs typeface="Arial" pitchFamily="34" charset="0"/>
              </a:rPr>
              <a:t>: Counseling in groups offers a broad range of insight and support from peers and professional counselors.</a:t>
            </a:r>
          </a:p>
          <a:p>
            <a:pPr marL="457200" lvl="0" indent="-457200" algn="just">
              <a:buClrTx/>
              <a:buFont typeface="+mj-lt"/>
              <a:buAutoNum type="arabicPeriod"/>
            </a:pPr>
            <a:r>
              <a:rPr lang="en-US" sz="2100" b="1" u="sng" dirty="0" smtClean="0">
                <a:latin typeface="Arial" pitchFamily="34" charset="0"/>
                <a:cs typeface="Arial" pitchFamily="34" charset="0"/>
              </a:rPr>
              <a:t>Student/Guardian Counseling</a:t>
            </a:r>
            <a:r>
              <a:rPr lang="en-US" sz="2100" dirty="0" smtClean="0">
                <a:latin typeface="Arial" pitchFamily="34" charset="0"/>
                <a:cs typeface="Arial" pitchFamily="34" charset="0"/>
              </a:rPr>
              <a:t>: Couples counseling works toward alleviating the strains in a close relationship. In such cases, one of the relatives, usually the father or a brother, are contacted and asked to visit the center.</a:t>
            </a:r>
          </a:p>
          <a:p>
            <a:pPr marL="0" indent="0" algn="just"/>
            <a:endParaRPr lang="en-US" sz="21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6934200" cy="971550"/>
          </a:xfrm>
        </p:spPr>
        <p:txBody>
          <a:bodyPr/>
          <a:lstStyle/>
          <a:p>
            <a:r>
              <a:rPr lang="en-US" dirty="0" smtClean="0"/>
              <a:t/>
            </a:r>
            <a:br>
              <a:rPr lang="en-US" dirty="0" smtClean="0"/>
            </a:br>
            <a:r>
              <a:rPr lang="en-US" dirty="0" smtClean="0"/>
              <a:t>The Counseling and Advising Center (CAAC):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p>
        </p:txBody>
      </p:sp>
      <p:sp>
        <p:nvSpPr>
          <p:cNvPr id="3" name="Content Placeholder 2"/>
          <p:cNvSpPr>
            <a:spLocks noGrp="1"/>
          </p:cNvSpPr>
          <p:nvPr>
            <p:ph idx="1"/>
          </p:nvPr>
        </p:nvSpPr>
        <p:spPr>
          <a:xfrm>
            <a:off x="914400" y="1295400"/>
            <a:ext cx="7772400" cy="4800600"/>
          </a:xfrm>
        </p:spPr>
        <p:txBody>
          <a:bodyPr/>
          <a:lstStyle/>
          <a:p>
            <a:pPr marL="0" indent="0" algn="just"/>
            <a:r>
              <a:rPr lang="en-US" sz="2400" dirty="0" smtClean="0">
                <a:latin typeface="Arial" pitchFamily="34" charset="0"/>
                <a:cs typeface="Arial" pitchFamily="34" charset="0"/>
              </a:rPr>
              <a:t>The main objective of the CAAC </a:t>
            </a:r>
            <a:r>
              <a:rPr lang="en-US" sz="2400" dirty="0" smtClean="0">
                <a:latin typeface="Arial" pitchFamily="34" charset="0"/>
                <a:cs typeface="Arial" pitchFamily="34" charset="0"/>
              </a:rPr>
              <a:t>is to provide </a:t>
            </a:r>
            <a:r>
              <a:rPr lang="en-US" sz="2400" dirty="0" smtClean="0">
                <a:latin typeface="Arial" pitchFamily="34" charset="0"/>
                <a:cs typeface="Arial" pitchFamily="34" charset="0"/>
              </a:rPr>
              <a:t>KFUPM students with academic and social counseling and advising. The CAAC has many objectives, among which are the following:</a:t>
            </a:r>
          </a:p>
          <a:p>
            <a:pPr marL="457200" lvl="0" indent="-457200" algn="just">
              <a:buClrTx/>
              <a:buFont typeface="+mj-lt"/>
              <a:buAutoNum type="arabicPeriod"/>
            </a:pPr>
            <a:r>
              <a:rPr lang="en-US" sz="2400" dirty="0" smtClean="0">
                <a:latin typeface="Arial" pitchFamily="34" charset="0"/>
                <a:cs typeface="Arial" pitchFamily="34" charset="0"/>
              </a:rPr>
              <a:t>Assisting the students to achieve psychological, social and academic </a:t>
            </a:r>
            <a:r>
              <a:rPr lang="en-US" sz="2400" dirty="0" smtClean="0">
                <a:latin typeface="Arial" pitchFamily="34" charset="0"/>
                <a:cs typeface="Arial" pitchFamily="34" charset="0"/>
              </a:rPr>
              <a:t>adjustment.</a:t>
            </a:r>
          </a:p>
          <a:p>
            <a:pPr marL="457200" lvl="0" indent="-457200" algn="just">
              <a:buClrTx/>
              <a:buFont typeface="+mj-lt"/>
              <a:buAutoNum type="arabicPeriod"/>
            </a:pPr>
            <a:r>
              <a:rPr lang="en-US" sz="2400" dirty="0" smtClean="0">
                <a:latin typeface="Arial" pitchFamily="34" charset="0"/>
                <a:cs typeface="Arial" pitchFamily="34" charset="0"/>
              </a:rPr>
              <a:t>Preparing </a:t>
            </a:r>
            <a:r>
              <a:rPr lang="en-US" sz="2400" dirty="0">
                <a:latin typeface="Arial" pitchFamily="34" charset="0"/>
                <a:cs typeface="Arial" pitchFamily="34" charset="0"/>
              </a:rPr>
              <a:t>new students for university life</a:t>
            </a:r>
            <a:r>
              <a:rPr lang="en-US" sz="2400" dirty="0" smtClean="0">
                <a:latin typeface="Arial" pitchFamily="34" charset="0"/>
                <a:cs typeface="Arial" pitchFamily="34" charset="0"/>
              </a:rPr>
              <a:t>.</a:t>
            </a:r>
          </a:p>
          <a:p>
            <a:pPr marL="457200" lvl="0" indent="-457200" algn="just">
              <a:buClrTx/>
              <a:buFont typeface="+mj-lt"/>
              <a:buAutoNum type="arabicPeriod" startAt="4"/>
            </a:pPr>
            <a:endParaRPr lang="en-US" sz="2400" dirty="0">
              <a:latin typeface="Arial" pitchFamily="34" charset="0"/>
              <a:cs typeface="Arial" pitchFamily="34" charset="0"/>
            </a:endParaRPr>
          </a:p>
          <a:p>
            <a:pPr marL="457200" lvl="0" indent="-457200" algn="just">
              <a:buClrTx/>
              <a:buFont typeface="+mj-lt"/>
              <a:buAutoNum type="arabicPeriod"/>
            </a:pP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Department of Student Activities</a:t>
            </a:r>
            <a:endParaRPr lang="en-US" dirty="0"/>
          </a:p>
        </p:txBody>
      </p:sp>
      <p:sp>
        <p:nvSpPr>
          <p:cNvPr id="3" name="Content Placeholder 2"/>
          <p:cNvSpPr>
            <a:spLocks noGrp="1"/>
          </p:cNvSpPr>
          <p:nvPr>
            <p:ph idx="1"/>
          </p:nvPr>
        </p:nvSpPr>
        <p:spPr>
          <a:xfrm>
            <a:off x="914400" y="1524000"/>
            <a:ext cx="7772400" cy="4267200"/>
          </a:xfrm>
        </p:spPr>
        <p:txBody>
          <a:bodyPr/>
          <a:lstStyle/>
          <a:p>
            <a:pPr indent="0" algn="just"/>
            <a:r>
              <a:rPr lang="en-US" dirty="0" smtClean="0">
                <a:latin typeface="Arial" pitchFamily="34" charset="0"/>
                <a:cs typeface="Arial" pitchFamily="34" charset="0"/>
              </a:rPr>
              <a:t>The Assistant Dean for Student Affairs assists the Dean in supervision of the following:</a:t>
            </a:r>
          </a:p>
          <a:p>
            <a:pPr indent="0" algn="just"/>
            <a:endParaRPr lang="en-US" sz="1800" dirty="0" smtClean="0">
              <a:latin typeface="Arial" pitchFamily="34" charset="0"/>
              <a:cs typeface="Arial" pitchFamily="34" charset="0"/>
            </a:endParaRPr>
          </a:p>
          <a:p>
            <a:pPr marL="863600" indent="-292100" algn="just">
              <a:buFont typeface="Arial" pitchFamily="34" charset="0"/>
              <a:buChar char="•"/>
            </a:pPr>
            <a:r>
              <a:rPr lang="en-US" dirty="0" smtClean="0">
                <a:latin typeface="Arial" pitchFamily="34" charset="0"/>
                <a:cs typeface="Arial" pitchFamily="34" charset="0"/>
              </a:rPr>
              <a:t>Student Activities  </a:t>
            </a:r>
          </a:p>
          <a:p>
            <a:pPr marL="863600" indent="-292100" algn="just">
              <a:buFont typeface="Arial" pitchFamily="34" charset="0"/>
              <a:buChar char="•"/>
            </a:pPr>
            <a:r>
              <a:rPr lang="en-US" dirty="0" smtClean="0">
                <a:latin typeface="Arial" pitchFamily="34" charset="0"/>
                <a:cs typeface="Arial" pitchFamily="34" charset="0"/>
              </a:rPr>
              <a:t>Student Fund </a:t>
            </a:r>
          </a:p>
          <a:p>
            <a:pPr marL="863600" indent="-292100" algn="just">
              <a:buFont typeface="Arial" pitchFamily="34" charset="0"/>
              <a:buChar char="•"/>
            </a:pPr>
            <a:r>
              <a:rPr lang="en-US" dirty="0" smtClean="0">
                <a:latin typeface="Arial" pitchFamily="34" charset="0"/>
                <a:cs typeface="Arial" pitchFamily="34" charset="0"/>
              </a:rPr>
              <a:t>Student Housing</a:t>
            </a:r>
          </a:p>
          <a:p>
            <a:pPr marL="863600" indent="-292100" algn="just">
              <a:buFont typeface="Arial" pitchFamily="34" charset="0"/>
              <a:buChar char="•"/>
            </a:pPr>
            <a:r>
              <a:rPr lang="en-US" dirty="0" smtClean="0">
                <a:latin typeface="Arial" pitchFamily="34" charset="0"/>
                <a:cs typeface="Arial" pitchFamily="34" charset="0"/>
              </a:rPr>
              <a:t>Student Services</a:t>
            </a:r>
          </a:p>
          <a:p>
            <a:pPr marL="0" indent="0" algn="just"/>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Haettenschweiler"/>
        <a:ea typeface=""/>
        <a:cs typeface="Times New Roman"/>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AEBD79458D074C81BA361E13E4D9B0" ma:contentTypeVersion="1" ma:contentTypeDescription="Create a new document." ma:contentTypeScope="" ma:versionID="9dfce20d003a9699133d969184ad11b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036D3A1F-EF73-4A0E-8D80-A7DA9378F44F}"/>
</file>

<file path=customXml/itemProps2.xml><?xml version="1.0" encoding="utf-8"?>
<ds:datastoreItem xmlns:ds="http://schemas.openxmlformats.org/officeDocument/2006/customXml" ds:itemID="{DFAE00B6-3077-4D98-882F-070A2B7C2D9C}"/>
</file>

<file path=customXml/itemProps3.xml><?xml version="1.0" encoding="utf-8"?>
<ds:datastoreItem xmlns:ds="http://schemas.openxmlformats.org/officeDocument/2006/customXml" ds:itemID="{0EC05096-6919-4629-B83C-D40CC43DE250}"/>
</file>

<file path=docProps/app.xml><?xml version="1.0" encoding="utf-8"?>
<Properties xmlns="http://schemas.openxmlformats.org/officeDocument/2006/extended-properties" xmlns:vt="http://schemas.openxmlformats.org/officeDocument/2006/docPropsVTypes">
  <Template/>
  <TotalTime>5706</TotalTime>
  <Words>1076</Words>
  <Application>Microsoft Office PowerPoint</Application>
  <PresentationFormat>On-screen Show (4:3)</PresentationFormat>
  <Paragraphs>133</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Default Design</vt:lpstr>
      <vt:lpstr>PowerPoint Presentation</vt:lpstr>
      <vt:lpstr>Mission</vt:lpstr>
      <vt:lpstr>Vision</vt:lpstr>
      <vt:lpstr>Goals</vt:lpstr>
      <vt:lpstr>DSA Organizational Structure</vt:lpstr>
      <vt:lpstr>Student Affairs Main Functional Units  (Departments)</vt:lpstr>
      <vt:lpstr>The Counseling and Advising Center (CAAC): </vt:lpstr>
      <vt:lpstr> The Counseling and Advising Center (CAAC):  </vt:lpstr>
      <vt:lpstr>Department of Student Activities</vt:lpstr>
      <vt:lpstr>Student Activities Office </vt:lpstr>
      <vt:lpstr>Student Activities (Student Clubs)</vt:lpstr>
      <vt:lpstr>Student Fund</vt:lpstr>
      <vt:lpstr>Student Housing Department</vt:lpstr>
      <vt:lpstr>General Directorate of Student Affairs - Student Services</vt:lpstr>
      <vt:lpstr>Student Services</vt:lpstr>
      <vt:lpstr>Student Records</vt:lpstr>
      <vt:lpstr>The Employment and Training Affairs</vt:lpstr>
      <vt:lpstr>The Cooperative Program Department</vt:lpstr>
      <vt:lpstr>Objectives of training </vt:lpstr>
      <vt:lpstr>The Alumni Department </vt:lpstr>
      <vt:lpstr>Career guidance </vt:lpstr>
      <vt:lpstr>scholarship unit</vt:lpstr>
      <vt:lpstr>Part Time unit</vt:lpstr>
      <vt:lpstr>Student Privileges</vt:lpstr>
      <vt:lpstr>Student Privileges</vt:lpstr>
    </vt:vector>
  </TitlesOfParts>
  <Company>kfupm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HP</cp:lastModifiedBy>
  <cp:revision>307</cp:revision>
  <dcterms:created xsi:type="dcterms:W3CDTF">2008-11-01T10:38:43Z</dcterms:created>
  <dcterms:modified xsi:type="dcterms:W3CDTF">2012-09-18T15:01:44Z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0x010100D6AEBD79458D074C81BA361E13E4D9B0</vt:lpwstr>
  </property>
</Properties>
</file>