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jpeg" ContentType="image/jpeg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27.xml" ContentType="application/vnd.openxmlformats-officedocument.presentationml.slide+xml"/>
  <Override PartName="/ppt/slides/slide30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75" r:id="rId7"/>
    <p:sldId id="302" r:id="rId8"/>
    <p:sldId id="281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4" r:id="rId20"/>
    <p:sldId id="277" r:id="rId21"/>
    <p:sldId id="278" r:id="rId22"/>
    <p:sldId id="279" r:id="rId23"/>
    <p:sldId id="280" r:id="rId24"/>
    <p:sldId id="272" r:id="rId25"/>
    <p:sldId id="288" r:id="rId26"/>
    <p:sldId id="271" r:id="rId27"/>
    <p:sldId id="282" r:id="rId28"/>
    <p:sldId id="283" r:id="rId29"/>
    <p:sldId id="285" r:id="rId30"/>
    <p:sldId id="284" r:id="rId31"/>
    <p:sldId id="287" r:id="rId32"/>
    <p:sldId id="286" r:id="rId33"/>
    <p:sldId id="289" r:id="rId34"/>
    <p:sldId id="273" r:id="rId35"/>
    <p:sldId id="290" r:id="rId36"/>
    <p:sldId id="292" r:id="rId37"/>
    <p:sldId id="291" r:id="rId38"/>
    <p:sldId id="293" r:id="rId39"/>
    <p:sldId id="295" r:id="rId40"/>
    <p:sldId id="296" r:id="rId41"/>
    <p:sldId id="294" r:id="rId42"/>
    <p:sldId id="297" r:id="rId43"/>
    <p:sldId id="298" r:id="rId44"/>
    <p:sldId id="301" r:id="rId45"/>
    <p:sldId id="303" r:id="rId46"/>
    <p:sldId id="300" r:id="rId47"/>
    <p:sldId id="306" r:id="rId48"/>
    <p:sldId id="304" r:id="rId49"/>
    <p:sldId id="305" r:id="rId50"/>
    <p:sldId id="307" r:id="rId51"/>
    <p:sldId id="299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customXml" Target="../customXml/item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95142-85D8-45A8-ABB2-4BFD9FE9B13E}" type="datetimeFigureOut">
              <a:rPr lang="en-US" smtClean="0"/>
              <a:pPr/>
              <a:t>04-Feb-13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4BD5B-D054-49E0-BFFD-86B12AA5D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C5BB-A030-46FD-B1EC-F8BA734D51EF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134AD-06CA-4A0B-AA60-B512453A9618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FE60-BADD-4C8A-9EF0-938736DFFFFB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B07E-DD71-49A8-9B00-C375083EC5FC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EDD7-B59C-4C5F-B4DF-E38FACD2988E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D6DB-990B-477D-8B41-168F33870A86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56D0-8B68-4580-A73A-6C92EC9D015D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835E-ADF7-4C68-9CD3-2D2901E2683B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E52D-C1F9-4FFB-90A1-CE999B4A5167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10F9-84C9-4E8F-AC01-D45D54BFC2C8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1707-CC96-4AC1-BE53-DFE01ECCA17E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com/url?sa=i&amp;rct=j&amp;q=KFUPM&amp;source=images&amp;cd=&amp;cad=rja&amp;docid=QVEHbFUafgdsIM&amp;tbnid=UBFVdGljxbSosM:&amp;ved=0CAUQjRw&amp;url=https://twitter.com/KFUPM&amp;ei=6qMOUf_kJ4PKtQbS3oDABA&amp;bvm=bv.41867550,d.d2k&amp;psig=AFQjCNFtokTtDPwl5-xZxI-qkvzlPDYcEw&amp;ust=1360000358256743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32552-5F25-4B46-B427-67A3D579D554}" type="datetime1">
              <a:rPr lang="en-US" smtClean="0"/>
              <a:pPr/>
              <a:t>04-Feb-13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50"/>
                </a:solidFill>
              </a:defRPr>
            </a:lvl1pPr>
          </a:lstStyle>
          <a:p>
            <a:fld id="{CA821EBA-F8FE-4C9E-9276-AE2BAB56A76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http://t1.gstatic.com/images?q=tbn:ANd9GcSkKYdGnS20naiODIkZJVEbtlwZR3Mm54zjhbF1cHIgVR9lFjmg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6758" y="6331432"/>
            <a:ext cx="509450" cy="474316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 userDrawn="1"/>
        </p:nvCxnSpPr>
        <p:spPr>
          <a:xfrm>
            <a:off x="803367" y="6568590"/>
            <a:ext cx="7654833" cy="202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KFUPM&amp;source=images&amp;cd=&amp;cad=rja&amp;docid=QVEHbFUafgdsIM&amp;tbnid=UBFVdGljxbSosM:&amp;ved=0CAUQjRw&amp;url=https://twitter.com/KFUPM&amp;ei=6qMOUf_kJ4PKtQbS3oDABA&amp;bvm=bv.41867550,d.d2k&amp;psig=AFQjCNFtokTtDPwl5-xZxI-qkvzlPDYcEw&amp;ust=136000035825674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rct=j&amp;q=cooperation&amp;source=images&amp;cd=&amp;cad=rja&amp;docid=ocR0yjtl_uERiM&amp;tbnid=Z2RFVu3DpjBowM:&amp;ved=0CAUQjRw&amp;url=http://www.123rf.com/photo_15557679_3d-illustration-business-ideas-team-work-and-cooperation-of-the-people.html&amp;ei=qLgOUZbKMYmK4ATxrYGoCA&amp;bvm=bv.41867550,d.d2k&amp;psig=AFQjCNFobfILKePKW9jp1ORu_d72xU7ieg&amp;ust=136000565497520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url?sa=i&amp;source=images&amp;cd=&amp;cad=rja&amp;docid=gz-xumszRAUcsM&amp;tbnid=tTxxIFq0tm4pxM:&amp;ved=0CAgQjRwwADgI&amp;url=http://www.wissner-germany.com/Hompage%20Englisch/firmenprofil/teaching_aids.htm&amp;ei=-bkOUfi_FqqO4gSg6ICoDw&amp;psig=AFQjCNFFUD_bZWwUGjNCmO82VJcCO-Lfrg&amp;ust=136000600941413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url?sa=i&amp;source=images&amp;cd=&amp;cad=rja&amp;docid=C0_fJJ6UMl15oM&amp;tbnid=LmCZPZTon8C9dM:&amp;ved=0CAgQjRwwADgU&amp;url=http://pagilista.blogspot.com/2012/03/almost-painless-start-your-own.html&amp;ei=77oOUd-9Nemr4ATp_oGQBg&amp;psig=AFQjCNEph_Wi2SwaTvZRVSxFylGdtv4Q-g&amp;ust=1360006255923159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url?sa=i&amp;source=images&amp;cd=&amp;cad=rja&amp;docid=sthOjmDCDmOT9M&amp;tbnid=gqFpF1hdqP4aFM:&amp;ved=0CAgQjRwwADgI&amp;url=http://renjiveda.wordpress.com/2011/08/04/time-management2/&amp;ei=srwOUZTjOYGetAaKhoHwCw&amp;psig=AFQjCNH-mDjZvYTo_XQUERVDY-xj9NKeRQ&amp;ust=136000670701085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url?sa=i&amp;source=images&amp;cd=&amp;cad=rja&amp;docid=EqJSb-qL6QVCQM&amp;tbnid=eUlHclBfTfIilM:&amp;ved=0CAgQjRwwADgI&amp;url=http://www.smore.com/bh5e-literary-devices-found-in-two-kinds&amp;ei=f70OUaqAAarX0QXBnICoCQ&amp;psig=AFQjCNGMTclq5m5QmG2_c2MxVvZf8ccGKw&amp;ust=1360006911129766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url?sa=i&amp;source=images&amp;cd=&amp;cad=rja&amp;docid=WJrc3rGscttGMM&amp;tbnid=ehAWBgNyvEPSJM:&amp;ved=0CAgQjRwwADhJ&amp;url=http://www.thumbrule.in/dervslearning.htm&amp;ei=9L4OUZbACtON0wX1tIC4BQ&amp;psig=AFQjCNFVGiH6CpQco7WZVbkdMawzsZC_XA&amp;ust=136000728420552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url?sa=i&amp;rct=j&amp;q=Good+Practice&amp;source=images&amp;cd=&amp;cad=rja&amp;docid=CyiohT9FSljXsM&amp;tbnid=q--lNwv3WjZeGM:&amp;ved=0CAUQjRw&amp;url=http://www.revenews.com/online-marketing/why-applying-best-practices-may-sabotage-your-social-media-goals/&amp;ei=kU8PUYR0iLbRBb-XgVg&amp;bvm=bv.41867550,d.d2k&amp;psig=AFQjCNFh1W3Yl5YCGckVcnCa1g1bsWObDw&amp;ust=1360043837744757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url?sa=i&amp;rct=j&amp;q=parking+lot&amp;source=images&amp;cd=&amp;cad=rja&amp;docid=49sfQrT86vijnM&amp;tbnid=DpyT9hVzvBo1AM:&amp;ved=0CAUQjRw&amp;url=http://dc.streetsblog.org/2013/01/11/will-massachusetts-tax-parking-lots-to-fund-transit/&amp;ei=XFYPUZe5C8ar0AXzyIGIAw&amp;bvm=bv.41867550,d.d2k&amp;psig=AFQjCNFIpL8vkuz58M04GxT-rlxIjXv2bg&amp;ust=136004602188965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om/url?sa=i&amp;rct=j&amp;q=teaching&amp;source=images&amp;cd=&amp;cad=rja&amp;docid=eoWMdApJrGpR0M&amp;tbnid=67lhicw_rOXr6M:&amp;ved=0CAUQjRw&amp;url=https://nano.tu-dresden.de/~cgomes/teaching.html&amp;ei=l6wOUdc76d7hBKC-gYgO&amp;bvm=bv.41867550,d.d2k&amp;psig=AFQjCNHk7ZEQJWML4EupzsTv-VK9QbEySg&amp;ust=136000255635181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google.com/url?sa=i&amp;rct=j&amp;q=i+don't+understand&amp;source=images&amp;cd=&amp;cad=rja&amp;docid=Lm5gPX9zCBI4MM&amp;tbnid=p4tv59Qw-cnklM:&amp;ved=0CAUQjRw&amp;url=http://www.staceyreid.com/news/?p=53&amp;ei=yV0PUcGEO-mn0AXXpYGYCQ&amp;bvm=bv.41867550,d.d2k&amp;psig=AFQjCNGmu07QHniNzQuKW9pIY1Kr8Ltf2A&amp;ust=1360047877055233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m/url?sa=i&amp;rct=j&amp;q=post-it+notes&amp;source=images&amp;cd=&amp;cad=rja&amp;docid=rrtXQWTUjzoTFM&amp;tbnid=IbOs9P44pozU8M:&amp;ved=0CAUQjRw&amp;url=http://www.walmart.ca/en/ip/post-it-notes-canary-yellow/10027425&amp;ei=0ocPUZPkCYWn0AWS64HADw&amp;bvm=bv.41867550,d.d2k&amp;psig=AFQjCNH5cPTx8qj0d_U7OU1PIwrz7nPzeA&amp;ust=136005869767106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post-it+board&amp;source=images&amp;cd=&amp;cad=rja&amp;docid=xenGMPxgQmu80M&amp;tbnid=5dJ6N-AatwrJ9M:&amp;ved=&amp;url=http://humancapitalweblog.blogspot.com/2011_05_01_archive.html&amp;ei=Nl8PUdKBO8uS0QWo34DYBQ&amp;psig=AFQjCNG8RyU40Kxay5Vdfvajz9TiSHOseQ&amp;ust=1360048311344284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20.jpeg"/><Relationship Id="rId2" Type="http://schemas.openxmlformats.org/officeDocument/2006/relationships/hyperlink" Target="http://www.google.com/url?sa=i&amp;rct=j&amp;q=post-it+board+parking+lot&amp;source=images&amp;cd=&amp;cad=rja&amp;docid=K7d8IoNmPt3rLM&amp;tbnid=EY7Q6yfN-x4ctM:&amp;ved=0CAUQjRw&amp;url=http://blogs.dickinson.edu/ideafund/2012/10/20/strategic-and-tactical-planning-retreat-solidifying-our-structure/&amp;ei=2WEPUdinL4e50QXolIHACw&amp;psig=AFQjCNHpp3oJYAQUGtXZOOo_EXhjD-QPUA&amp;ust=136004897050175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post-it+board&amp;source=images&amp;cd=&amp;cad=rja&amp;docid=V6xZffzzMOfDxM&amp;tbnid=2Jrh0uLpDTDXkM:&amp;ved=0CAUQjRw&amp;url=http://ourfivecents.com/summer-bucket-list-2012/&amp;ei=OmEPUca6JsrI0AXStYCgCQ&amp;psig=AFQjCNG8RyU40Kxay5Vdfvajz9TiSHOseQ&amp;ust=1360048311344284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www.google.com/url?sa=i&amp;rct=j&amp;q=post-it+board&amp;source=images&amp;cd=&amp;cad=rja&amp;docid=udYDcLNbWNJQLM&amp;tbnid=5or3bs5JQPieVM:&amp;ved=&amp;url=http://www.notesfrommcteach.com/2011_08_01_archive.html&amp;ei=Nl8PUdKBO8uS0QWo34DYBQ&amp;psig=AFQjCNG8RyU40Kxay5Vdfvajz9TiSHOseQ&amp;ust=1360048311344284" TargetMode="External"/><Relationship Id="rId9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google.com/url?sa=i&amp;rct=j&amp;q=post-it+board+parking+lot&amp;source=images&amp;cd=&amp;cad=rja&amp;docid=JroArN43DlX3dM&amp;tbnid=Rtii3afxGUBbtM:&amp;ved=0CAUQjRw&amp;url=http://misssusco.weebly.com/reading.html&amp;ei=amQPUebDFIWY1AWWyIDgBw&amp;psig=AFQjCNHpp3oJYAQUGtXZOOo_EXhjD-QPUA&amp;ust=1360048970501750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/url?sa=i&amp;source=images&amp;cd=&amp;cad=rja&amp;docid=u9jjlQl1cZwhpM&amp;tbnid=9hd8e2Qi22Y0KM:&amp;ved=0CAgQjRwwAA&amp;url=http://www.darlawrites.com/ask-questions-author/&amp;ei=IoUPUf3kLO7Y0QWzp4HoCg&amp;psig=AFQjCNFR59-FPk6VmiEGmBu5e_hOjDxTHQ&amp;ust=1360058018777835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google.com/url?sa=i&amp;source=images&amp;cd=&amp;cad=rja&amp;docid=Td22bAprBvj2IM&amp;tbnid=5gfLQ3_DAutRbM:&amp;ved=0CAgQjRwwAA&amp;url=http://www.jaredjamestoday.com/index.php?option=com_k2&amp;view=item&amp;id=62:3-questions-to-ask-yourself-every-morning&amp;Itemid=138&amp;ei=Q2YPUa3xOom-0QWc9oDwBQ&amp;psig=AFQjCNHicD4evdycxrJjDvQ2uVreHB8t0w&amp;ust=1360050115996157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/url?sa=i&amp;source=images&amp;cd=&amp;cad=rja&amp;docid=WEjqdxAEiscp_M&amp;tbnid=zDg5qnrIHoCQ2M:&amp;ved=0CAgQjRwwADjTAQ&amp;url=http://www.cmduke.com/2012/02/26/blooms-taxonomy-not-blooms-hierarchy/&amp;ei=Dm4PUbe8Ka6N0wWUk4GYBA&amp;psig=AFQjCNEzZqixqaFkAfnaYWdstBzp39q2og&amp;ust=1360052110717793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School&amp;source=images&amp;cd=&amp;cad=rja&amp;docid=_sg5GPFDK78cLM&amp;tbnid=zs_ylVQYEnR7NM:&amp;ved=0CAUQjRw&amp;url=http://sheridansd.sms.schoolfusion.us/&amp;ei=FrMOUc35NaPg4QTfu4GwDw&amp;bvm=bv.41867550,d.d2k&amp;psig=AFQjCNEjOrSTzDKz-bnVjFGzCn2-7MDStg&amp;ust=1360004184125401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google.com/url?sa=i&amp;rct=j&amp;q=jigsaw+classroom&amp;source=images&amp;cd=&amp;cad=rja&amp;docid=dafVVXuMfsuktM&amp;tbnid=duZCMCDC2LjNrM:&amp;ved=0CAUQjRw&amp;url=http%3A%2F%2Fserc.carleton.edu%2FNAGTWorkshops%2Fcoursedesign%2Ftutorial%2Fjigsaw.html&amp;ei=XvcPUeaCHKWs4ATv7ICAAQ&amp;bvm=bv.41867550,d.Yms&amp;psig=AFQjCNGSCGCR9VhibxNBbPho9ehPAgdsqA&amp;ust=1360087234083867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google.com/url?sa=i&amp;rct=j&amp;q=jigsaw&amp;source=images&amp;cd=&amp;cad=rja&amp;docid=EN-a-nxP4BIXeM&amp;tbnid=x1jDzImn_7tziM:&amp;ved=0CAUQjRw&amp;url=http%3A%2F%2Fwww.learnpipe.co.uk%2Fcollege%2Fjigsawwork_jrp8412.htm&amp;ei=APYPUdG9Bsei4gSgsoGYAw&amp;bvm=bv.41867550,d.Yms&amp;psig=AFQjCNFbmiR1qi0sbwwrvJfeZzO39TVZmw&amp;ust=1360085766704600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education&amp;source=images&amp;cd=&amp;cad=rja&amp;docid=0Z8ZF2w2rKsJFM&amp;tbnid=eJzxCfnh_MGNtM:&amp;ved=0CAUQjRw&amp;url=http://www.vpec23.org/&amp;ei=xEsPUaLECdLJ0AXprIGwBw&amp;bvm=bv.41867550,d.d2k&amp;psig=AFQjCNECYA6ueP7Uxk8SecROZNBmmDdHVQ&amp;ust=1360043323817028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source=images&amp;cd=&amp;cad=rja&amp;docid=k_h0YmMZ5qpjKM&amp;tbnid=Q36eSH7QIZyDeM:&amp;ved=0CAgQjRwwADgV&amp;url=http://www.derylearning.co.uk/page3.htm&amp;ei=3WQPUaCAL8ia1AXB34HwCw&amp;psig=AFQjCNE8gAJ_p_3clO47TOi8aPq3qlXbdw&amp;ust=136004975780236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communication&amp;source=images&amp;cd=&amp;cad=rja&amp;docid=vgxZFeHIxJLDQM&amp;tbnid=O9_Ou8SSsrCCRM:&amp;ved=0CAUQjRw&amp;url=http://www.qllective.com/communication&amp;ei=qLcOUaGeGaeI4AShuoCgDQ&amp;bvm=bv.41867550,d.d2k&amp;psig=AFQjCNFEx3jli1kFkgBxlGLhD7UaQDT3MQ&amp;ust=136000538849035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416175"/>
            <a:ext cx="6324600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Best Teaching and Learning Practices</a:t>
            </a:r>
            <a:endParaRPr kumimoji="0" lang="en-US" sz="4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15" name="Picture 2" descr="http://t1.gstatic.com/images?q=tbn:ANd9GcSkKYdGnS20naiODIkZJVEbtlwZR3Mm54zjhbF1cHIgVR9lFj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330" y="339636"/>
            <a:ext cx="1557382" cy="1449977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316480" y="666207"/>
            <a:ext cx="576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King Fahd University of Petroleum &amp; Minerals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103117" y="1136469"/>
            <a:ext cx="5643157" cy="1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207615" y="4512314"/>
            <a:ext cx="44674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Dr. Abdulaziz Al-Saadi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asaadi@kfupm.edu.sa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Chemistry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Department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219200" y="2285999"/>
            <a:ext cx="6553200" cy="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1" name="Straight Connector 20"/>
          <p:cNvCxnSpPr/>
          <p:nvPr/>
        </p:nvCxnSpPr>
        <p:spPr>
          <a:xfrm>
            <a:off x="2734584" y="4495800"/>
            <a:ext cx="3424679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2" name="Straight Connector 21"/>
          <p:cNvCxnSpPr/>
          <p:nvPr/>
        </p:nvCxnSpPr>
        <p:spPr>
          <a:xfrm>
            <a:off x="2757594" y="5638800"/>
            <a:ext cx="3424679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 flipV="1">
            <a:off x="1219200" y="4038599"/>
            <a:ext cx="6553200" cy="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12" name="Straight Connector 11"/>
          <p:cNvCxnSpPr/>
          <p:nvPr/>
        </p:nvCxnSpPr>
        <p:spPr>
          <a:xfrm>
            <a:off x="2110408" y="1196105"/>
            <a:ext cx="5643157" cy="1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209800" y="5791200"/>
            <a:ext cx="4467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 February, 2013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Good </a:t>
            </a:r>
            <a:r>
              <a:rPr lang="en-US" dirty="0"/>
              <a:t>Practice Encourages Cooperation among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Learning </a:t>
            </a:r>
            <a:r>
              <a:rPr lang="en-US" dirty="0"/>
              <a:t>is enhanced when it is more like a team effort than a solo race. Good learning, like good work, </a:t>
            </a:r>
            <a:r>
              <a:rPr lang="en-US" dirty="0" smtClean="0"/>
              <a:t>is collaborative </a:t>
            </a:r>
            <a:r>
              <a:rPr lang="en-US" dirty="0"/>
              <a:t>and social, not competitive and isolated.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1506" name="Picture 2" descr="http://us.123rf.com/400wm/400/400/kolobsek/kolobsek1210/kolobsek121000273/15557679-3d-illustration-business-ideas-team-work-and-cooperation-of-the-peo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603139"/>
            <a:ext cx="4114800" cy="2797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Good </a:t>
            </a:r>
            <a:r>
              <a:rPr lang="en-US" dirty="0"/>
              <a:t>Practice Encourages Active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5257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Learning </a:t>
            </a:r>
            <a:r>
              <a:rPr lang="en-US" dirty="0"/>
              <a:t>is not a spectator sport</a:t>
            </a:r>
            <a:r>
              <a:rPr lang="en-US" dirty="0" smtClean="0"/>
              <a:t>. </a:t>
            </a:r>
            <a:r>
              <a:rPr lang="en-US" dirty="0"/>
              <a:t>Students do not learn much just sitting in classes listening to </a:t>
            </a:r>
            <a:r>
              <a:rPr lang="en-US" dirty="0" smtClean="0"/>
              <a:t>teachers. </a:t>
            </a:r>
            <a:r>
              <a:rPr lang="en-US" dirty="0"/>
              <a:t>They must talk about what they </a:t>
            </a:r>
            <a:r>
              <a:rPr lang="en-US" dirty="0" smtClean="0"/>
              <a:t>are learning</a:t>
            </a:r>
            <a:r>
              <a:rPr lang="en-US" dirty="0"/>
              <a:t>, write about it, relate it to past experiences, and apply it to their daily lives.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8434" name="Picture 2" descr="http://www.wissner-germany.com/Hompage%20Englisch/firmenprofil/active%20learn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r="8738"/>
          <a:stretch>
            <a:fillRect/>
          </a:stretch>
        </p:blipFill>
        <p:spPr bwMode="auto">
          <a:xfrm>
            <a:off x="5334000" y="1885949"/>
            <a:ext cx="3581400" cy="3600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Good </a:t>
            </a:r>
            <a:r>
              <a:rPr lang="en-US" dirty="0"/>
              <a:t>Practice Gives Prompt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533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Students </a:t>
            </a:r>
            <a:r>
              <a:rPr lang="en-US" dirty="0"/>
              <a:t>need appropriate feedback </a:t>
            </a:r>
            <a:r>
              <a:rPr lang="en-US" dirty="0" smtClean="0"/>
              <a:t>on performance </a:t>
            </a:r>
            <a:r>
              <a:rPr lang="en-US" dirty="0"/>
              <a:t>to benefit from courses. In getting started, students need help in assessing existing </a:t>
            </a:r>
            <a:r>
              <a:rPr lang="en-US" dirty="0" smtClean="0"/>
              <a:t>knowledge and </a:t>
            </a:r>
            <a:r>
              <a:rPr lang="en-US" dirty="0"/>
              <a:t>competence.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2530" name="Picture 2" descr="http://3.bp.blogspot.com/-PN5GH6ZzVgU/T1J6M7psBwI/AAAAAAAAALU/pwkIAQMoFFI/s1600/feedba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2914649"/>
            <a:ext cx="3924300" cy="2952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 Good </a:t>
            </a:r>
            <a:r>
              <a:rPr lang="en-US" dirty="0"/>
              <a:t>Practice Emphasizes Time on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3886200" cy="24685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	Students </a:t>
            </a:r>
            <a:r>
              <a:rPr lang="en-US" dirty="0"/>
              <a:t>need help in learning </a:t>
            </a:r>
            <a:r>
              <a:rPr lang="en-US" dirty="0" smtClean="0"/>
              <a:t>the impact of time and be trained how to manage it effectively.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1981200"/>
            <a:ext cx="1656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TIME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1981200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en-US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13499" y="1981200"/>
            <a:ext cx="2491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ENERGY</a:t>
            </a:r>
            <a:endParaRPr lang="en-US" sz="5400" b="1" cap="none" spc="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99597" y="1981200"/>
            <a:ext cx="3156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LEARNING</a:t>
            </a:r>
            <a:endParaRPr lang="en-US" sz="5400" b="1" cap="none" spc="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09488" y="1981200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554" name="Picture 2" descr="http://t1.gstatic.com/images?q=tbn:ANd9GcSVJrVmJBZF3QmdUX3KwXGQ9hAzD6ba07gT-HTe9j7n2usdOui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200400"/>
            <a:ext cx="3924300" cy="275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3.amazonaws.com/smore_uploads/thumbs/thumb-9b9bf6e2e09c8fd44b47e1ac55f4fa3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2400299"/>
            <a:ext cx="3924300" cy="32385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</a:t>
            </a:r>
            <a:r>
              <a:rPr lang="en-US" dirty="0"/>
              <a:t>Good Practice Communicates High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51054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Expect </a:t>
            </a:r>
            <a:r>
              <a:rPr lang="en-US" dirty="0"/>
              <a:t>more and you will get it. High Expectations are important for everyone - for the poorly prepared, </a:t>
            </a:r>
            <a:r>
              <a:rPr lang="en-US" dirty="0" smtClean="0"/>
              <a:t>for those </a:t>
            </a:r>
            <a:r>
              <a:rPr lang="en-US" dirty="0"/>
              <a:t>unwilling </a:t>
            </a:r>
            <a:r>
              <a:rPr lang="en-US" dirty="0" smtClean="0"/>
              <a:t>to exert </a:t>
            </a:r>
            <a:r>
              <a:rPr lang="en-US" dirty="0"/>
              <a:t>themselves, and for the bright and well motivated.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</a:t>
            </a:r>
            <a:r>
              <a:rPr lang="en-US" dirty="0"/>
              <a:t>Good Practice Respects Diverse Talents and Ways of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03437"/>
            <a:ext cx="4495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Students </a:t>
            </a:r>
            <a:r>
              <a:rPr lang="en-US" dirty="0"/>
              <a:t>bring different talents and styles of learning to </a:t>
            </a:r>
            <a:r>
              <a:rPr lang="en-US" dirty="0" smtClean="0"/>
              <a:t>college. As much as possible, all these styles should be considered.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4578" name="Picture 2" descr="http://www.thumbrule.in/images/LearningStyl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20997" r="20210" b="51092"/>
          <a:stretch>
            <a:fillRect/>
          </a:stretch>
        </p:blipFill>
        <p:spPr bwMode="auto">
          <a:xfrm>
            <a:off x="4648200" y="20574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Practice Means </a:t>
            </a:r>
            <a:r>
              <a:rPr lang="en-US" u="sng" dirty="0" smtClean="0">
                <a:solidFill>
                  <a:srgbClr val="C00000"/>
                </a:solidFill>
              </a:rPr>
              <a:t>MORE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Hands on learning</a:t>
            </a:r>
          </a:p>
          <a:p>
            <a:r>
              <a:rPr lang="en-US" dirty="0" smtClean="0"/>
              <a:t>Active Learning</a:t>
            </a:r>
          </a:p>
          <a:p>
            <a:r>
              <a:rPr lang="en-US" dirty="0" smtClean="0"/>
              <a:t>Choice for students</a:t>
            </a:r>
          </a:p>
          <a:p>
            <a:r>
              <a:rPr lang="en-US" dirty="0" smtClean="0"/>
              <a:t>Attention to learning styles</a:t>
            </a:r>
          </a:p>
          <a:p>
            <a:r>
              <a:rPr lang="en-US" dirty="0" smtClean="0"/>
              <a:t>Cooperative activity</a:t>
            </a:r>
          </a:p>
          <a:p>
            <a:r>
              <a:rPr lang="en-US" dirty="0" smtClean="0"/>
              <a:t>Emphasis on higher order thinking skills</a:t>
            </a:r>
          </a:p>
          <a:p>
            <a:r>
              <a:rPr lang="en-US" dirty="0" smtClean="0"/>
              <a:t>Responsibility transferred to student</a:t>
            </a:r>
          </a:p>
          <a:p>
            <a:r>
              <a:rPr lang="en-US" dirty="0" smtClean="0"/>
              <a:t>Heterogeneously grouped classrooms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Practice Means </a:t>
            </a:r>
            <a:r>
              <a:rPr lang="en-US" u="sng" dirty="0" smtClean="0">
                <a:solidFill>
                  <a:srgbClr val="C00000"/>
                </a:solidFill>
              </a:rPr>
              <a:t>LESS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8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Teacher directed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Student Passivity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One way transmission of information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Rewarding of silence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Teacher covering large amounts of material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memorization of facts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Emphasis on completion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Use of standardized tests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Good Practice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6324600" cy="4876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Ticket in the door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Parking lot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Think/ Pair/ Share (TPS)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Stand and deliver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Resident expert – “Jigsaw”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Talking circle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 Brainstorming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 Check-out activity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Discussion-stimulating questions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000" dirty="0" smtClean="0"/>
              <a:t>1-Minute paper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26" name="Picture 2" descr="http://www.revenews.com/wp-content/uploads/2011/03/best-practice-bad-300x2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8234">
            <a:off x="5779029" y="2408364"/>
            <a:ext cx="2857500" cy="1924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3962400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Parking Lots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22" name="Picture 2" descr="http://dc.streetsblog.org/wp-content/uploads/2013/01/full-parking-lo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609600"/>
            <a:ext cx="5029200" cy="3768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I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my duty and responsibility!</a:t>
            </a:r>
          </a:p>
          <a:p>
            <a:r>
              <a:rPr lang="en-US" dirty="0" smtClean="0"/>
              <a:t>A good opportunity to gain experience.</a:t>
            </a:r>
          </a:p>
          <a:p>
            <a:r>
              <a:rPr lang="en-US" dirty="0" smtClean="0"/>
              <a:t>Building a good reputation.</a:t>
            </a:r>
          </a:p>
          <a:p>
            <a:r>
              <a:rPr lang="en-US" dirty="0" smtClean="0"/>
              <a:t>Paving the road for future.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 descr="https://nano.tu-dresden.de/~cgomes/Pictures/teacher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352800"/>
            <a:ext cx="2916391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Parking Lot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4818" name="Picture 2" descr="http://www.staceyreid.com/news/wp-content/uploads/2010/12/ManyQuestion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3867150" cy="4657725"/>
          </a:xfrm>
          <a:prstGeom prst="rect">
            <a:avLst/>
          </a:prstGeom>
          <a:noFill/>
        </p:spPr>
      </p:pic>
      <p:sp>
        <p:nvSpPr>
          <p:cNvPr id="7" name="Cloud Callout 6"/>
          <p:cNvSpPr/>
          <p:nvPr/>
        </p:nvSpPr>
        <p:spPr>
          <a:xfrm>
            <a:off x="5029200" y="2209800"/>
            <a:ext cx="3886200" cy="2362200"/>
          </a:xfrm>
          <a:prstGeom prst="cloudCallout">
            <a:avLst>
              <a:gd name="adj1" fmla="val -79486"/>
              <a:gd name="adj2" fmla="val 725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200" b="1" dirty="0" smtClean="0">
                <a:solidFill>
                  <a:prstClr val="black"/>
                </a:solidFill>
              </a:rPr>
              <a:t>I don’t understand!!</a:t>
            </a:r>
            <a:endParaRPr lang="en-US" sz="32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2-store.walmart.ca/images/WMTCNPE/83/617/83617_Enlarged_1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295400"/>
            <a:ext cx="3293424" cy="24111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Parking 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Materials needed:</a:t>
            </a:r>
          </a:p>
          <a:p>
            <a:pPr lvl="1">
              <a:buSzPct val="70000"/>
              <a:buFont typeface="Wingdings" pitchFamily="2" charset="2"/>
              <a:buChar char="Ø"/>
            </a:pPr>
            <a:r>
              <a:rPr lang="en-US" sz="3200" dirty="0" smtClean="0"/>
              <a:t>Post-it notes</a:t>
            </a:r>
          </a:p>
          <a:p>
            <a:pPr lvl="1">
              <a:buSzPct val="70000"/>
              <a:buFont typeface="Wingdings" pitchFamily="2" charset="2"/>
              <a:buChar char="Ø"/>
            </a:pPr>
            <a:r>
              <a:rPr lang="en-US" sz="3200" dirty="0" smtClean="0"/>
              <a:t>A pencil</a:t>
            </a:r>
          </a:p>
          <a:p>
            <a:pPr lvl="1">
              <a:buSzPct val="70000"/>
              <a:buFont typeface="Wingdings" pitchFamily="2" charset="2"/>
              <a:buChar char="Ø"/>
            </a:pPr>
            <a:r>
              <a:rPr lang="en-US" sz="3200" dirty="0" smtClean="0"/>
              <a:t>A parking lot.</a:t>
            </a:r>
          </a:p>
          <a:p>
            <a:pPr>
              <a:buNone/>
            </a:pPr>
            <a:r>
              <a:rPr lang="en-US" dirty="0" smtClean="0"/>
              <a:t>	The </a:t>
            </a:r>
            <a:r>
              <a:rPr lang="en-US" b="1" dirty="0" smtClean="0">
                <a:solidFill>
                  <a:srgbClr val="C00000"/>
                </a:solidFill>
              </a:rPr>
              <a:t>parking lot </a:t>
            </a:r>
            <a:r>
              <a:rPr lang="en-US" dirty="0" smtClean="0"/>
              <a:t>is a teacher-created board that has parking spaces for each subject or class you teach </a:t>
            </a:r>
            <a:endParaRPr lang="en-US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7893" name="Picture 5" descr="http://fedora.nicubunu.ro/artwork/wall/corkboar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23167">
            <a:off x="5616637" y="3900871"/>
            <a:ext cx="2998764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4" name="Picture 12" descr="http://blogs.dickinson.edu/ideafund/files/2012/10/parkinglot-217x300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570703"/>
            <a:ext cx="2667000" cy="3687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4" name="Picture 2" descr="http://t3.gstatic.com/images?q=tbn:ANd9GcSS3S2PrlHg0chnLrHe86EuqpxPVl_4IFLA0AvNN8HLy2IQRDD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447800"/>
            <a:ext cx="2570365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22" name="Picture 10" descr="http://ourfivecents.com/wp-content/uploads/2012/05/DSC0541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4213" y="3733800"/>
            <a:ext cx="3236987" cy="2428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Parking Lot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8918" name="Picture 6" descr="http://t2.gstatic.com/images?q=tbn:ANd9GcR8ADDCXM2Zpdl6iUDq7Znc5t-kUSTuGhWqgHerDOHk5MNr-NER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" y="1338822"/>
            <a:ext cx="8615600" cy="49095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a Parking Lot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5943600" cy="4297363"/>
          </a:xfrm>
        </p:spPr>
        <p:txBody>
          <a:bodyPr>
            <a:noAutofit/>
          </a:bodyPr>
          <a:lstStyle/>
          <a:p>
            <a:r>
              <a:rPr lang="en-US" dirty="0" smtClean="0"/>
              <a:t>Good for shy, reluctant students.</a:t>
            </a:r>
          </a:p>
          <a:p>
            <a:r>
              <a:rPr lang="en-US" dirty="0" smtClean="0"/>
              <a:t>Effective tool when time is tight.</a:t>
            </a:r>
          </a:p>
          <a:p>
            <a:r>
              <a:rPr lang="en-US" dirty="0" smtClean="0"/>
              <a:t>You can get to all students’ questions.</a:t>
            </a:r>
          </a:p>
          <a:p>
            <a:r>
              <a:rPr lang="en-US" dirty="0" smtClean="0"/>
              <a:t>Student feels more attentive.</a:t>
            </a:r>
          </a:p>
          <a:p>
            <a:r>
              <a:rPr lang="en-US" dirty="0" smtClean="0"/>
              <a:t>You will know where common difficulties in the topic are.</a:t>
            </a:r>
          </a:p>
          <a:p>
            <a:r>
              <a:rPr lang="en-US" dirty="0" smtClean="0"/>
              <a:t>Guiding your instructions the next day.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9940" name="Picture 4" descr="http://misssusco.weebly.com/uploads/6/9/3/1/6931120/1301354925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133600"/>
            <a:ext cx="2628899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3200400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Discussion-Stimulating Questions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 rot="929443">
            <a:off x="3494146" y="801235"/>
            <a:ext cx="1766888" cy="24399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110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470557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DSQ</a:t>
            </a:r>
            <a:endParaRPr lang="en-US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4470557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1-Minute Paper!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26" name="Picture 2" descr="http://www.darlawrites.com/wp-content/uploads/2012/02/question-mark-writ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752600"/>
            <a:ext cx="5112213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Ask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Review of material</a:t>
            </a:r>
          </a:p>
          <a:p>
            <a:r>
              <a:rPr lang="en-US" sz="2800" dirty="0" smtClean="0"/>
              <a:t>Assess student understanding.</a:t>
            </a:r>
          </a:p>
          <a:p>
            <a:r>
              <a:rPr lang="en-US" sz="2800" dirty="0" smtClean="0"/>
              <a:t>Draw students attention</a:t>
            </a:r>
          </a:p>
          <a:p>
            <a:r>
              <a:rPr lang="en-US" sz="2800" dirty="0" smtClean="0"/>
              <a:t>Transitioning </a:t>
            </a:r>
          </a:p>
          <a:p>
            <a:r>
              <a:rPr lang="en-US" sz="2800" dirty="0" smtClean="0"/>
              <a:t>Arousing/initiating interest</a:t>
            </a:r>
          </a:p>
          <a:p>
            <a:r>
              <a:rPr lang="en-US" sz="2800" dirty="0" smtClean="0"/>
              <a:t>Maintain discipline </a:t>
            </a:r>
          </a:p>
          <a:p>
            <a:r>
              <a:rPr lang="en-US" sz="2800" dirty="0" smtClean="0"/>
              <a:t>Stimulate class participation</a:t>
            </a:r>
          </a:p>
          <a:p>
            <a:pPr lvl="1"/>
            <a:r>
              <a:rPr lang="en-US" sz="2400" dirty="0" smtClean="0"/>
              <a:t>convert lectures to dialogues.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3794" name="Picture 2" descr="https://www.fluentstream.com/wp-content/uploads/2012/07/question-mark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09800"/>
            <a:ext cx="3505199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Facts!!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2/3 of questions asked in a classroom required only recitation of a memorized text as a satisfactory answer.</a:t>
            </a:r>
          </a:p>
          <a:p>
            <a:r>
              <a:rPr lang="en-US" dirty="0" smtClean="0"/>
              <a:t>In college classrooms of fewer than 40 students, 10-15% of students do 70-75% of the talking. </a:t>
            </a:r>
            <a:r>
              <a:rPr lang="en-US" b="1" dirty="0" smtClean="0"/>
              <a:t>(</a:t>
            </a:r>
            <a:r>
              <a:rPr lang="en-US" b="1" i="1" dirty="0" smtClean="0"/>
              <a:t>20-80 principle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en-US" dirty="0" smtClean="0"/>
              <a:t>Overwhelming proportion of questions asked by college professors were on the memory level.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244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Bloom’s Taxonomy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1986" name="Picture 2" descr="http://farm6.staticflickr.com/5294/5493450400_345dc8582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29396" r="26400"/>
          <a:stretch>
            <a:fillRect/>
          </a:stretch>
        </p:blipFill>
        <p:spPr bwMode="auto">
          <a:xfrm>
            <a:off x="4507981" y="2950472"/>
            <a:ext cx="4407419" cy="3221728"/>
          </a:xfrm>
          <a:prstGeom prst="rect">
            <a:avLst/>
          </a:prstGeom>
          <a:noFill/>
        </p:spPr>
      </p:pic>
      <p:pic>
        <p:nvPicPr>
          <p:cNvPr id="7" name="Picture 2" descr="http://farm6.staticflickr.com/5294/5493450400_345dc8582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60800" r="26400" b="85302"/>
          <a:stretch>
            <a:fillRect/>
          </a:stretch>
        </p:blipFill>
        <p:spPr bwMode="auto">
          <a:xfrm>
            <a:off x="7620000" y="2196548"/>
            <a:ext cx="870857" cy="762000"/>
          </a:xfrm>
          <a:prstGeom prst="rect">
            <a:avLst/>
          </a:prstGeom>
          <a:noFill/>
        </p:spPr>
      </p:pic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95995" y="5423452"/>
            <a:ext cx="26472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Describe, List, Define, name, state</a:t>
            </a: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304800" y="4813852"/>
            <a:ext cx="502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Associate, compare, distinguish, differentiate, interpret, order</a:t>
            </a: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533400" y="4221922"/>
            <a:ext cx="5943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Apply, demonstrate, modify, prove, construct, develop, establish, use information in new situations. </a:t>
            </a:r>
          </a:p>
        </p:txBody>
      </p:sp>
      <p:sp>
        <p:nvSpPr>
          <p:cNvPr id="11" name="Rectangle 27"/>
          <p:cNvSpPr>
            <a:spLocks noChangeArrowheads="1"/>
          </p:cNvSpPr>
          <p:nvPr/>
        </p:nvSpPr>
        <p:spPr bwMode="auto">
          <a:xfrm>
            <a:off x="387350" y="3603625"/>
            <a:ext cx="41846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Analyze, arrange, connect, divide, infer, classify, explain, correlate</a:t>
            </a: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1166812" y="2932044"/>
            <a:ext cx="3938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Assess, convince, conclude, judge, support, criticize, defend.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Tips for Good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0010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	Formulating a good question is not a straightforward task.</a:t>
            </a:r>
          </a:p>
          <a:p>
            <a:pPr>
              <a:buNone/>
            </a:pPr>
            <a:r>
              <a:rPr lang="en-US" sz="2800" dirty="0" smtClean="0"/>
              <a:t>	Top tips of a good question: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Relevant.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Manageable.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Substantial and with original dimensions.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Consistent with the requirements of the assessment.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Clear and simple.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Interesting.</a:t>
            </a:r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43400" y="5968425"/>
            <a:ext cx="441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BRYMAN, A. (2004).</a:t>
            </a:r>
            <a:r>
              <a:rPr lang="en-US" sz="1600" i="1" dirty="0" smtClean="0"/>
              <a:t> Social Research Methods. 2nd ed.,</a:t>
            </a:r>
            <a:r>
              <a:rPr lang="en-US" sz="1600" dirty="0" smtClean="0"/>
              <a:t> Oxford, Oxford University Press, chapter 2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39624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Learning Pyramid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257800" y="0"/>
            <a:ext cx="381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Average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Learning Retention Rates (</a:t>
            </a:r>
            <a:r>
              <a:rPr lang="en-US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after two weeks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228600" y="533400"/>
            <a:ext cx="8153400" cy="5562600"/>
          </a:xfrm>
          <a:prstGeom prst="triangle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914400" y="51816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524000" y="4343400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2159726" y="35052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2693126" y="27432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3250474" y="20574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3759926" y="1321526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914400" y="26670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/>
              <a:t>Lecture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914400" y="1905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Reading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685800" y="2249556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Audio- Visual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533400" y="2971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Demonstration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914400" y="928687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Discussion Group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740230" y="1614487"/>
            <a:ext cx="192677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Practice by Doing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457200" y="3429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Teach </a:t>
            </a:r>
            <a:r>
              <a:rPr lang="en-US" b="1" dirty="0" smtClean="0"/>
              <a:t>Others</a:t>
            </a:r>
            <a:endParaRPr lang="en-US" b="1" dirty="0"/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>
            <a:off x="4953000" y="990600"/>
            <a:ext cx="3276600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5257800" y="1600200"/>
            <a:ext cx="2971800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>
            <a:off x="5867400" y="2362200"/>
            <a:ext cx="2362200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24"/>
          <p:cNvSpPr>
            <a:spLocks noChangeShapeType="1"/>
          </p:cNvSpPr>
          <p:nvPr/>
        </p:nvSpPr>
        <p:spPr bwMode="auto">
          <a:xfrm>
            <a:off x="6324600" y="3124200"/>
            <a:ext cx="1905000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6934200" y="3810000"/>
            <a:ext cx="1295400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auto">
          <a:xfrm>
            <a:off x="7467600" y="4648200"/>
            <a:ext cx="838200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>
            <a:off x="8153400" y="5562600"/>
            <a:ext cx="304800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8305800" y="762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5%</a:t>
            </a: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8229600" y="1371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</a:rPr>
              <a:t>10%</a:t>
            </a:r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8305800" y="2133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</a:rPr>
              <a:t>20%</a:t>
            </a:r>
          </a:p>
        </p:txBody>
      </p:sp>
      <p:sp>
        <p:nvSpPr>
          <p:cNvPr id="30" name="Text Box 33"/>
          <p:cNvSpPr txBox="1">
            <a:spLocks noChangeArrowheads="1"/>
          </p:cNvSpPr>
          <p:nvPr/>
        </p:nvSpPr>
        <p:spPr bwMode="auto">
          <a:xfrm>
            <a:off x="8229600" y="2895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</a:rPr>
              <a:t>30%</a:t>
            </a:r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8229600" y="3657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</a:rPr>
              <a:t>50%</a:t>
            </a:r>
          </a:p>
        </p:txBody>
      </p:sp>
      <p:sp>
        <p:nvSpPr>
          <p:cNvPr id="32" name="Text Box 35"/>
          <p:cNvSpPr txBox="1">
            <a:spLocks noChangeArrowheads="1"/>
          </p:cNvSpPr>
          <p:nvPr/>
        </p:nvSpPr>
        <p:spPr bwMode="auto">
          <a:xfrm>
            <a:off x="8382000" y="441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</a:rPr>
              <a:t>75%</a:t>
            </a:r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8458200" y="5410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</a:rPr>
              <a:t>90%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304800" y="914400"/>
            <a:ext cx="0" cy="198120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304800" y="3352800"/>
            <a:ext cx="0" cy="198120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16200000">
            <a:off x="-523845" y="1666845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Passive Learning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-523845" y="4105245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Active Learning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Text Box 20"/>
          <p:cNvSpPr txBox="1">
            <a:spLocks noChangeArrowheads="1"/>
          </p:cNvSpPr>
          <p:nvPr/>
        </p:nvSpPr>
        <p:spPr bwMode="auto">
          <a:xfrm>
            <a:off x="457200" y="12954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Immediate </a:t>
            </a:r>
            <a:r>
              <a:rPr lang="en-US" b="1" dirty="0"/>
              <a:t>Use of Learning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2000" y="61722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Dale’s Cone</a:t>
            </a:r>
            <a:r>
              <a:rPr lang="en-US" dirty="0" smtClean="0"/>
              <a:t> </a:t>
            </a:r>
            <a:r>
              <a:rPr lang="en-US" i="1" dirty="0" smtClean="0"/>
              <a:t>from</a:t>
            </a:r>
            <a:r>
              <a:rPr lang="en-US" dirty="0" smtClean="0"/>
              <a:t> “Audio-Visual Methods in Technology” </a:t>
            </a:r>
            <a:r>
              <a:rPr lang="en-US" i="1" dirty="0" smtClean="0"/>
              <a:t>by</a:t>
            </a:r>
            <a:r>
              <a:rPr lang="en-US" dirty="0" smtClean="0"/>
              <a:t> Edgar Dale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26457E-6 L 0.25 0.417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01758E-7 L 0.26667 0.572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6346E-6 L 0.27205 0.426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44126E-6 L 0.28334 -0.04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57262E-6 L 0.28333 0.0009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3.88529E-7 L 0.325 -0.2608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-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8538E-6 L 0.275 -0.004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20999E-6 L 0.32083 0.3286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37" grpId="0"/>
      <p:bldP spid="38" grpId="0"/>
      <p:bldP spid="3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Tips for Good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Designed for higher level of thinking.</a:t>
            </a:r>
          </a:p>
          <a:p>
            <a:r>
              <a:rPr lang="en-US" sz="2800" dirty="0" smtClean="0"/>
              <a:t>Not YES/NO questions.</a:t>
            </a:r>
          </a:p>
          <a:p>
            <a:r>
              <a:rPr lang="en-US" sz="2800" dirty="0" smtClean="0"/>
              <a:t>Those who “do not know” can participate.</a:t>
            </a:r>
          </a:p>
          <a:p>
            <a:r>
              <a:rPr lang="en-US" sz="2800" dirty="0" smtClean="0"/>
              <a:t>Phrase your question Clearly.</a:t>
            </a:r>
          </a:p>
          <a:p>
            <a:pPr lvl="1"/>
            <a:r>
              <a:rPr lang="en-US" sz="2400" dirty="0" smtClean="0"/>
              <a:t>What did we say about FS ? !</a:t>
            </a:r>
          </a:p>
          <a:p>
            <a:r>
              <a:rPr lang="en-US" sz="2800" dirty="0" smtClean="0"/>
              <a:t>Ask one thing at a time:</a:t>
            </a:r>
          </a:p>
          <a:p>
            <a:pPr lvl="1"/>
            <a:r>
              <a:rPr lang="en-US" sz="2400" dirty="0" smtClean="0"/>
              <a:t>What are the disadvantages of X, can we remove them all, how and at what cost ?!</a:t>
            </a:r>
          </a:p>
          <a:p>
            <a:r>
              <a:rPr lang="en-US" sz="2800" dirty="0" smtClean="0"/>
              <a:t>Consider language barrier.</a:t>
            </a:r>
          </a:p>
          <a:p>
            <a:r>
              <a:rPr lang="en-US" sz="2800" dirty="0" smtClean="0"/>
              <a:t>Write Down Your Questions.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Student-to Student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Let students answer each other.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Encourage students to ask review questions to their peers.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We learn by asking questions more than we do by answering them.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What is harder for us, setting exams or solving them?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“It is better to ask some of the questions than know all the answers”.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7637"/>
            <a:ext cx="7162800" cy="4525963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672"/>
              </a:spcBef>
              <a:buFontTx/>
              <a:buChar char="•"/>
            </a:pPr>
            <a:r>
              <a:rPr lang="en-US" dirty="0" smtClean="0"/>
              <a:t>When teachers ask questions they typically look for immediate response from students.</a:t>
            </a:r>
          </a:p>
          <a:p>
            <a:pPr marL="342900" lvl="1" indent="-342900">
              <a:spcBef>
                <a:spcPts val="672"/>
              </a:spcBef>
              <a:buFontTx/>
              <a:buChar char="•"/>
            </a:pPr>
            <a:r>
              <a:rPr lang="en-US" dirty="0" smtClean="0"/>
              <a:t>Allowing few seconds for the response …</a:t>
            </a:r>
          </a:p>
          <a:p>
            <a:pPr lvl="1">
              <a:spcBef>
                <a:spcPts val="672"/>
              </a:spcBef>
            </a:pPr>
            <a:r>
              <a:rPr lang="en-US" dirty="0" smtClean="0"/>
              <a:t>Promotes higher levels of participation and longer responses.</a:t>
            </a:r>
          </a:p>
          <a:p>
            <a:pPr lvl="1">
              <a:spcBef>
                <a:spcPts val="672"/>
              </a:spcBef>
            </a:pPr>
            <a:r>
              <a:rPr lang="en-US" dirty="0" smtClean="0"/>
              <a:t>Keeps all students on board.</a:t>
            </a:r>
          </a:p>
          <a:p>
            <a:pPr lvl="1">
              <a:spcBef>
                <a:spcPts val="672"/>
              </a:spcBef>
            </a:pPr>
            <a:r>
              <a:rPr lang="en-US" dirty="0" smtClean="0"/>
              <a:t>The frequency of “I don’t know”  decreases.</a:t>
            </a:r>
          </a:p>
          <a:p>
            <a:pPr lvl="1">
              <a:spcBef>
                <a:spcPts val="672"/>
              </a:spcBef>
            </a:pPr>
            <a:r>
              <a:rPr lang="en-US" dirty="0" smtClean="0"/>
              <a:t>Improves language use, attitudes and teacher expectations.</a:t>
            </a:r>
          </a:p>
          <a:p>
            <a:pPr lvl="1">
              <a:spcBef>
                <a:spcPts val="672"/>
              </a:spcBef>
              <a:buFontTx/>
              <a:buNone/>
            </a:pPr>
            <a:r>
              <a:rPr lang="en-US" sz="2000" dirty="0" smtClean="0"/>
              <a:t>(</a:t>
            </a:r>
            <a:r>
              <a:rPr lang="en-US" sz="2000" dirty="0" err="1" smtClean="0"/>
              <a:t>Gambrell</a:t>
            </a:r>
            <a:r>
              <a:rPr lang="en-US" sz="2000" dirty="0" smtClean="0"/>
              <a:t>, 1983; McTighe,1988; Stahl, 1994) </a:t>
            </a:r>
          </a:p>
          <a:p>
            <a:pPr>
              <a:spcBef>
                <a:spcPts val="672"/>
              </a:spcBef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2971800"/>
            <a:ext cx="2076873" cy="1918467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6629400" cy="48307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Be always encouraging.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Reinforce good responses.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Praise the student in a strong positive way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“Absolutely correct”. “I like that”.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Make comments pertinent to the student response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You were so careful to include all the conditions.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Build on Students responses now and then.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Never despise or intimidate.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Picture 6" descr="j0426078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705600" y="3276600"/>
            <a:ext cx="2233612" cy="197961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3200400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Think – Pair – Share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 rot="929443">
            <a:off x="3494146" y="801235"/>
            <a:ext cx="1766888" cy="24399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110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470557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TPS</a:t>
            </a:r>
            <a:endParaRPr lang="en-US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4470557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6" descr="think_pair_sh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66800"/>
            <a:ext cx="8915400" cy="3357563"/>
          </a:xfrm>
          <a:prstGeom prst="rect">
            <a:avLst/>
          </a:prstGeom>
          <a:noFill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6670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0292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7724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381000" y="4922514"/>
            <a:ext cx="609600" cy="636588"/>
          </a:xfrm>
          <a:prstGeom prst="rect">
            <a:avLst/>
          </a:prstGeom>
          <a:solidFill>
            <a:srgbClr val="000099"/>
          </a:solidFill>
          <a:ln w="57150" cmpd="thickThin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bg1"/>
                </a:solidFill>
              </a:rPr>
              <a:t>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think"/>
          <p:cNvPicPr>
            <a:picLocks noChangeAspect="1" noChangeArrowheads="1"/>
          </p:cNvPicPr>
          <p:nvPr/>
        </p:nvPicPr>
        <p:blipFill>
          <a:blip r:embed="rId2" cstate="print"/>
          <a:srcRect r="10234"/>
          <a:stretch>
            <a:fillRect/>
          </a:stretch>
        </p:blipFill>
        <p:spPr bwMode="auto">
          <a:xfrm>
            <a:off x="6364288" y="1966913"/>
            <a:ext cx="2703512" cy="412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24600" cy="4525963"/>
          </a:xfrm>
        </p:spPr>
        <p:txBody>
          <a:bodyPr/>
          <a:lstStyle/>
          <a:p>
            <a:r>
              <a:rPr lang="en-US" dirty="0" smtClean="0"/>
              <a:t>The instructor </a:t>
            </a:r>
            <a:r>
              <a:rPr lang="en-US" dirty="0" smtClean="0">
                <a:solidFill>
                  <a:srgbClr val="CC0000"/>
                </a:solidFill>
              </a:rPr>
              <a:t>should </a:t>
            </a:r>
            <a:r>
              <a:rPr lang="en-US" u="sng" dirty="0" smtClean="0">
                <a:solidFill>
                  <a:srgbClr val="CC0000"/>
                </a:solidFill>
              </a:rPr>
              <a:t>NOT</a:t>
            </a:r>
            <a:r>
              <a:rPr lang="en-US" dirty="0" smtClean="0">
                <a:solidFill>
                  <a:srgbClr val="CC0000"/>
                </a:solidFill>
              </a:rPr>
              <a:t> allow</a:t>
            </a:r>
            <a:r>
              <a:rPr lang="en-US" dirty="0" smtClean="0"/>
              <a:t> quick answers. He should ask students to think silently for a longer time.</a:t>
            </a:r>
          </a:p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000099"/>
                </a:solidFill>
              </a:rPr>
              <a:t>Wait-time</a:t>
            </a:r>
            <a:r>
              <a:rPr lang="en-US" dirty="0" smtClean="0"/>
              <a:t>” or “</a:t>
            </a:r>
            <a:r>
              <a:rPr lang="en-US" dirty="0" smtClean="0">
                <a:solidFill>
                  <a:srgbClr val="000099"/>
                </a:solidFill>
              </a:rPr>
              <a:t>think-time</a:t>
            </a:r>
            <a:r>
              <a:rPr lang="en-US" dirty="0" smtClean="0"/>
              <a:t>”</a:t>
            </a:r>
          </a:p>
          <a:p>
            <a:pPr lvl="1">
              <a:buNone/>
            </a:pPr>
            <a:r>
              <a:rPr lang="en-US" dirty="0" smtClean="0"/>
              <a:t>	It can range from 10 seconds up to few minutes depending on the order of thinking that the question requires.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962400" y="2209800"/>
            <a:ext cx="1600200" cy="1371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828800" y="510540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Think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52600" y="2544763"/>
            <a:ext cx="1600200" cy="588962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Think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19800" y="510540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Share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019800" y="259080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Share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62400" y="25908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Pair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3657600" y="5105400"/>
            <a:ext cx="2209800" cy="685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838200" y="15240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CC0000"/>
                </a:solidFill>
              </a:rPr>
              <a:t>Why…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838200" y="3886200"/>
            <a:ext cx="236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CC0000"/>
                </a:solidFill>
              </a:rPr>
              <a:t>and not …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838200" y="5668963"/>
            <a:ext cx="2133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CC0000"/>
                </a:solidFill>
              </a:rPr>
              <a:t>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25963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en-US" dirty="0" smtClean="0"/>
              <a:t>Everyone is involved!</a:t>
            </a:r>
          </a:p>
          <a:p>
            <a:pPr>
              <a:spcBef>
                <a:spcPct val="40000"/>
              </a:spcBef>
            </a:pPr>
            <a:r>
              <a:rPr lang="en-US" dirty="0" smtClean="0"/>
              <a:t>Guaranteeing that everyone would think in the previous stage.</a:t>
            </a:r>
          </a:p>
          <a:p>
            <a:pPr>
              <a:spcBef>
                <a:spcPct val="40000"/>
              </a:spcBef>
            </a:pPr>
            <a:r>
              <a:rPr lang="en-US" dirty="0" smtClean="0"/>
              <a:t>Refining their thinking as well as the language used to express their perceptions in a non-threatening 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Picture 4" descr="shake-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025" y="2133600"/>
            <a:ext cx="2619375" cy="282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25963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en-US" dirty="0" smtClean="0"/>
              <a:t>Realizing the benefits of sharing ideas with peers. </a:t>
            </a:r>
          </a:p>
          <a:p>
            <a:pPr>
              <a:spcBef>
                <a:spcPct val="40000"/>
              </a:spcBef>
            </a:pPr>
            <a:r>
              <a:rPr lang="en-US" dirty="0" smtClean="0"/>
              <a:t>Students in many instances learn better from each other than from their instructor.</a:t>
            </a:r>
          </a:p>
          <a:p>
            <a:pPr>
              <a:spcBef>
                <a:spcPct val="40000"/>
              </a:spcBef>
            </a:pPr>
            <a:r>
              <a:rPr lang="en-US" dirty="0" smtClean="0"/>
              <a:t>The language will be improved.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 descr="shake-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025" y="2133600"/>
            <a:ext cx="2619375" cy="282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Share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/>
          <a:lstStyle/>
          <a:p>
            <a:r>
              <a:rPr lang="en-US" dirty="0" smtClean="0"/>
              <a:t>When you were in school what particular lesson do you remember?  How was it taught?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your favorite </a:t>
            </a:r>
            <a:r>
              <a:rPr lang="en-US" dirty="0" smtClean="0"/>
              <a:t>learning style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6386" name="Picture 2" descr="http://sheridansd.sms.schoolfusion.us/images/announcement/interactiveGallery/768340academics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3772" y="1752600"/>
            <a:ext cx="2970628" cy="21336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19232019">
            <a:off x="3549885" y="5342074"/>
            <a:ext cx="169582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Visual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1161091">
            <a:off x="5153137" y="5703336"/>
            <a:ext cx="187946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Auditory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19232019">
            <a:off x="6546353" y="4723923"/>
            <a:ext cx="24420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Kinesthetic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2181173">
            <a:off x="4422364" y="4419788"/>
            <a:ext cx="24015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Read-Write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8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2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8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25963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en-US" dirty="0" smtClean="0"/>
              <a:t>Less confident students have the opportunity to rehearse their ideas and be encouraged to present them in front of the class.</a:t>
            </a:r>
          </a:p>
          <a:p>
            <a:pPr>
              <a:spcBef>
                <a:spcPct val="40000"/>
              </a:spcBef>
            </a:pPr>
            <a:r>
              <a:rPr lang="en-US" dirty="0" smtClean="0"/>
              <a:t>To Improve the communication skills with colleagues of the same level.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" name="Picture 4" descr="shake-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025" y="2133600"/>
            <a:ext cx="2619375" cy="282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When you pose a question to your students, </a:t>
            </a:r>
          </a:p>
          <a:p>
            <a:pPr>
              <a:buNone/>
            </a:pPr>
            <a:r>
              <a:rPr lang="en-US" dirty="0" smtClean="0"/>
              <a:t>	why are most of the students reluctant to share their answers with the whole class?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Picture 2" descr="reluctant-nud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133600"/>
            <a:ext cx="33051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48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Students who would never speak up in class are now: </a:t>
            </a:r>
            <a:endParaRPr lang="en-US" dirty="0" smtClean="0">
              <a:solidFill>
                <a:srgbClr val="000099"/>
              </a:solidFill>
            </a:endParaRPr>
          </a:p>
          <a:p>
            <a:pPr lvl="1"/>
            <a:r>
              <a:rPr lang="en-US" sz="3200" dirty="0" smtClean="0">
                <a:solidFill>
                  <a:srgbClr val="000099"/>
                </a:solidFill>
              </a:rPr>
              <a:t>required, </a:t>
            </a:r>
          </a:p>
          <a:p>
            <a:pPr lvl="1"/>
            <a:r>
              <a:rPr lang="en-US" sz="3200" dirty="0" smtClean="0">
                <a:solidFill>
                  <a:srgbClr val="000099"/>
                </a:solidFill>
              </a:rPr>
              <a:t>enabled</a:t>
            </a:r>
            <a:r>
              <a:rPr lang="en-US" sz="3200" dirty="0" smtClean="0"/>
              <a:t> and </a:t>
            </a:r>
          </a:p>
          <a:p>
            <a:pPr lvl="1"/>
            <a:r>
              <a:rPr lang="en-US" sz="3200" dirty="0" smtClean="0">
                <a:solidFill>
                  <a:srgbClr val="000099"/>
                </a:solidFill>
              </a:rPr>
              <a:t>encouraged</a:t>
            </a:r>
            <a:r>
              <a:rPr lang="en-US" sz="3200" dirty="0" smtClean="0"/>
              <a:t> to participate.</a:t>
            </a:r>
          </a:p>
          <a:p>
            <a:r>
              <a:rPr lang="en-US" dirty="0" smtClean="0"/>
              <a:t>The classroom is no longer dominated by a few students, but is open for contribution of all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 descr="dialog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09800"/>
            <a:ext cx="3240088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of TPS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/>
          <a:lstStyle/>
          <a:p>
            <a:r>
              <a:rPr lang="en-US" dirty="0" smtClean="0"/>
              <a:t>TPS should be managed well to be a useful technique.</a:t>
            </a:r>
          </a:p>
          <a:p>
            <a:pPr lvl="1">
              <a:buSzPct val="70000"/>
            </a:pPr>
            <a:r>
              <a:rPr lang="en-US" dirty="0" smtClean="0"/>
              <a:t>Plan it in advance</a:t>
            </a:r>
          </a:p>
          <a:p>
            <a:pPr lvl="1">
              <a:buSzPct val="70000"/>
            </a:pPr>
            <a:r>
              <a:rPr lang="en-US" dirty="0" smtClean="0"/>
              <a:t>Time</a:t>
            </a:r>
          </a:p>
          <a:p>
            <a:pPr lvl="1">
              <a:buSzPct val="70000"/>
            </a:pPr>
            <a:r>
              <a:rPr lang="en-US" dirty="0" smtClean="0"/>
              <a:t>Pairs distribution and roles</a:t>
            </a:r>
          </a:p>
          <a:p>
            <a:pPr lvl="1">
              <a:buSzPct val="70000"/>
            </a:pPr>
            <a:r>
              <a:rPr lang="en-US" dirty="0" smtClean="0"/>
              <a:t>Monitor the discussion</a:t>
            </a:r>
          </a:p>
          <a:p>
            <a:pPr lvl="1">
              <a:buSzPct val="70000"/>
            </a:pPr>
            <a:r>
              <a:rPr lang="en-US" dirty="0" smtClean="0"/>
              <a:t>Seek feedback</a:t>
            </a:r>
          </a:p>
          <a:p>
            <a:pPr lvl="1">
              <a:buSzPct val="80000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5" name="Picture 5" descr="Rickenbacker%20Guitar%20Knob%20Vintage%205%20piece%20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35113"/>
            <a:ext cx="3581400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7615168" cy="5718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00400" y="4191000"/>
            <a:ext cx="2438400" cy="76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Jigsaw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j0397644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84525" y="989013"/>
            <a:ext cx="3295650" cy="30495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340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Effective Teaching Methods for Large Classes, J. Carpenter, U. South Carolina, 2006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Group 47"/>
          <p:cNvGraphicFramePr>
            <a:graphicFrameLocks/>
          </p:cNvGraphicFramePr>
          <p:nvPr/>
        </p:nvGraphicFramePr>
        <p:xfrm>
          <a:off x="457200" y="1447800"/>
          <a:ext cx="8229600" cy="4525963"/>
        </p:xfrm>
        <a:graphic>
          <a:graphicData uri="http://schemas.openxmlformats.org/drawingml/2006/table">
            <a:tbl>
              <a:tblPr/>
              <a:tblGrid>
                <a:gridCol w="3629025"/>
                <a:gridCol w="3359150"/>
                <a:gridCol w="1241425"/>
              </a:tblGrid>
              <a:tr h="647700">
                <a:tc gridSpan="3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Improvement from Pre-test to Post-test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452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Teaching Method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Mean Diff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Rank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Jigsaw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2.97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646113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Case Study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Lecture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1.624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64452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Lecture + Discussion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1.156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Team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Jigsaw Work?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73" name="Rectangle 4"/>
          <p:cNvSpPr>
            <a:spLocks noChangeArrowheads="1"/>
          </p:cNvSpPr>
          <p:nvPr/>
        </p:nvSpPr>
        <p:spPr bwMode="auto">
          <a:xfrm>
            <a:off x="1676400" y="2819400"/>
            <a:ext cx="533400" cy="5334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3</a:t>
            </a:r>
            <a:endParaRPr lang="en-US" b="1" dirty="0"/>
          </a:p>
        </p:txBody>
      </p:sp>
      <p:sp>
        <p:nvSpPr>
          <p:cNvPr id="74" name="Rectangle 5"/>
          <p:cNvSpPr>
            <a:spLocks noChangeArrowheads="1"/>
          </p:cNvSpPr>
          <p:nvPr/>
        </p:nvSpPr>
        <p:spPr bwMode="auto">
          <a:xfrm>
            <a:off x="1676400" y="5257800"/>
            <a:ext cx="5334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11</a:t>
            </a:r>
            <a:endParaRPr lang="en-US" b="1" dirty="0"/>
          </a:p>
        </p:txBody>
      </p:sp>
      <p:sp>
        <p:nvSpPr>
          <p:cNvPr id="75" name="Rectangle 6"/>
          <p:cNvSpPr>
            <a:spLocks noChangeArrowheads="1"/>
          </p:cNvSpPr>
          <p:nvPr/>
        </p:nvSpPr>
        <p:spPr bwMode="auto">
          <a:xfrm>
            <a:off x="2362200" y="4572000"/>
            <a:ext cx="5334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15</a:t>
            </a:r>
            <a:endParaRPr lang="en-US" b="1" dirty="0"/>
          </a:p>
        </p:txBody>
      </p:sp>
      <p:sp>
        <p:nvSpPr>
          <p:cNvPr id="76" name="Rectangle 7"/>
          <p:cNvSpPr>
            <a:spLocks noChangeArrowheads="1"/>
          </p:cNvSpPr>
          <p:nvPr/>
        </p:nvSpPr>
        <p:spPr bwMode="auto">
          <a:xfrm>
            <a:off x="2362200" y="5257800"/>
            <a:ext cx="533400" cy="533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7</a:t>
            </a:r>
            <a:endParaRPr lang="en-US" b="1" dirty="0"/>
          </a:p>
        </p:txBody>
      </p:sp>
      <p:sp>
        <p:nvSpPr>
          <p:cNvPr id="77" name="AutoShape 8"/>
          <p:cNvSpPr>
            <a:spLocks noChangeArrowheads="1"/>
          </p:cNvSpPr>
          <p:nvPr/>
        </p:nvSpPr>
        <p:spPr bwMode="auto">
          <a:xfrm>
            <a:off x="5257800" y="52578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10</a:t>
            </a:r>
            <a:endParaRPr lang="en-US" b="1" dirty="0"/>
          </a:p>
        </p:txBody>
      </p:sp>
      <p:sp>
        <p:nvSpPr>
          <p:cNvPr id="78" name="AutoShape 9"/>
          <p:cNvSpPr>
            <a:spLocks noChangeArrowheads="1"/>
          </p:cNvSpPr>
          <p:nvPr/>
        </p:nvSpPr>
        <p:spPr bwMode="auto">
          <a:xfrm>
            <a:off x="6096000" y="52578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6</a:t>
            </a:r>
            <a:endParaRPr lang="en-US" b="1" dirty="0"/>
          </a:p>
        </p:txBody>
      </p:sp>
      <p:sp>
        <p:nvSpPr>
          <p:cNvPr id="79" name="AutoShape 10"/>
          <p:cNvSpPr>
            <a:spLocks noChangeArrowheads="1"/>
          </p:cNvSpPr>
          <p:nvPr/>
        </p:nvSpPr>
        <p:spPr bwMode="auto">
          <a:xfrm>
            <a:off x="5334000" y="43434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2</a:t>
            </a:r>
            <a:endParaRPr lang="en-US" b="1" dirty="0"/>
          </a:p>
        </p:txBody>
      </p:sp>
      <p:sp>
        <p:nvSpPr>
          <p:cNvPr id="80" name="AutoShape 11"/>
          <p:cNvSpPr>
            <a:spLocks noChangeArrowheads="1"/>
          </p:cNvSpPr>
          <p:nvPr/>
        </p:nvSpPr>
        <p:spPr bwMode="auto">
          <a:xfrm>
            <a:off x="6096000" y="43434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14</a:t>
            </a:r>
            <a:endParaRPr lang="en-US" b="1" dirty="0"/>
          </a:p>
        </p:txBody>
      </p:sp>
      <p:sp>
        <p:nvSpPr>
          <p:cNvPr id="81" name="AutoShape 12"/>
          <p:cNvSpPr>
            <a:spLocks noChangeArrowheads="1"/>
          </p:cNvSpPr>
          <p:nvPr/>
        </p:nvSpPr>
        <p:spPr bwMode="auto">
          <a:xfrm>
            <a:off x="4267200" y="53340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8</a:t>
            </a:r>
            <a:endParaRPr lang="en-US" b="1" dirty="0"/>
          </a:p>
        </p:txBody>
      </p:sp>
      <p:sp>
        <p:nvSpPr>
          <p:cNvPr id="82" name="AutoShape 13"/>
          <p:cNvSpPr>
            <a:spLocks noChangeArrowheads="1"/>
          </p:cNvSpPr>
          <p:nvPr/>
        </p:nvSpPr>
        <p:spPr bwMode="auto">
          <a:xfrm>
            <a:off x="3429000" y="52578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12</a:t>
            </a:r>
            <a:endParaRPr lang="en-US" b="1" dirty="0"/>
          </a:p>
        </p:txBody>
      </p:sp>
      <p:sp>
        <p:nvSpPr>
          <p:cNvPr id="83" name="AutoShape 14"/>
          <p:cNvSpPr>
            <a:spLocks noChangeArrowheads="1"/>
          </p:cNvSpPr>
          <p:nvPr/>
        </p:nvSpPr>
        <p:spPr bwMode="auto">
          <a:xfrm>
            <a:off x="3429000" y="44958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4</a:t>
            </a:r>
            <a:endParaRPr lang="en-US" b="1" dirty="0"/>
          </a:p>
        </p:txBody>
      </p:sp>
      <p:sp>
        <p:nvSpPr>
          <p:cNvPr id="84" name="AutoShape 15"/>
          <p:cNvSpPr>
            <a:spLocks noChangeArrowheads="1"/>
          </p:cNvSpPr>
          <p:nvPr/>
        </p:nvSpPr>
        <p:spPr bwMode="auto">
          <a:xfrm>
            <a:off x="4267200" y="44958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16</a:t>
            </a:r>
            <a:endParaRPr lang="en-US" b="1" dirty="0"/>
          </a:p>
        </p:txBody>
      </p:sp>
      <p:sp>
        <p:nvSpPr>
          <p:cNvPr id="85" name="Oval 17"/>
          <p:cNvSpPr>
            <a:spLocks noChangeArrowheads="1"/>
          </p:cNvSpPr>
          <p:nvPr/>
        </p:nvSpPr>
        <p:spPr bwMode="auto">
          <a:xfrm>
            <a:off x="8077200" y="5334000"/>
            <a:ext cx="6858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5</a:t>
            </a:r>
            <a:endParaRPr lang="en-US" b="1" dirty="0"/>
          </a:p>
        </p:txBody>
      </p:sp>
      <p:sp>
        <p:nvSpPr>
          <p:cNvPr id="86" name="Oval 18"/>
          <p:cNvSpPr>
            <a:spLocks noChangeArrowheads="1"/>
          </p:cNvSpPr>
          <p:nvPr/>
        </p:nvSpPr>
        <p:spPr bwMode="auto">
          <a:xfrm>
            <a:off x="7315200" y="5334000"/>
            <a:ext cx="685800" cy="6858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9</a:t>
            </a:r>
            <a:endParaRPr lang="en-US" b="1" dirty="0"/>
          </a:p>
        </p:txBody>
      </p:sp>
      <p:sp>
        <p:nvSpPr>
          <p:cNvPr id="87" name="Oval 19"/>
          <p:cNvSpPr>
            <a:spLocks noChangeArrowheads="1"/>
          </p:cNvSpPr>
          <p:nvPr/>
        </p:nvSpPr>
        <p:spPr bwMode="auto">
          <a:xfrm>
            <a:off x="7315200" y="4495800"/>
            <a:ext cx="685800" cy="685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</a:t>
            </a:r>
            <a:endParaRPr lang="en-US" b="1" dirty="0"/>
          </a:p>
        </p:txBody>
      </p:sp>
      <p:sp>
        <p:nvSpPr>
          <p:cNvPr id="88" name="Oval 20"/>
          <p:cNvSpPr>
            <a:spLocks noChangeArrowheads="1"/>
          </p:cNvSpPr>
          <p:nvPr/>
        </p:nvSpPr>
        <p:spPr bwMode="auto">
          <a:xfrm>
            <a:off x="8077200" y="4495800"/>
            <a:ext cx="685800" cy="685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13</a:t>
            </a:r>
            <a:endParaRPr lang="en-US" b="1" dirty="0"/>
          </a:p>
        </p:txBody>
      </p:sp>
      <p:sp>
        <p:nvSpPr>
          <p:cNvPr id="89" name="Rectangle 21"/>
          <p:cNvSpPr>
            <a:spLocks noChangeArrowheads="1"/>
          </p:cNvSpPr>
          <p:nvPr/>
        </p:nvSpPr>
        <p:spPr bwMode="auto">
          <a:xfrm>
            <a:off x="1676400" y="4572000"/>
            <a:ext cx="533400" cy="5334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3</a:t>
            </a:r>
            <a:endParaRPr lang="en-US" b="1" dirty="0"/>
          </a:p>
        </p:txBody>
      </p:sp>
      <p:sp>
        <p:nvSpPr>
          <p:cNvPr id="90" name="Rectangle 22"/>
          <p:cNvSpPr>
            <a:spLocks noChangeArrowheads="1"/>
          </p:cNvSpPr>
          <p:nvPr/>
        </p:nvSpPr>
        <p:spPr bwMode="auto">
          <a:xfrm>
            <a:off x="5410200" y="2895600"/>
            <a:ext cx="5334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11</a:t>
            </a:r>
            <a:endParaRPr lang="en-US" b="1" dirty="0"/>
          </a:p>
        </p:txBody>
      </p:sp>
      <p:sp>
        <p:nvSpPr>
          <p:cNvPr id="91" name="Rectangle 23"/>
          <p:cNvSpPr>
            <a:spLocks noChangeArrowheads="1"/>
          </p:cNvSpPr>
          <p:nvPr/>
        </p:nvSpPr>
        <p:spPr bwMode="auto">
          <a:xfrm>
            <a:off x="7391400" y="2819400"/>
            <a:ext cx="5334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15</a:t>
            </a:r>
            <a:endParaRPr lang="en-US" b="1" dirty="0"/>
          </a:p>
        </p:txBody>
      </p:sp>
      <p:sp>
        <p:nvSpPr>
          <p:cNvPr id="92" name="Rectangle 24"/>
          <p:cNvSpPr>
            <a:spLocks noChangeArrowheads="1"/>
          </p:cNvSpPr>
          <p:nvPr/>
        </p:nvSpPr>
        <p:spPr bwMode="auto">
          <a:xfrm>
            <a:off x="3429000" y="2895600"/>
            <a:ext cx="533400" cy="533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7</a:t>
            </a:r>
            <a:endParaRPr lang="en-US" b="1" dirty="0"/>
          </a:p>
        </p:txBody>
      </p:sp>
      <p:sp>
        <p:nvSpPr>
          <p:cNvPr id="93" name="AutoShape 25"/>
          <p:cNvSpPr>
            <a:spLocks noChangeArrowheads="1"/>
          </p:cNvSpPr>
          <p:nvPr/>
        </p:nvSpPr>
        <p:spPr bwMode="auto">
          <a:xfrm>
            <a:off x="6172200" y="20574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10</a:t>
            </a:r>
            <a:endParaRPr lang="en-US" b="1" dirty="0"/>
          </a:p>
        </p:txBody>
      </p:sp>
      <p:sp>
        <p:nvSpPr>
          <p:cNvPr id="94" name="AutoShape 26"/>
          <p:cNvSpPr>
            <a:spLocks noChangeArrowheads="1"/>
          </p:cNvSpPr>
          <p:nvPr/>
        </p:nvSpPr>
        <p:spPr bwMode="auto">
          <a:xfrm>
            <a:off x="4191000" y="19812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6</a:t>
            </a:r>
            <a:endParaRPr lang="en-US" b="1" dirty="0"/>
          </a:p>
        </p:txBody>
      </p:sp>
      <p:sp>
        <p:nvSpPr>
          <p:cNvPr id="95" name="AutoShape 27"/>
          <p:cNvSpPr>
            <a:spLocks noChangeArrowheads="1"/>
          </p:cNvSpPr>
          <p:nvPr/>
        </p:nvSpPr>
        <p:spPr bwMode="auto">
          <a:xfrm>
            <a:off x="2362200" y="19812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2</a:t>
            </a:r>
            <a:endParaRPr lang="en-US" b="1" dirty="0"/>
          </a:p>
        </p:txBody>
      </p:sp>
      <p:sp>
        <p:nvSpPr>
          <p:cNvPr id="96" name="AutoShape 28"/>
          <p:cNvSpPr>
            <a:spLocks noChangeArrowheads="1"/>
          </p:cNvSpPr>
          <p:nvPr/>
        </p:nvSpPr>
        <p:spPr bwMode="auto">
          <a:xfrm>
            <a:off x="8077200" y="20574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14</a:t>
            </a:r>
            <a:endParaRPr lang="en-US" b="1" dirty="0"/>
          </a:p>
        </p:txBody>
      </p:sp>
      <p:sp>
        <p:nvSpPr>
          <p:cNvPr id="97" name="AutoShape 29"/>
          <p:cNvSpPr>
            <a:spLocks noChangeArrowheads="1"/>
          </p:cNvSpPr>
          <p:nvPr/>
        </p:nvSpPr>
        <p:spPr bwMode="auto">
          <a:xfrm>
            <a:off x="4114800" y="28194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8</a:t>
            </a:r>
            <a:endParaRPr lang="en-US" b="1" dirty="0"/>
          </a:p>
        </p:txBody>
      </p:sp>
      <p:sp>
        <p:nvSpPr>
          <p:cNvPr id="98" name="AutoShape 30"/>
          <p:cNvSpPr>
            <a:spLocks noChangeArrowheads="1"/>
          </p:cNvSpPr>
          <p:nvPr/>
        </p:nvSpPr>
        <p:spPr bwMode="auto">
          <a:xfrm>
            <a:off x="6172200" y="28956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12</a:t>
            </a:r>
            <a:endParaRPr lang="en-US" b="1" dirty="0"/>
          </a:p>
        </p:txBody>
      </p:sp>
      <p:sp>
        <p:nvSpPr>
          <p:cNvPr id="99" name="AutoShape 31"/>
          <p:cNvSpPr>
            <a:spLocks noChangeArrowheads="1"/>
          </p:cNvSpPr>
          <p:nvPr/>
        </p:nvSpPr>
        <p:spPr bwMode="auto">
          <a:xfrm>
            <a:off x="2362200" y="28194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4</a:t>
            </a:r>
            <a:endParaRPr lang="en-US" b="1" dirty="0"/>
          </a:p>
        </p:txBody>
      </p:sp>
      <p:sp>
        <p:nvSpPr>
          <p:cNvPr id="100" name="AutoShape 32"/>
          <p:cNvSpPr>
            <a:spLocks noChangeArrowheads="1"/>
          </p:cNvSpPr>
          <p:nvPr/>
        </p:nvSpPr>
        <p:spPr bwMode="auto">
          <a:xfrm>
            <a:off x="8077200" y="28194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16</a:t>
            </a:r>
            <a:endParaRPr lang="en-US" b="1" dirty="0"/>
          </a:p>
        </p:txBody>
      </p:sp>
      <p:sp>
        <p:nvSpPr>
          <p:cNvPr id="101" name="Oval 33"/>
          <p:cNvSpPr>
            <a:spLocks noChangeArrowheads="1"/>
          </p:cNvSpPr>
          <p:nvPr/>
        </p:nvSpPr>
        <p:spPr bwMode="auto">
          <a:xfrm>
            <a:off x="3352800" y="2057400"/>
            <a:ext cx="6858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5</a:t>
            </a:r>
            <a:endParaRPr lang="en-US" b="1" dirty="0"/>
          </a:p>
        </p:txBody>
      </p:sp>
      <p:sp>
        <p:nvSpPr>
          <p:cNvPr id="102" name="Oval 34"/>
          <p:cNvSpPr>
            <a:spLocks noChangeArrowheads="1"/>
          </p:cNvSpPr>
          <p:nvPr/>
        </p:nvSpPr>
        <p:spPr bwMode="auto">
          <a:xfrm>
            <a:off x="5334000" y="2057400"/>
            <a:ext cx="685800" cy="6858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9</a:t>
            </a:r>
            <a:endParaRPr lang="en-US" b="1" dirty="0"/>
          </a:p>
        </p:txBody>
      </p:sp>
      <p:sp>
        <p:nvSpPr>
          <p:cNvPr id="103" name="Oval 35"/>
          <p:cNvSpPr>
            <a:spLocks noChangeArrowheads="1"/>
          </p:cNvSpPr>
          <p:nvPr/>
        </p:nvSpPr>
        <p:spPr bwMode="auto">
          <a:xfrm>
            <a:off x="1600200" y="1905000"/>
            <a:ext cx="685800" cy="685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</a:t>
            </a:r>
            <a:endParaRPr lang="en-US" b="1" dirty="0"/>
          </a:p>
        </p:txBody>
      </p:sp>
      <p:sp>
        <p:nvSpPr>
          <p:cNvPr id="104" name="Oval 36"/>
          <p:cNvSpPr>
            <a:spLocks noChangeArrowheads="1"/>
          </p:cNvSpPr>
          <p:nvPr/>
        </p:nvSpPr>
        <p:spPr bwMode="auto">
          <a:xfrm>
            <a:off x="7315200" y="2057400"/>
            <a:ext cx="685800" cy="685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b="1" dirty="0" smtClean="0"/>
              <a:t>13</a:t>
            </a:r>
            <a:endParaRPr lang="en-US" b="1" dirty="0"/>
          </a:p>
        </p:txBody>
      </p:sp>
      <p:sp>
        <p:nvSpPr>
          <p:cNvPr id="105" name="Text Box 37"/>
          <p:cNvSpPr txBox="1">
            <a:spLocks noChangeArrowheads="1"/>
          </p:cNvSpPr>
          <p:nvPr/>
        </p:nvSpPr>
        <p:spPr bwMode="auto">
          <a:xfrm>
            <a:off x="257175" y="2330450"/>
            <a:ext cx="1190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Home </a:t>
            </a:r>
          </a:p>
          <a:p>
            <a:pPr algn="ctr"/>
            <a:r>
              <a:rPr lang="en-US" sz="2400" b="1" dirty="0"/>
              <a:t>Groups</a:t>
            </a:r>
          </a:p>
        </p:txBody>
      </p:sp>
      <p:sp>
        <p:nvSpPr>
          <p:cNvPr id="106" name="Text Box 38"/>
          <p:cNvSpPr txBox="1">
            <a:spLocks noChangeArrowheads="1"/>
          </p:cNvSpPr>
          <p:nvPr/>
        </p:nvSpPr>
        <p:spPr bwMode="auto">
          <a:xfrm>
            <a:off x="180975" y="4648200"/>
            <a:ext cx="12124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Expert</a:t>
            </a:r>
          </a:p>
          <a:p>
            <a:pPr algn="ctr"/>
            <a:r>
              <a:rPr lang="en-US" sz="2400" b="1" dirty="0"/>
              <a:t>Groups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Jigsaw Work?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Picture 2" descr="http://serc.carleton.edu/images/NAGTWorkshops/coursedesign/tutorial/jigsaw_diagra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492" y="2133600"/>
            <a:ext cx="6074228" cy="4055338"/>
          </a:xfrm>
          <a:prstGeom prst="rect">
            <a:avLst/>
          </a:prstGeom>
          <a:noFill/>
        </p:spPr>
      </p:pic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257175" y="2330450"/>
            <a:ext cx="1190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Home </a:t>
            </a:r>
          </a:p>
          <a:p>
            <a:pPr algn="ctr"/>
            <a:r>
              <a:rPr lang="en-US" sz="2400" b="1" dirty="0"/>
              <a:t>Groups</a:t>
            </a:r>
          </a:p>
        </p:txBody>
      </p: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180975" y="4648200"/>
            <a:ext cx="12124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Expert</a:t>
            </a:r>
          </a:p>
          <a:p>
            <a:pPr algn="ctr"/>
            <a:r>
              <a:rPr lang="en-US" sz="2400" b="1" dirty="0"/>
              <a:t>Groups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Jigsaw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2224088"/>
            <a:ext cx="1433887" cy="10525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2D2D8A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Set of Problems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868238" y="2133600"/>
            <a:ext cx="1322762" cy="1295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2D2D8A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Home Group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2574" y="2133600"/>
            <a:ext cx="1269626" cy="1295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2D2D8A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Expert Group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50804" y="2163932"/>
            <a:ext cx="1354996" cy="12650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2D2D8A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Home Group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210174" y="2506663"/>
            <a:ext cx="606425" cy="484187"/>
          </a:xfrm>
          <a:prstGeom prst="rightArrow">
            <a:avLst/>
          </a:prstGeom>
          <a:solidFill>
            <a:srgbClr val="000000"/>
          </a:solidFill>
          <a:ln w="25400" cap="flat" cmpd="sng" algn="ctr">
            <a:solidFill>
              <a:srgbClr val="000000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4271962" y="2557463"/>
            <a:ext cx="604838" cy="485775"/>
          </a:xfrm>
          <a:prstGeom prst="rightArrow">
            <a:avLst/>
          </a:prstGeom>
          <a:solidFill>
            <a:srgbClr val="000000"/>
          </a:solidFill>
          <a:ln w="25400" cap="flat" cmpd="sng" algn="ctr">
            <a:solidFill>
              <a:srgbClr val="000000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6278563" y="2557463"/>
            <a:ext cx="579437" cy="485775"/>
          </a:xfrm>
          <a:prstGeom prst="rightArrow">
            <a:avLst/>
          </a:prstGeom>
          <a:solidFill>
            <a:srgbClr val="000000"/>
          </a:solidFill>
          <a:ln w="25400" cap="flat" cmpd="sng" algn="ctr">
            <a:solidFill>
              <a:srgbClr val="000000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7392194" y="3659981"/>
            <a:ext cx="579437" cy="485775"/>
          </a:xfrm>
          <a:prstGeom prst="rightArrow">
            <a:avLst/>
          </a:prstGeom>
          <a:solidFill>
            <a:srgbClr val="000000"/>
          </a:solidFill>
          <a:ln w="25400" cap="flat" cmpd="sng" algn="ctr">
            <a:solidFill>
              <a:srgbClr val="000000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33713" y="4298950"/>
            <a:ext cx="2576887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2D2D8A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 (Quiz,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Practice, …)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026" name="Picture 2" descr="http://www.learnpipe.co.uk/images/vendor/1235386309927_Jigsaw@work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733800"/>
            <a:ext cx="2743199" cy="2429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3" grpId="0" build="p" animBg="1"/>
      <p:bldP spid="14" grpId="0" build="p" animBg="1"/>
      <p:bldP spid="15" grpId="0" build="p" animBg="1"/>
      <p:bldP spid="16" grpId="0" animBg="1"/>
      <p:bldP spid="17" grpId="0" animBg="1"/>
      <p:bldP spid="18" grpId="0" animBg="1"/>
      <p:bldP spid="19" grpId="0" animBg="1"/>
      <p:bldP spid="20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Jigsaw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64514" name="Picture 2" descr="http://www.21stcenturyschools.com/group_jigsa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7270" y="2514600"/>
            <a:ext cx="3850530" cy="28956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4525963"/>
          </a:xfrm>
        </p:spPr>
        <p:txBody>
          <a:bodyPr/>
          <a:lstStyle/>
          <a:p>
            <a:r>
              <a:rPr lang="en-US" dirty="0" smtClean="0"/>
              <a:t>Every student learns from his peers.</a:t>
            </a:r>
          </a:p>
          <a:p>
            <a:r>
              <a:rPr lang="en-US" dirty="0" smtClean="0"/>
              <a:t>Every student teaches his peers.</a:t>
            </a:r>
          </a:p>
          <a:p>
            <a:r>
              <a:rPr lang="en-US" dirty="0" smtClean="0"/>
              <a:t>Cooperation by </a:t>
            </a:r>
            <a:r>
              <a:rPr lang="en-US" dirty="0" smtClean="0"/>
              <a:t>Design.</a:t>
            </a:r>
            <a:endParaRPr lang="en-US" dirty="0" smtClean="0"/>
          </a:p>
          <a:p>
            <a:r>
              <a:rPr lang="en-US" dirty="0" smtClean="0"/>
              <a:t>Typical for problem solving </a:t>
            </a:r>
            <a:r>
              <a:rPr lang="en-US" dirty="0" smtClean="0"/>
              <a:t>sessions.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Principles in Good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b="1" dirty="0"/>
              <a:t>Seven Principles for Good Practice in Undergraduate </a:t>
            </a:r>
            <a:r>
              <a:rPr lang="en-US" b="1" dirty="0" smtClean="0"/>
              <a:t>Education</a:t>
            </a:r>
          </a:p>
          <a:p>
            <a:pPr>
              <a:buNone/>
            </a:pPr>
            <a:r>
              <a:rPr lang="en-US" sz="2400" i="1" dirty="0" smtClean="0"/>
              <a:t>	Arthur </a:t>
            </a:r>
            <a:r>
              <a:rPr lang="en-US" sz="2400" i="1" dirty="0"/>
              <a:t>W. </a:t>
            </a:r>
            <a:r>
              <a:rPr lang="en-US" sz="2400" i="1" dirty="0" err="1"/>
              <a:t>Chickering</a:t>
            </a:r>
            <a:r>
              <a:rPr lang="en-US" sz="2400" i="1" dirty="0"/>
              <a:t> and Zelda F. </a:t>
            </a:r>
            <a:r>
              <a:rPr lang="en-US" sz="2400" i="1" dirty="0" err="1" smtClean="0"/>
              <a:t>Gamson</a:t>
            </a:r>
            <a:endParaRPr lang="en-US" sz="2400" i="1" dirty="0" smtClean="0"/>
          </a:p>
          <a:p>
            <a:pPr>
              <a:buNone/>
            </a:pPr>
            <a:r>
              <a:rPr lang="en-US" i="1" dirty="0" smtClean="0"/>
              <a:t>	</a:t>
            </a:r>
          </a:p>
          <a:p>
            <a:pPr>
              <a:buNone/>
            </a:pPr>
            <a:r>
              <a:rPr lang="en-US" i="1" dirty="0"/>
              <a:t>	</a:t>
            </a:r>
            <a:r>
              <a:rPr lang="en-US" sz="2800" i="1" dirty="0" smtClean="0"/>
              <a:t>Sponsored by:</a:t>
            </a:r>
          </a:p>
          <a:p>
            <a:r>
              <a:rPr lang="en-US" sz="2800" i="1" dirty="0" smtClean="0"/>
              <a:t>American </a:t>
            </a:r>
            <a:r>
              <a:rPr lang="en-US" sz="2800" i="1" dirty="0"/>
              <a:t>Association of Higher </a:t>
            </a:r>
            <a:r>
              <a:rPr lang="en-US" sz="2800" i="1" dirty="0" smtClean="0"/>
              <a:t>Education.</a:t>
            </a:r>
          </a:p>
          <a:p>
            <a:r>
              <a:rPr lang="en-US" sz="2800" i="1" dirty="0" smtClean="0"/>
              <a:t> The </a:t>
            </a:r>
            <a:r>
              <a:rPr lang="en-US" sz="2800" i="1" dirty="0"/>
              <a:t>Education </a:t>
            </a:r>
            <a:r>
              <a:rPr lang="en-US" sz="2800" i="1" dirty="0" smtClean="0"/>
              <a:t>Commission of </a:t>
            </a:r>
            <a:r>
              <a:rPr lang="en-US" sz="2800" i="1" dirty="0"/>
              <a:t>the </a:t>
            </a:r>
            <a:r>
              <a:rPr lang="en-US" sz="2800" i="1" dirty="0" smtClean="0"/>
              <a:t>States.</a:t>
            </a:r>
          </a:p>
          <a:p>
            <a:r>
              <a:rPr lang="en-US" sz="2800" i="1" dirty="0" smtClean="0"/>
              <a:t>The </a:t>
            </a:r>
            <a:r>
              <a:rPr lang="en-US" sz="2800" i="1" dirty="0"/>
              <a:t>Johnson </a:t>
            </a:r>
            <a:r>
              <a:rPr lang="en-US" sz="2800" i="1" dirty="0" smtClean="0"/>
              <a:t>Foundation.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3124200"/>
            <a:ext cx="3415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AAHE Bulletin 39: 3-7, March 1987</a:t>
            </a:r>
            <a:endParaRPr lang="en-US" dirty="0"/>
          </a:p>
        </p:txBody>
      </p:sp>
      <p:pic>
        <p:nvPicPr>
          <p:cNvPr id="11266" name="Picture 2" descr="http://t1.gstatic.com/images?q=tbn:ANd9GcSmOLEbeX5PnIqVgGJ_EckS9I0THXEuKJuMxUfQGqOb65jhuJ9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209800"/>
            <a:ext cx="2757121" cy="2019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 about Jigsaw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Autofit/>
          </a:bodyPr>
          <a:lstStyle/>
          <a:p>
            <a:r>
              <a:rPr lang="en-US" dirty="0" smtClean="0"/>
              <a:t>It is usually done for subjects but can be also applied for problem solving sessions.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class layout needs little adjustment</a:t>
            </a:r>
          </a:p>
          <a:p>
            <a:r>
              <a:rPr lang="en-US" dirty="0" smtClean="0"/>
              <a:t>The instructor goes around to facilitate the work of the groups when needed.</a:t>
            </a:r>
          </a:p>
          <a:p>
            <a:r>
              <a:rPr lang="en-US" dirty="0" smtClean="0"/>
              <a:t>Some groups may complete the task early. Prepare some time filling.</a:t>
            </a:r>
          </a:p>
          <a:p>
            <a:r>
              <a:rPr lang="en-US" dirty="0" smtClean="0"/>
              <a:t>A comprehensive quiz may be given at the end of the session to students on individual basis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71600" y="2743200"/>
            <a:ext cx="6477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YOU!</a:t>
            </a:r>
            <a:endParaRPr 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Practicing Good Teaching..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Autofit/>
          </a:bodyPr>
          <a:lstStyle/>
          <a:p>
            <a:r>
              <a:rPr lang="en-US" dirty="0" smtClean="0"/>
              <a:t>Deeper Impact</a:t>
            </a:r>
          </a:p>
          <a:p>
            <a:r>
              <a:rPr lang="en-US" dirty="0" smtClean="0"/>
              <a:t>Longer Retention</a:t>
            </a:r>
          </a:p>
          <a:p>
            <a:r>
              <a:rPr lang="en-US" dirty="0" smtClean="0"/>
              <a:t>Enhance independent learning</a:t>
            </a:r>
          </a:p>
          <a:p>
            <a:r>
              <a:rPr lang="en-US" dirty="0" smtClean="0"/>
              <a:t>Improve student concentration</a:t>
            </a:r>
          </a:p>
          <a:p>
            <a:r>
              <a:rPr lang="en-US" dirty="0" smtClean="0"/>
              <a:t>Student ownership of their learning</a:t>
            </a:r>
          </a:p>
          <a:p>
            <a:r>
              <a:rPr lang="en-US" dirty="0" smtClean="0"/>
              <a:t>Development of interpersonal skills</a:t>
            </a:r>
          </a:p>
          <a:p>
            <a:r>
              <a:rPr lang="en-US" dirty="0" smtClean="0"/>
              <a:t>More fun, less Boring</a:t>
            </a:r>
            <a:br>
              <a:rPr lang="en-US" dirty="0" smtClean="0"/>
            </a:br>
            <a:r>
              <a:rPr lang="en-US" dirty="0" smtClean="0"/>
              <a:t>(both to student and </a:t>
            </a:r>
            <a:r>
              <a:rPr lang="en-US" dirty="0" smtClean="0"/>
              <a:t>instructor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Expectations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Group 7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62450"/>
        </p:xfrm>
        <a:graphic>
          <a:graphicData uri="http://schemas.openxmlformats.org/drawingml/2006/table">
            <a:tbl>
              <a:tblPr/>
              <a:tblGrid>
                <a:gridCol w="2743200"/>
                <a:gridCol w="3886200"/>
                <a:gridCol w="1600200"/>
              </a:tblGrid>
              <a:tr h="369888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Teaching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rowSpan="5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Most Valuable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 +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Jigsaw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Case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Team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rowSpan="5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Least Valuable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Jigsaw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Team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Case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 +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340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Effective Teaching Methods for Large Classes, J. Carpenter, U. South Carolina, 2006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derylearning.co.uk/userimages/bigstock-Learn-809499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9635"/>
          <a:stretch>
            <a:fillRect/>
          </a:stretch>
        </p:blipFill>
        <p:spPr bwMode="auto">
          <a:xfrm>
            <a:off x="2331679" y="3962400"/>
            <a:ext cx="4297721" cy="2590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Practicing Good Teaching..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76400"/>
            <a:ext cx="5638800" cy="685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/>
              <a:t>Improving learning outcomes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2590800"/>
            <a:ext cx="7543800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/>
              <a:t>If you always do what you’ve always done, you’ll always get what you’ve always got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Good Practice Encourages Faculty-Student 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Frequent </a:t>
            </a:r>
            <a:r>
              <a:rPr lang="en-US" dirty="0"/>
              <a:t>student-faculty contact in and out of classes is the most important factor in student motivation </a:t>
            </a:r>
            <a:r>
              <a:rPr lang="en-US" dirty="0" smtClean="0"/>
              <a:t>and involvement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1EBA-F8FE-4C9E-9276-AE2BAB56A76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9458" name="Picture 2" descr="http://qllective.beta.swigledev.nl/wp-content/uploads/2011/05/communic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581400"/>
            <a:ext cx="3810000" cy="2854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8213706-127A-4A38-BDA9-A88BDEF93CB8}"/>
</file>

<file path=customXml/itemProps2.xml><?xml version="1.0" encoding="utf-8"?>
<ds:datastoreItem xmlns:ds="http://schemas.openxmlformats.org/officeDocument/2006/customXml" ds:itemID="{89697E2A-08C9-40DB-AA73-F284FB781282}"/>
</file>

<file path=customXml/itemProps3.xml><?xml version="1.0" encoding="utf-8"?>
<ds:datastoreItem xmlns:ds="http://schemas.openxmlformats.org/officeDocument/2006/customXml" ds:itemID="{A94B578B-31DF-460B-A6FB-D05348CD30CF}"/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1450</Words>
  <Application>Microsoft Office PowerPoint</Application>
  <PresentationFormat>On-screen Show (4:3)</PresentationFormat>
  <Paragraphs>396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Best Teaching and Learning Practices</vt:lpstr>
      <vt:lpstr>Why Do I Care?</vt:lpstr>
      <vt:lpstr>Learning Pyramid</vt:lpstr>
      <vt:lpstr>Let’s Share Experience</vt:lpstr>
      <vt:lpstr>Seven Principles in Good Teaching</vt:lpstr>
      <vt:lpstr>Practicing Good Teaching.. Why?</vt:lpstr>
      <vt:lpstr>Student Expectations</vt:lpstr>
      <vt:lpstr>Practicing Good Teaching.. Why?</vt:lpstr>
      <vt:lpstr>1. Good Practice Encourages Faculty-Student Contact</vt:lpstr>
      <vt:lpstr>2. Good Practice Encourages Cooperation among Students</vt:lpstr>
      <vt:lpstr>3. Good Practice Encourages Active Learning</vt:lpstr>
      <vt:lpstr>4. Good Practice Gives Prompt Feedback</vt:lpstr>
      <vt:lpstr>5. Good Practice Emphasizes Time on Task</vt:lpstr>
      <vt:lpstr>6. Good Practice Communicates High Expectations</vt:lpstr>
      <vt:lpstr>7. Good Practice Respects Diverse Talents and Ways of Learning</vt:lpstr>
      <vt:lpstr>Good Practice Means MORE</vt:lpstr>
      <vt:lpstr>Good Practice Means LESS</vt:lpstr>
      <vt:lpstr>Different Good Practice Methods</vt:lpstr>
      <vt:lpstr>Slide 19</vt:lpstr>
      <vt:lpstr>Parking Lot</vt:lpstr>
      <vt:lpstr>Parking Lot</vt:lpstr>
      <vt:lpstr>Parking Lot</vt:lpstr>
      <vt:lpstr>Why is a Parking Lot Useful?</vt:lpstr>
      <vt:lpstr>Slide 24</vt:lpstr>
      <vt:lpstr>1-Minute Paper!</vt:lpstr>
      <vt:lpstr>Why Do We Ask Questions?</vt:lpstr>
      <vt:lpstr>Some Facts!!</vt:lpstr>
      <vt:lpstr>High-Level Thinking</vt:lpstr>
      <vt:lpstr>Useful Tips for Good Questions</vt:lpstr>
      <vt:lpstr>Useful Tips for Good Questions</vt:lpstr>
      <vt:lpstr>Student-to Student Questions</vt:lpstr>
      <vt:lpstr>Response Time</vt:lpstr>
      <vt:lpstr>Feedback</vt:lpstr>
      <vt:lpstr>Slide 34</vt:lpstr>
      <vt:lpstr>Slide 35</vt:lpstr>
      <vt:lpstr>Think</vt:lpstr>
      <vt:lpstr>Pair</vt:lpstr>
      <vt:lpstr>Pair</vt:lpstr>
      <vt:lpstr>Pair</vt:lpstr>
      <vt:lpstr>Pair</vt:lpstr>
      <vt:lpstr>Share</vt:lpstr>
      <vt:lpstr>Share </vt:lpstr>
      <vt:lpstr>Management of TPS</vt:lpstr>
      <vt:lpstr>Slide 44</vt:lpstr>
      <vt:lpstr>Student Performance</vt:lpstr>
      <vt:lpstr>How Does Jigsaw Work?</vt:lpstr>
      <vt:lpstr>How Does Jigsaw Work?</vt:lpstr>
      <vt:lpstr>Steps of Jigsaw</vt:lpstr>
      <vt:lpstr>Advantages of Jigsaw</vt:lpstr>
      <vt:lpstr>Remarks about Jigsaw</vt:lpstr>
      <vt:lpstr>Slide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ITC</dc:creator>
  <cp:lastModifiedBy>ITC</cp:lastModifiedBy>
  <cp:revision>96</cp:revision>
  <dcterms:created xsi:type="dcterms:W3CDTF">2013-02-03T18:17:35Z</dcterms:created>
  <dcterms:modified xsi:type="dcterms:W3CDTF">2013-02-04T18:07:32Z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