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31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0.xml" ContentType="application/vnd.openxmlformats-officedocument.presentationml.slide+xml"/>
  <Override PartName="/ppt/slides/slide29.xml" ContentType="application/vnd.openxmlformats-officedocument.presentationml.slide+xml"/>
  <Override PartName="/ppt/slides/slide28.xml" ContentType="application/vnd.openxmlformats-officedocument.presentationml.slide+xml"/>
  <Override PartName="/ppt/slides/slide27.xml" ContentType="application/vnd.openxmlformats-officedocument.presentationml.slide+xml"/>
  <Override PartName="/ppt/slides/slide26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2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4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10.xml" ContentType="application/vnd.openxmlformats-officedocument.presentationml.notesSlide+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ags/tag1.xml" ContentType="application/vnd.openxmlformats-officedocument.presentationml.tag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3"/>
  </p:notesMasterIdLst>
  <p:sldIdLst>
    <p:sldId id="260" r:id="rId2"/>
    <p:sldId id="268" r:id="rId3"/>
    <p:sldId id="289" r:id="rId4"/>
    <p:sldId id="280" r:id="rId5"/>
    <p:sldId id="286" r:id="rId6"/>
    <p:sldId id="303" r:id="rId7"/>
    <p:sldId id="281" r:id="rId8"/>
    <p:sldId id="284" r:id="rId9"/>
    <p:sldId id="283" r:id="rId10"/>
    <p:sldId id="282" r:id="rId11"/>
    <p:sldId id="285" r:id="rId12"/>
    <p:sldId id="270" r:id="rId13"/>
    <p:sldId id="274" r:id="rId14"/>
    <p:sldId id="275" r:id="rId15"/>
    <p:sldId id="288" r:id="rId16"/>
    <p:sldId id="276" r:id="rId17"/>
    <p:sldId id="298" r:id="rId18"/>
    <p:sldId id="294" r:id="rId19"/>
    <p:sldId id="290" r:id="rId20"/>
    <p:sldId id="291" r:id="rId21"/>
    <p:sldId id="295" r:id="rId22"/>
    <p:sldId id="292" r:id="rId23"/>
    <p:sldId id="296" r:id="rId24"/>
    <p:sldId id="297" r:id="rId25"/>
    <p:sldId id="293" r:id="rId26"/>
    <p:sldId id="271" r:id="rId27"/>
    <p:sldId id="300" r:id="rId28"/>
    <p:sldId id="301" r:id="rId29"/>
    <p:sldId id="269" r:id="rId30"/>
    <p:sldId id="302" r:id="rId31"/>
    <p:sldId id="299" r:id="rId32"/>
  </p:sldIdLst>
  <p:sldSz cx="9144000" cy="6858000" type="screen4x3"/>
  <p:notesSz cx="6858000" cy="9144000"/>
  <p:custDataLst>
    <p:tags r:id="rId3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FFCC"/>
    <a:srgbClr val="FFFF66"/>
    <a:srgbClr val="FFFF99"/>
    <a:srgbClr val="0066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380" autoAdjust="0"/>
  </p:normalViewPr>
  <p:slideViewPr>
    <p:cSldViewPr snapToGrid="0">
      <p:cViewPr>
        <p:scale>
          <a:sx n="66" d="100"/>
          <a:sy n="66" d="100"/>
        </p:scale>
        <p:origin x="-1680" y="-4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customXml" Target="../customXml/item1.xml"/><Relationship Id="rId21" Type="http://schemas.openxmlformats.org/officeDocument/2006/relationships/slide" Target="slides/slide20.xml"/><Relationship Id="rId34" Type="http://schemas.openxmlformats.org/officeDocument/2006/relationships/tags" Target="tags/tag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40" Type="http://schemas.openxmlformats.org/officeDocument/2006/relationships/customXml" Target="../customXml/item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FB57EF-33BD-4683-9DA0-3E8C16535EBF}" type="datetimeFigureOut">
              <a:rPr lang="en-US" smtClean="0"/>
              <a:pPr/>
              <a:t>2/5/2013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E363FE-7BF5-4496-8E7B-E54122B2AF4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u="sng" dirty="0" smtClean="0">
                <a:solidFill>
                  <a:srgbClr val="FF0000"/>
                </a:solidFill>
              </a:rPr>
              <a:t>Names</a:t>
            </a:r>
            <a:r>
              <a:rPr lang="en-US" b="1" u="sng" baseline="0" dirty="0" smtClean="0">
                <a:solidFill>
                  <a:srgbClr val="FF0000"/>
                </a:solidFill>
              </a:rPr>
              <a:t> are not real and used for demonstration purposes only</a:t>
            </a:r>
            <a:r>
              <a:rPr lang="en-US" b="1" baseline="0" dirty="0" smtClean="0">
                <a:solidFill>
                  <a:srgbClr val="FF0000"/>
                </a:solidFill>
              </a:rPr>
              <a:t>.</a:t>
            </a:r>
          </a:p>
          <a:p>
            <a:endParaRPr lang="en-US" b="1" baseline="0" dirty="0" smtClean="0">
              <a:solidFill>
                <a:srgbClr val="FF0000"/>
              </a:solidFill>
            </a:endParaRPr>
          </a:p>
          <a:p>
            <a:r>
              <a:rPr lang="en-US" b="1" baseline="0" dirty="0" smtClean="0">
                <a:solidFill>
                  <a:srgbClr val="FF0000"/>
                </a:solidFill>
              </a:rPr>
              <a:t>Each student should write his name and, name of his advisor, and the </a:t>
            </a:r>
            <a:r>
              <a:rPr lang="en-US" b="1" baseline="0" smtClean="0">
                <a:solidFill>
                  <a:srgbClr val="FF0000"/>
                </a:solidFill>
              </a:rPr>
              <a:t>name of his </a:t>
            </a:r>
            <a:r>
              <a:rPr lang="en-US" b="1" baseline="0" dirty="0" smtClean="0">
                <a:solidFill>
                  <a:srgbClr val="FF0000"/>
                </a:solidFill>
              </a:rPr>
              <a:t>department &amp; college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E363FE-7BF5-4496-8E7B-E54122B2AF4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Every presentation</a:t>
            </a:r>
            <a:r>
              <a:rPr lang="en-US" b="1" baseline="0" dirty="0" smtClean="0"/>
              <a:t> should begin with a presentation outline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E363FE-7BF5-4496-8E7B-E54122B2AF4F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Every presentation</a:t>
            </a:r>
            <a:r>
              <a:rPr lang="en-US" b="1" baseline="0" dirty="0" smtClean="0"/>
              <a:t> should begin with a presentation outline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E363FE-7BF5-4496-8E7B-E54122B2AF4F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Every presentation</a:t>
            </a:r>
            <a:r>
              <a:rPr lang="en-US" b="1" baseline="0" dirty="0" smtClean="0"/>
              <a:t> should begin with a presentation outline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E363FE-7BF5-4496-8E7B-E54122B2AF4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Every presentation</a:t>
            </a:r>
            <a:r>
              <a:rPr lang="en-US" b="1" baseline="0" dirty="0" smtClean="0"/>
              <a:t> should begin with a presentation outline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E363FE-7BF5-4496-8E7B-E54122B2AF4F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Every presentation</a:t>
            </a:r>
            <a:r>
              <a:rPr lang="en-US" b="1" baseline="0" dirty="0" smtClean="0"/>
              <a:t> should begin with a presentation outline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E363FE-7BF5-4496-8E7B-E54122B2AF4F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Every presentation</a:t>
            </a:r>
            <a:r>
              <a:rPr lang="en-US" b="1" baseline="0" dirty="0" smtClean="0"/>
              <a:t> should begin with a presentation outline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E363FE-7BF5-4496-8E7B-E54122B2AF4F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Every presentation</a:t>
            </a:r>
            <a:r>
              <a:rPr lang="en-US" b="1" baseline="0" dirty="0" smtClean="0"/>
              <a:t> should begin with a presentation outline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E363FE-7BF5-4496-8E7B-E54122B2AF4F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Every presentation</a:t>
            </a:r>
            <a:r>
              <a:rPr lang="en-US" b="1" baseline="0" dirty="0" smtClean="0"/>
              <a:t> should begin with a presentation outline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E363FE-7BF5-4496-8E7B-E54122B2AF4F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Every presentation</a:t>
            </a:r>
            <a:r>
              <a:rPr lang="en-US" b="1" baseline="0" dirty="0" smtClean="0"/>
              <a:t> should begin with a presentation outline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E363FE-7BF5-4496-8E7B-E54122B2AF4F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Powerpoint Template4-0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00405"/>
            <a:ext cx="7772400" cy="1470024"/>
          </a:xfrm>
        </p:spPr>
        <p:txBody>
          <a:bodyPr anchor="t">
            <a:noAutofit/>
          </a:bodyPr>
          <a:lstStyle>
            <a:lvl1pPr algn="l" rtl="0">
              <a:defRPr sz="3200" b="1">
                <a:solidFill>
                  <a:srgbClr val="FFFFCC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5800" y="2927922"/>
            <a:ext cx="7772400" cy="1400175"/>
          </a:xfrm>
        </p:spPr>
        <p:txBody>
          <a:bodyPr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lang="en-US" sz="2800" b="0" i="1" kern="1200" baseline="0" dirty="0">
                <a:solidFill>
                  <a:srgbClr val="FFFFCC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add subtitle</a:t>
            </a:r>
            <a:endParaRPr lang="en-US" dirty="0"/>
          </a:p>
        </p:txBody>
      </p:sp>
      <p:pic>
        <p:nvPicPr>
          <p:cNvPr id="13314" name="Picture 2" descr="logo">
            <a:hlinkClick r:id=""/>
          </p:cNvPr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" y="-5484317"/>
            <a:ext cx="4152900" cy="723305"/>
          </a:xfrm>
          <a:prstGeom prst="rect">
            <a:avLst/>
          </a:prstGeom>
          <a:noFill/>
        </p:spPr>
      </p:pic>
      <p:pic>
        <p:nvPicPr>
          <p:cNvPr id="17" name="Picture 16" descr="KFUPM.png"/>
          <p:cNvPicPr>
            <a:picLocks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8001000" y="5786438"/>
            <a:ext cx="914400" cy="914400"/>
          </a:xfrm>
          <a:prstGeom prst="rect">
            <a:avLst/>
          </a:prstGeom>
        </p:spPr>
      </p:pic>
      <p:sp>
        <p:nvSpPr>
          <p:cNvPr id="22" name="Subtitle 2"/>
          <p:cNvSpPr txBox="1">
            <a:spLocks/>
          </p:cNvSpPr>
          <p:nvPr userDrawn="1"/>
        </p:nvSpPr>
        <p:spPr>
          <a:xfrm>
            <a:off x="2055584" y="5833217"/>
            <a:ext cx="5943600" cy="8130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1" eaLnBrk="1" latinLnBrk="0" hangingPunct="1">
              <a:spcBef>
                <a:spcPct val="0"/>
              </a:spcBef>
              <a:buNone/>
              <a:defRPr lang="en-US" sz="2800" b="0" kern="1200" dirty="0">
                <a:solidFill>
                  <a:srgbClr val="FFFF00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r" defTabSz="914400" rtl="1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ar-SA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جامعــــــة المـلـك فهــــــد للبتــــــرول والمعــــــــــــــــادن</a:t>
            </a:r>
            <a:endParaRPr kumimoji="0" lang="en-US" sz="1600" b="1" i="0" u="none" strike="noStrike" kern="1200" cap="none" spc="0" normalizeH="0" baseline="0" noProof="0" dirty="0" smtClean="0">
              <a:ln>
                <a:noFill/>
              </a:ln>
              <a:solidFill>
                <a:schemeClr val="accent3">
                  <a:lumMod val="40000"/>
                  <a:lumOff val="60000"/>
                </a:schemeClr>
              </a:solidFill>
              <a:effectLst/>
              <a:uLnTx/>
              <a:uFillTx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marR="0" lvl="0" indent="0" algn="r" defTabSz="9144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KING FAHD UNIVERSITY OF PETROLEUM &amp; MINERALS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40000"/>
                  <a:lumOff val="60000"/>
                </a:schemeClr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26" name="Freeform 25"/>
          <p:cNvSpPr/>
          <p:nvPr userDrawn="1"/>
        </p:nvSpPr>
        <p:spPr>
          <a:xfrm>
            <a:off x="133350" y="5264200"/>
            <a:ext cx="1152525" cy="1396250"/>
          </a:xfrm>
          <a:custGeom>
            <a:avLst/>
            <a:gdLst>
              <a:gd name="connsiteX0" fmla="*/ 142875 w 1152525"/>
              <a:gd name="connsiteY0" fmla="*/ 80804 h 1489333"/>
              <a:gd name="connsiteX1" fmla="*/ 161925 w 1152525"/>
              <a:gd name="connsiteY1" fmla="*/ 52229 h 1489333"/>
              <a:gd name="connsiteX2" fmla="*/ 219075 w 1152525"/>
              <a:gd name="connsiteY2" fmla="*/ 23654 h 1489333"/>
              <a:gd name="connsiteX3" fmla="*/ 247650 w 1152525"/>
              <a:gd name="connsiteY3" fmla="*/ 4604 h 1489333"/>
              <a:gd name="connsiteX4" fmla="*/ 371475 w 1152525"/>
              <a:gd name="connsiteY4" fmla="*/ 23654 h 1489333"/>
              <a:gd name="connsiteX5" fmla="*/ 428625 w 1152525"/>
              <a:gd name="connsiteY5" fmla="*/ 109379 h 1489333"/>
              <a:gd name="connsiteX6" fmla="*/ 447675 w 1152525"/>
              <a:gd name="connsiteY6" fmla="*/ 166529 h 1489333"/>
              <a:gd name="connsiteX7" fmla="*/ 457200 w 1152525"/>
              <a:gd name="connsiteY7" fmla="*/ 309404 h 1489333"/>
              <a:gd name="connsiteX8" fmla="*/ 485775 w 1152525"/>
              <a:gd name="connsiteY8" fmla="*/ 366554 h 1489333"/>
              <a:gd name="connsiteX9" fmla="*/ 514350 w 1152525"/>
              <a:gd name="connsiteY9" fmla="*/ 423704 h 1489333"/>
              <a:gd name="connsiteX10" fmla="*/ 628650 w 1152525"/>
              <a:gd name="connsiteY10" fmla="*/ 480854 h 1489333"/>
              <a:gd name="connsiteX11" fmla="*/ 657225 w 1152525"/>
              <a:gd name="connsiteY11" fmla="*/ 490379 h 1489333"/>
              <a:gd name="connsiteX12" fmla="*/ 847725 w 1152525"/>
              <a:gd name="connsiteY12" fmla="*/ 499904 h 1489333"/>
              <a:gd name="connsiteX13" fmla="*/ 942975 w 1152525"/>
              <a:gd name="connsiteY13" fmla="*/ 557054 h 1489333"/>
              <a:gd name="connsiteX14" fmla="*/ 1000125 w 1152525"/>
              <a:gd name="connsiteY14" fmla="*/ 623729 h 1489333"/>
              <a:gd name="connsiteX15" fmla="*/ 1028700 w 1152525"/>
              <a:gd name="connsiteY15" fmla="*/ 633254 h 1489333"/>
              <a:gd name="connsiteX16" fmla="*/ 1057275 w 1152525"/>
              <a:gd name="connsiteY16" fmla="*/ 661829 h 1489333"/>
              <a:gd name="connsiteX17" fmla="*/ 1076325 w 1152525"/>
              <a:gd name="connsiteY17" fmla="*/ 690404 h 1489333"/>
              <a:gd name="connsiteX18" fmla="*/ 1104900 w 1152525"/>
              <a:gd name="connsiteY18" fmla="*/ 709454 h 1489333"/>
              <a:gd name="connsiteX19" fmla="*/ 1114425 w 1152525"/>
              <a:gd name="connsiteY19" fmla="*/ 738029 h 1489333"/>
              <a:gd name="connsiteX20" fmla="*/ 1133475 w 1152525"/>
              <a:gd name="connsiteY20" fmla="*/ 776129 h 1489333"/>
              <a:gd name="connsiteX21" fmla="*/ 1152525 w 1152525"/>
              <a:gd name="connsiteY21" fmla="*/ 890429 h 1489333"/>
              <a:gd name="connsiteX22" fmla="*/ 1143000 w 1152525"/>
              <a:gd name="connsiteY22" fmla="*/ 1328579 h 1489333"/>
              <a:gd name="connsiteX23" fmla="*/ 1114425 w 1152525"/>
              <a:gd name="connsiteY23" fmla="*/ 1404779 h 1489333"/>
              <a:gd name="connsiteX24" fmla="*/ 1057275 w 1152525"/>
              <a:gd name="connsiteY24" fmla="*/ 1423829 h 1489333"/>
              <a:gd name="connsiteX25" fmla="*/ 1000125 w 1152525"/>
              <a:gd name="connsiteY25" fmla="*/ 1452404 h 1489333"/>
              <a:gd name="connsiteX26" fmla="*/ 942975 w 1152525"/>
              <a:gd name="connsiteY26" fmla="*/ 1480979 h 1489333"/>
              <a:gd name="connsiteX27" fmla="*/ 781050 w 1152525"/>
              <a:gd name="connsiteY27" fmla="*/ 1471454 h 1489333"/>
              <a:gd name="connsiteX28" fmla="*/ 742950 w 1152525"/>
              <a:gd name="connsiteY28" fmla="*/ 1461929 h 1489333"/>
              <a:gd name="connsiteX29" fmla="*/ 647700 w 1152525"/>
              <a:gd name="connsiteY29" fmla="*/ 1452404 h 1489333"/>
              <a:gd name="connsiteX30" fmla="*/ 419100 w 1152525"/>
              <a:gd name="connsiteY30" fmla="*/ 1442879 h 1489333"/>
              <a:gd name="connsiteX31" fmla="*/ 342900 w 1152525"/>
              <a:gd name="connsiteY31" fmla="*/ 1433354 h 1489333"/>
              <a:gd name="connsiteX32" fmla="*/ 304800 w 1152525"/>
              <a:gd name="connsiteY32" fmla="*/ 1423829 h 1489333"/>
              <a:gd name="connsiteX33" fmla="*/ 200025 w 1152525"/>
              <a:gd name="connsiteY33" fmla="*/ 1404779 h 1489333"/>
              <a:gd name="connsiteX34" fmla="*/ 142875 w 1152525"/>
              <a:gd name="connsiteY34" fmla="*/ 1385729 h 1489333"/>
              <a:gd name="connsiteX35" fmla="*/ 114300 w 1152525"/>
              <a:gd name="connsiteY35" fmla="*/ 1376204 h 1489333"/>
              <a:gd name="connsiteX36" fmla="*/ 95250 w 1152525"/>
              <a:gd name="connsiteY36" fmla="*/ 1338104 h 1489333"/>
              <a:gd name="connsiteX37" fmla="*/ 57150 w 1152525"/>
              <a:gd name="connsiteY37" fmla="*/ 1280954 h 1489333"/>
              <a:gd name="connsiteX38" fmla="*/ 28575 w 1152525"/>
              <a:gd name="connsiteY38" fmla="*/ 1147604 h 1489333"/>
              <a:gd name="connsiteX39" fmla="*/ 19050 w 1152525"/>
              <a:gd name="connsiteY39" fmla="*/ 1119029 h 1489333"/>
              <a:gd name="connsiteX40" fmla="*/ 9525 w 1152525"/>
              <a:gd name="connsiteY40" fmla="*/ 938054 h 1489333"/>
              <a:gd name="connsiteX41" fmla="*/ 0 w 1152525"/>
              <a:gd name="connsiteY41" fmla="*/ 842804 h 1489333"/>
              <a:gd name="connsiteX42" fmla="*/ 9525 w 1152525"/>
              <a:gd name="connsiteY42" fmla="*/ 585629 h 1489333"/>
              <a:gd name="connsiteX43" fmla="*/ 28575 w 1152525"/>
              <a:gd name="connsiteY43" fmla="*/ 509429 h 1489333"/>
              <a:gd name="connsiteX44" fmla="*/ 38100 w 1152525"/>
              <a:gd name="connsiteY44" fmla="*/ 471329 h 1489333"/>
              <a:gd name="connsiteX45" fmla="*/ 47625 w 1152525"/>
              <a:gd name="connsiteY45" fmla="*/ 442754 h 1489333"/>
              <a:gd name="connsiteX46" fmla="*/ 57150 w 1152525"/>
              <a:gd name="connsiteY46" fmla="*/ 385604 h 1489333"/>
              <a:gd name="connsiteX47" fmla="*/ 85725 w 1152525"/>
              <a:gd name="connsiteY47" fmla="*/ 299879 h 1489333"/>
              <a:gd name="connsiteX48" fmla="*/ 95250 w 1152525"/>
              <a:gd name="connsiteY48" fmla="*/ 271304 h 1489333"/>
              <a:gd name="connsiteX49" fmla="*/ 123825 w 1152525"/>
              <a:gd name="connsiteY49" fmla="*/ 252254 h 1489333"/>
              <a:gd name="connsiteX50" fmla="*/ 142875 w 1152525"/>
              <a:gd name="connsiteY50" fmla="*/ 118904 h 1489333"/>
              <a:gd name="connsiteX51" fmla="*/ 142875 w 1152525"/>
              <a:gd name="connsiteY51" fmla="*/ 80804 h 1489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1152525" h="1489333">
                <a:moveTo>
                  <a:pt x="142875" y="80804"/>
                </a:moveTo>
                <a:cubicBezTo>
                  <a:pt x="146050" y="69691"/>
                  <a:pt x="153830" y="60324"/>
                  <a:pt x="161925" y="52229"/>
                </a:cubicBezTo>
                <a:cubicBezTo>
                  <a:pt x="180389" y="33765"/>
                  <a:pt x="195834" y="31401"/>
                  <a:pt x="219075" y="23654"/>
                </a:cubicBezTo>
                <a:cubicBezTo>
                  <a:pt x="228600" y="17304"/>
                  <a:pt x="236236" y="5482"/>
                  <a:pt x="247650" y="4604"/>
                </a:cubicBezTo>
                <a:cubicBezTo>
                  <a:pt x="307505" y="0"/>
                  <a:pt x="326910" y="8799"/>
                  <a:pt x="371475" y="23654"/>
                </a:cubicBezTo>
                <a:lnTo>
                  <a:pt x="428625" y="109379"/>
                </a:lnTo>
                <a:cubicBezTo>
                  <a:pt x="439764" y="126087"/>
                  <a:pt x="447675" y="166529"/>
                  <a:pt x="447675" y="166529"/>
                </a:cubicBezTo>
                <a:cubicBezTo>
                  <a:pt x="450850" y="214154"/>
                  <a:pt x="451929" y="261965"/>
                  <a:pt x="457200" y="309404"/>
                </a:cubicBezTo>
                <a:cubicBezTo>
                  <a:pt x="460620" y="340186"/>
                  <a:pt x="472244" y="339491"/>
                  <a:pt x="485775" y="366554"/>
                </a:cubicBezTo>
                <a:cubicBezTo>
                  <a:pt x="498609" y="392221"/>
                  <a:pt x="490086" y="402473"/>
                  <a:pt x="514350" y="423704"/>
                </a:cubicBezTo>
                <a:cubicBezTo>
                  <a:pt x="559801" y="463474"/>
                  <a:pt x="574694" y="462869"/>
                  <a:pt x="628650" y="480854"/>
                </a:cubicBezTo>
                <a:cubicBezTo>
                  <a:pt x="638175" y="484029"/>
                  <a:pt x="647197" y="489878"/>
                  <a:pt x="657225" y="490379"/>
                </a:cubicBezTo>
                <a:lnTo>
                  <a:pt x="847725" y="499904"/>
                </a:lnTo>
                <a:cubicBezTo>
                  <a:pt x="906303" y="529193"/>
                  <a:pt x="874011" y="511078"/>
                  <a:pt x="942975" y="557054"/>
                </a:cubicBezTo>
                <a:cubicBezTo>
                  <a:pt x="996489" y="592730"/>
                  <a:pt x="947306" y="579713"/>
                  <a:pt x="1000125" y="623729"/>
                </a:cubicBezTo>
                <a:cubicBezTo>
                  <a:pt x="1007838" y="630157"/>
                  <a:pt x="1019175" y="630079"/>
                  <a:pt x="1028700" y="633254"/>
                </a:cubicBezTo>
                <a:cubicBezTo>
                  <a:pt x="1038225" y="642779"/>
                  <a:pt x="1048651" y="651481"/>
                  <a:pt x="1057275" y="661829"/>
                </a:cubicBezTo>
                <a:cubicBezTo>
                  <a:pt x="1064604" y="670623"/>
                  <a:pt x="1068230" y="682309"/>
                  <a:pt x="1076325" y="690404"/>
                </a:cubicBezTo>
                <a:cubicBezTo>
                  <a:pt x="1084420" y="698499"/>
                  <a:pt x="1095375" y="703104"/>
                  <a:pt x="1104900" y="709454"/>
                </a:cubicBezTo>
                <a:cubicBezTo>
                  <a:pt x="1108075" y="718979"/>
                  <a:pt x="1110470" y="728801"/>
                  <a:pt x="1114425" y="738029"/>
                </a:cubicBezTo>
                <a:cubicBezTo>
                  <a:pt x="1120018" y="751080"/>
                  <a:pt x="1128985" y="762659"/>
                  <a:pt x="1133475" y="776129"/>
                </a:cubicBezTo>
                <a:cubicBezTo>
                  <a:pt x="1140439" y="797021"/>
                  <a:pt x="1150368" y="875328"/>
                  <a:pt x="1152525" y="890429"/>
                </a:cubicBezTo>
                <a:cubicBezTo>
                  <a:pt x="1149350" y="1036479"/>
                  <a:pt x="1148724" y="1182607"/>
                  <a:pt x="1143000" y="1328579"/>
                </a:cubicBezTo>
                <a:cubicBezTo>
                  <a:pt x="1142324" y="1345810"/>
                  <a:pt x="1134610" y="1392163"/>
                  <a:pt x="1114425" y="1404779"/>
                </a:cubicBezTo>
                <a:cubicBezTo>
                  <a:pt x="1097397" y="1415422"/>
                  <a:pt x="1057275" y="1423829"/>
                  <a:pt x="1057275" y="1423829"/>
                </a:cubicBezTo>
                <a:cubicBezTo>
                  <a:pt x="975383" y="1478424"/>
                  <a:pt x="1078995" y="1412969"/>
                  <a:pt x="1000125" y="1452404"/>
                </a:cubicBezTo>
                <a:cubicBezTo>
                  <a:pt x="926267" y="1489333"/>
                  <a:pt x="1014799" y="1457038"/>
                  <a:pt x="942975" y="1480979"/>
                </a:cubicBezTo>
                <a:cubicBezTo>
                  <a:pt x="889000" y="1477804"/>
                  <a:pt x="834875" y="1476580"/>
                  <a:pt x="781050" y="1471454"/>
                </a:cubicBezTo>
                <a:cubicBezTo>
                  <a:pt x="768018" y="1470213"/>
                  <a:pt x="755909" y="1463780"/>
                  <a:pt x="742950" y="1461929"/>
                </a:cubicBezTo>
                <a:cubicBezTo>
                  <a:pt x="711362" y="1457416"/>
                  <a:pt x="679450" y="1455579"/>
                  <a:pt x="647700" y="1452404"/>
                </a:cubicBezTo>
                <a:cubicBezTo>
                  <a:pt x="555585" y="1483109"/>
                  <a:pt x="629120" y="1462881"/>
                  <a:pt x="419100" y="1442879"/>
                </a:cubicBezTo>
                <a:cubicBezTo>
                  <a:pt x="393618" y="1440452"/>
                  <a:pt x="368149" y="1437562"/>
                  <a:pt x="342900" y="1433354"/>
                </a:cubicBezTo>
                <a:cubicBezTo>
                  <a:pt x="329987" y="1431202"/>
                  <a:pt x="317579" y="1426669"/>
                  <a:pt x="304800" y="1423829"/>
                </a:cubicBezTo>
                <a:cubicBezTo>
                  <a:pt x="264862" y="1414954"/>
                  <a:pt x="241382" y="1411672"/>
                  <a:pt x="200025" y="1404779"/>
                </a:cubicBezTo>
                <a:lnTo>
                  <a:pt x="142875" y="1385729"/>
                </a:lnTo>
                <a:lnTo>
                  <a:pt x="114300" y="1376204"/>
                </a:lnTo>
                <a:cubicBezTo>
                  <a:pt x="107950" y="1363504"/>
                  <a:pt x="103503" y="1349658"/>
                  <a:pt x="95250" y="1338104"/>
                </a:cubicBezTo>
                <a:cubicBezTo>
                  <a:pt x="50657" y="1275674"/>
                  <a:pt x="77582" y="1342251"/>
                  <a:pt x="57150" y="1280954"/>
                </a:cubicBezTo>
                <a:cubicBezTo>
                  <a:pt x="45134" y="1184829"/>
                  <a:pt x="55720" y="1229038"/>
                  <a:pt x="28575" y="1147604"/>
                </a:cubicBezTo>
                <a:lnTo>
                  <a:pt x="19050" y="1119029"/>
                </a:lnTo>
                <a:cubicBezTo>
                  <a:pt x="15875" y="1058704"/>
                  <a:pt x="13681" y="998319"/>
                  <a:pt x="9525" y="938054"/>
                </a:cubicBezTo>
                <a:cubicBezTo>
                  <a:pt x="7330" y="906221"/>
                  <a:pt x="0" y="874712"/>
                  <a:pt x="0" y="842804"/>
                </a:cubicBezTo>
                <a:cubicBezTo>
                  <a:pt x="0" y="757020"/>
                  <a:pt x="2199" y="671099"/>
                  <a:pt x="9525" y="585629"/>
                </a:cubicBezTo>
                <a:cubicBezTo>
                  <a:pt x="11761" y="559543"/>
                  <a:pt x="22225" y="534829"/>
                  <a:pt x="28575" y="509429"/>
                </a:cubicBezTo>
                <a:cubicBezTo>
                  <a:pt x="31750" y="496729"/>
                  <a:pt x="33960" y="483748"/>
                  <a:pt x="38100" y="471329"/>
                </a:cubicBezTo>
                <a:cubicBezTo>
                  <a:pt x="41275" y="461804"/>
                  <a:pt x="45447" y="452555"/>
                  <a:pt x="47625" y="442754"/>
                </a:cubicBezTo>
                <a:cubicBezTo>
                  <a:pt x="51815" y="423901"/>
                  <a:pt x="52466" y="404340"/>
                  <a:pt x="57150" y="385604"/>
                </a:cubicBezTo>
                <a:lnTo>
                  <a:pt x="85725" y="299879"/>
                </a:lnTo>
                <a:cubicBezTo>
                  <a:pt x="88900" y="290354"/>
                  <a:pt x="86896" y="276873"/>
                  <a:pt x="95250" y="271304"/>
                </a:cubicBezTo>
                <a:lnTo>
                  <a:pt x="123825" y="252254"/>
                </a:lnTo>
                <a:lnTo>
                  <a:pt x="142875" y="118904"/>
                </a:lnTo>
                <a:cubicBezTo>
                  <a:pt x="154408" y="38173"/>
                  <a:pt x="139700" y="91917"/>
                  <a:pt x="142875" y="8080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27" descr="50-Years logo.pn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200932" y="5111524"/>
            <a:ext cx="1162129" cy="158931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B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16390" y="5276085"/>
            <a:ext cx="8927610" cy="1581915"/>
          </a:xfrm>
          <a:prstGeom prst="rect">
            <a:avLst/>
          </a:prstGeom>
        </p:spPr>
      </p:pic>
      <p:pic>
        <p:nvPicPr>
          <p:cNvPr id="13" name="Picture 12" descr="Powerpoint Template4-01.jpg"/>
          <p:cNvPicPr>
            <a:picLocks noChangeAspect="1"/>
          </p:cNvPicPr>
          <p:nvPr userDrawn="1"/>
        </p:nvPicPr>
        <p:blipFill>
          <a:blip r:embed="rId3" cstate="print"/>
          <a:srcRect b="79260"/>
          <a:stretch>
            <a:fillRect/>
          </a:stretch>
        </p:blipFill>
        <p:spPr>
          <a:xfrm>
            <a:off x="0" y="0"/>
            <a:ext cx="9144000" cy="14224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3673" y="6224815"/>
            <a:ext cx="399415" cy="365124"/>
          </a:xfrm>
        </p:spPr>
        <p:txBody>
          <a:bodyPr/>
          <a:lstStyle>
            <a:lvl1pPr algn="ctr">
              <a:defRPr lang="en-US" sz="12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87C7C522-876A-4EEB-8C26-46D244F3C8A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498"/>
            <a:ext cx="8229600" cy="1143000"/>
          </a:xfrm>
        </p:spPr>
        <p:txBody>
          <a:bodyPr>
            <a:normAutofit/>
          </a:bodyPr>
          <a:lstStyle>
            <a:lvl1pPr algn="l" rtl="0">
              <a:defRPr sz="3200" b="1" cap="all" baseline="0">
                <a:solidFill>
                  <a:srgbClr val="FFFFCC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cap="all" baseline="0" dirty="0" smtClean="0"/>
              <a:t>Outline</a:t>
            </a:r>
            <a:endParaRPr lang="en-US" dirty="0"/>
          </a:p>
        </p:txBody>
      </p:sp>
      <p:sp>
        <p:nvSpPr>
          <p:cNvPr id="18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0" y="1654628"/>
            <a:ext cx="8229600" cy="4157209"/>
          </a:xfrm>
        </p:spPr>
        <p:txBody>
          <a:bodyPr/>
          <a:lstStyle>
            <a:lvl1pPr algn="l" rtl="0">
              <a:lnSpc>
                <a:spcPct val="150000"/>
              </a:lnSpc>
              <a:defRPr sz="2400" b="1" cap="none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algn="l" rtl="0"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 algn="l" rtl="0">
              <a:lnSpc>
                <a:spcPct val="150000"/>
              </a:lnSpc>
              <a:defRPr sz="2000" i="1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3pPr>
            <a:lvl4pPr algn="l" rtl="0">
              <a:defRPr sz="160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defRPr>
            </a:lvl4pPr>
            <a:lvl5pPr algn="l" rtl="0"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add your presentation outline (i.e. Introduction, background, problem statement…etc.)</a:t>
            </a:r>
          </a:p>
          <a:p>
            <a:pPr lvl="0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B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16390" y="5276085"/>
            <a:ext cx="8927610" cy="1581915"/>
          </a:xfrm>
          <a:prstGeom prst="rect">
            <a:avLst/>
          </a:prstGeom>
        </p:spPr>
      </p:pic>
      <p:pic>
        <p:nvPicPr>
          <p:cNvPr id="13" name="Picture 12" descr="Powerpoint Template4-01.jpg"/>
          <p:cNvPicPr>
            <a:picLocks noChangeAspect="1"/>
          </p:cNvPicPr>
          <p:nvPr userDrawn="1"/>
        </p:nvPicPr>
        <p:blipFill>
          <a:blip r:embed="rId3" cstate="print"/>
          <a:srcRect b="79260"/>
          <a:stretch>
            <a:fillRect/>
          </a:stretch>
        </p:blipFill>
        <p:spPr>
          <a:xfrm>
            <a:off x="0" y="0"/>
            <a:ext cx="9144000" cy="14224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3673" y="6224815"/>
            <a:ext cx="399415" cy="365124"/>
          </a:xfrm>
        </p:spPr>
        <p:txBody>
          <a:bodyPr/>
          <a:lstStyle>
            <a:lvl1pPr algn="ctr">
              <a:defRPr lang="en-US" sz="12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87C7C522-876A-4EEB-8C26-46D244F3C8A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457200" y="129498"/>
            <a:ext cx="8229600" cy="1143000"/>
          </a:xfrm>
        </p:spPr>
        <p:txBody>
          <a:bodyPr>
            <a:noAutofit/>
          </a:bodyPr>
          <a:lstStyle>
            <a:lvl1pPr algn="l" rtl="0">
              <a:defRPr sz="3200" b="1" cap="all" baseline="0">
                <a:solidFill>
                  <a:srgbClr val="FFFFCC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Content Placeholder 2"/>
          <p:cNvSpPr>
            <a:spLocks noGrp="1"/>
          </p:cNvSpPr>
          <p:nvPr>
            <p:ph idx="1"/>
          </p:nvPr>
        </p:nvSpPr>
        <p:spPr>
          <a:xfrm>
            <a:off x="457200" y="1654628"/>
            <a:ext cx="8229600" cy="4157209"/>
          </a:xfrm>
        </p:spPr>
        <p:txBody>
          <a:bodyPr/>
          <a:lstStyle>
            <a:lvl1pPr algn="l" rtl="0">
              <a:lnSpc>
                <a:spcPct val="150000"/>
              </a:lnSpc>
              <a:defRPr sz="2400" b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algn="l" rtl="0"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 algn="l" rtl="0">
              <a:lnSpc>
                <a:spcPct val="150000"/>
              </a:lnSpc>
              <a:defRPr sz="2000" i="1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3pPr>
            <a:lvl4pPr algn="l" rtl="0">
              <a:defRPr sz="160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defRPr>
            </a:lvl4pPr>
            <a:lvl5pPr algn="l" rtl="0"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5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C7C522-876A-4EEB-8C26-46D244F3C8A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685800" y="805331"/>
            <a:ext cx="7772400" cy="1470024"/>
          </a:xfrm>
        </p:spPr>
        <p:txBody>
          <a:bodyPr/>
          <a:lstStyle/>
          <a:p>
            <a:pPr algn="ctr"/>
            <a:r>
              <a:rPr lang="en-US" sz="4000" dirty="0" smtClean="0"/>
              <a:t>How to Succeed in Graduate Studies?</a:t>
            </a:r>
            <a:endParaRPr lang="en-US" sz="4000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dirty="0" smtClean="0"/>
              <a:t>KFUPM Graduate Day</a:t>
            </a:r>
          </a:p>
          <a:p>
            <a:pPr algn="ctr"/>
            <a:r>
              <a:rPr lang="en-US" dirty="0" smtClean="0"/>
              <a:t>6 February 2013</a:t>
            </a:r>
            <a:endParaRPr dirty="0" smtClean="0"/>
          </a:p>
          <a:p>
            <a:pPr algn="ctr"/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3113303" y="4374589"/>
            <a:ext cx="5577840" cy="1192670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1" eaLnBrk="1" latinLnBrk="0" hangingPunct="1">
              <a:spcBef>
                <a:spcPct val="0"/>
              </a:spcBef>
              <a:buNone/>
              <a:defRPr lang="en-US" sz="2800" b="0" kern="1200" dirty="0">
                <a:solidFill>
                  <a:srgbClr val="FFFF00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Mohammad </a:t>
            </a:r>
            <a:r>
              <a:rPr lang="en-US" sz="2000" b="1" dirty="0" smtClean="0">
                <a:solidFill>
                  <a:schemeClr val="bg1"/>
                </a:solidFill>
              </a:rPr>
              <a:t>S. Sharawi</a:t>
            </a:r>
          </a:p>
          <a:p>
            <a:pPr marL="0" marR="0" lvl="0" indent="0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Associate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Professor</a:t>
            </a:r>
          </a:p>
          <a:p>
            <a:pPr marL="0" marR="0" lvl="0" indent="0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000" b="1" baseline="0" dirty="0" smtClean="0">
                <a:solidFill>
                  <a:schemeClr val="bg1"/>
                </a:solidFill>
              </a:rPr>
              <a:t>Electrical</a:t>
            </a:r>
            <a:r>
              <a:rPr lang="en-US" sz="2000" b="1" dirty="0" smtClean="0">
                <a:solidFill>
                  <a:schemeClr val="bg1"/>
                </a:solidFill>
              </a:rPr>
              <a:t> Engineering Department</a:t>
            </a: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7C522-876A-4EEB-8C26-46D244F3C8A8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Course work</a:t>
            </a:r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Speak with the professor giving the course, and pick challenging courses that are in your </a:t>
            </a:r>
            <a:r>
              <a:rPr lang="en-US" dirty="0" smtClean="0">
                <a:solidFill>
                  <a:srgbClr val="7030A0"/>
                </a:solidFill>
              </a:rPr>
              <a:t>Area of Interest</a:t>
            </a:r>
            <a:r>
              <a:rPr lang="en-US" dirty="0" smtClean="0"/>
              <a:t>.</a:t>
            </a:r>
          </a:p>
          <a:p>
            <a:r>
              <a:rPr lang="en-US" dirty="0" smtClean="0"/>
              <a:t>Choose classes with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small research projects </a:t>
            </a:r>
            <a:r>
              <a:rPr lang="en-US" dirty="0" smtClean="0"/>
              <a:t>to get used to conducting research and writing technical reports/papers early on.</a:t>
            </a:r>
          </a:p>
          <a:p>
            <a:r>
              <a:rPr lang="en-US" dirty="0" smtClean="0"/>
              <a:t>Consult with your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Academic Adviser</a:t>
            </a:r>
            <a:r>
              <a:rPr lang="en-US" dirty="0" smtClean="0"/>
              <a:t>, and Tell Him what you WANT!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DO NOT BE SHY!</a:t>
            </a:r>
            <a:endParaRPr lang="ar-SA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7C522-876A-4EEB-8C26-46D244F3C8A8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Choosing an adviser</a:t>
            </a:r>
            <a:endParaRPr lang="ar-S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414463"/>
            <a:ext cx="9144000" cy="402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7C522-876A-4EEB-8C26-46D244F3C8A8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Choosing an adviser</a:t>
            </a:r>
            <a:endParaRPr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Well … this is not an easy task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sym typeface="Wingdings" pitchFamily="2" charset="2"/>
              </a:rPr>
              <a:t></a:t>
            </a:r>
          </a:p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sym typeface="Wingdings" pitchFamily="2" charset="2"/>
              </a:rPr>
              <a:t>Talk with more than one professor</a:t>
            </a:r>
            <a:r>
              <a:rPr lang="en-US" dirty="0" smtClean="0">
                <a:sym typeface="Wingdings" pitchFamily="2" charset="2"/>
              </a:rPr>
              <a:t> working in the general area of your interest</a:t>
            </a:r>
          </a:p>
          <a:p>
            <a:r>
              <a:rPr lang="en-US" dirty="0" smtClean="0">
                <a:sym typeface="Wingdings" pitchFamily="2" charset="2"/>
              </a:rPr>
              <a:t>Check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sym typeface="Wingdings" pitchFamily="2" charset="2"/>
              </a:rPr>
              <a:t>professor websites</a:t>
            </a:r>
            <a:r>
              <a:rPr lang="en-US" dirty="0" smtClean="0">
                <a:sym typeface="Wingdings" pitchFamily="2" charset="2"/>
              </a:rPr>
              <a:t> and their engagement in scientific research</a:t>
            </a:r>
          </a:p>
          <a:p>
            <a:pPr>
              <a:buNone/>
            </a:pPr>
            <a:endParaRPr lang="en-US" dirty="0" smtClean="0"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7C522-876A-4EEB-8C26-46D244F3C8A8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Choosing an adviser</a:t>
            </a:r>
            <a:endParaRPr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sym typeface="Wingdings" pitchFamily="2" charset="2"/>
              </a:rPr>
              <a:t>Talk to other students about the group of professors that you have in mind</a:t>
            </a:r>
          </a:p>
          <a:p>
            <a:pPr lvl="1"/>
            <a:r>
              <a:rPr lang="en-US" sz="2400" dirty="0" smtClean="0">
                <a:sym typeface="Wingdings" pitchFamily="2" charset="2"/>
              </a:rPr>
              <a:t>Are they Helpful?</a:t>
            </a:r>
          </a:p>
          <a:p>
            <a:pPr lvl="1"/>
            <a:r>
              <a:rPr lang="en-US" sz="2400" dirty="0" smtClean="0">
                <a:sym typeface="Wingdings" pitchFamily="2" charset="2"/>
              </a:rPr>
              <a:t>Average graduation time?</a:t>
            </a:r>
          </a:p>
          <a:p>
            <a:pPr lvl="1"/>
            <a:r>
              <a:rPr lang="en-US" sz="2400" dirty="0" smtClean="0"/>
              <a:t>Do they have funding?</a:t>
            </a:r>
            <a:r>
              <a:rPr lang="en-US" sz="2400" dirty="0"/>
              <a:t> </a:t>
            </a:r>
            <a:endParaRPr lang="en-US" sz="2400" dirty="0" smtClean="0"/>
          </a:p>
          <a:p>
            <a:pPr lvl="1"/>
            <a:r>
              <a:rPr lang="en-US" sz="2400" dirty="0" smtClean="0"/>
              <a:t>Graduation requirements?</a:t>
            </a:r>
          </a:p>
          <a:p>
            <a:pPr lvl="1"/>
            <a:r>
              <a:rPr lang="en-US" sz="2400" dirty="0" smtClean="0"/>
              <a:t>Student Treatment?</a:t>
            </a:r>
          </a:p>
          <a:p>
            <a:pPr lvl="1"/>
            <a:r>
              <a:rPr lang="en-US" sz="2400" dirty="0" smtClean="0"/>
              <a:t>Research Problems and engagement?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83200" y="3033486"/>
            <a:ext cx="3483429" cy="1384995"/>
          </a:xfrm>
          <a:prstGeom prst="rect">
            <a:avLst/>
          </a:prstGeom>
          <a:solidFill>
            <a:srgbClr val="92D050"/>
          </a:solidFill>
        </p:spPr>
        <p:txBody>
          <a:bodyPr wrap="square" rtlCol="1">
            <a:spAutoFit/>
          </a:bodyPr>
          <a:lstStyle/>
          <a:p>
            <a:pPr algn="ctr"/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THE SOONER YOU CHOOSE YOUR ADVISER THE BETTER!</a:t>
            </a:r>
            <a:endParaRPr lang="ar-SA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7C522-876A-4EEB-8C26-46D244F3C8A8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Choosing an adviser</a:t>
            </a:r>
            <a:endParaRPr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457200" y="1654629"/>
            <a:ext cx="8229600" cy="4557486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Features of a good adviser:</a:t>
            </a:r>
          </a:p>
          <a:p>
            <a:pPr lvl="1"/>
            <a:r>
              <a:rPr lang="en-US" dirty="0" smtClean="0"/>
              <a:t>An Active Researcher</a:t>
            </a:r>
          </a:p>
          <a:p>
            <a:pPr lvl="1"/>
            <a:r>
              <a:rPr lang="en-US" dirty="0" smtClean="0"/>
              <a:t>A mentor that guides you to helpful resources</a:t>
            </a:r>
          </a:p>
          <a:p>
            <a:pPr lvl="1"/>
            <a:r>
              <a:rPr lang="en-US" dirty="0" smtClean="0"/>
              <a:t>Motivates you</a:t>
            </a:r>
          </a:p>
          <a:p>
            <a:pPr lvl="1"/>
            <a:r>
              <a:rPr lang="en-US" dirty="0" smtClean="0"/>
              <a:t>Promotes your work</a:t>
            </a:r>
          </a:p>
          <a:p>
            <a:pPr lvl="1"/>
            <a:r>
              <a:rPr lang="en-US" dirty="0" smtClean="0"/>
              <a:t>Encourages your interests</a:t>
            </a:r>
          </a:p>
          <a:p>
            <a:pPr lvl="1"/>
            <a:r>
              <a:rPr lang="en-US" dirty="0" smtClean="0"/>
              <a:t>Be available when you need help</a:t>
            </a:r>
          </a:p>
          <a:p>
            <a:pPr lvl="1"/>
            <a:r>
              <a:rPr lang="en-US" dirty="0" smtClean="0"/>
              <a:t>Makes sure that you get the required skills to become a Professor!</a:t>
            </a:r>
          </a:p>
          <a:p>
            <a:pPr lvl="1"/>
            <a:r>
              <a:rPr lang="en-US" dirty="0" smtClean="0"/>
              <a:t>Knows you personally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7C522-876A-4EEB-8C26-46D244F3C8A8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Choosing an adviser</a:t>
            </a:r>
            <a:endParaRPr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457200" y="1654628"/>
            <a:ext cx="8229600" cy="4586515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Features of a good adviser:</a:t>
            </a:r>
          </a:p>
          <a:p>
            <a:pPr lvl="1"/>
            <a:r>
              <a:rPr lang="en-US" dirty="0" smtClean="0"/>
              <a:t>An Active Researcher</a:t>
            </a:r>
          </a:p>
          <a:p>
            <a:pPr lvl="1"/>
            <a:r>
              <a:rPr lang="en-US" dirty="0" smtClean="0"/>
              <a:t>A mentor that guides you to helpful resources</a:t>
            </a:r>
          </a:p>
          <a:p>
            <a:pPr lvl="1"/>
            <a:r>
              <a:rPr lang="en-US" dirty="0" smtClean="0"/>
              <a:t>Motivates you</a:t>
            </a:r>
          </a:p>
          <a:p>
            <a:pPr lvl="1"/>
            <a:r>
              <a:rPr lang="en-US" dirty="0" smtClean="0"/>
              <a:t>Promotes your work</a:t>
            </a:r>
          </a:p>
          <a:p>
            <a:pPr lvl="1"/>
            <a:r>
              <a:rPr lang="en-US" dirty="0" smtClean="0"/>
              <a:t>Encourages your interests</a:t>
            </a:r>
          </a:p>
          <a:p>
            <a:pPr lvl="1"/>
            <a:r>
              <a:rPr lang="en-US" dirty="0" smtClean="0"/>
              <a:t>Be available when you need him/her</a:t>
            </a:r>
          </a:p>
          <a:p>
            <a:pPr lvl="1"/>
            <a:r>
              <a:rPr lang="en-US" dirty="0" smtClean="0"/>
              <a:t>Makes sure that you get the required skill to become a Professor!</a:t>
            </a:r>
          </a:p>
          <a:p>
            <a:pPr lvl="1"/>
            <a:r>
              <a:rPr lang="en-US" dirty="0" smtClean="0"/>
              <a:t>Knows you personally</a:t>
            </a:r>
          </a:p>
          <a:p>
            <a:pPr lvl="1"/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 rot="1647753">
            <a:off x="2036314" y="3432038"/>
            <a:ext cx="5725283" cy="954107"/>
          </a:xfrm>
          <a:prstGeom prst="rect">
            <a:avLst/>
          </a:prstGeom>
          <a:solidFill>
            <a:srgbClr val="92D050"/>
          </a:solidFill>
        </p:spPr>
        <p:txBody>
          <a:bodyPr wrap="square" rtlCol="1">
            <a:spAutoFit/>
          </a:bodyPr>
          <a:lstStyle/>
          <a:p>
            <a:pPr algn="ctr"/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You think being a student is HARD! </a:t>
            </a:r>
          </a:p>
          <a:p>
            <a:pPr algn="ctr"/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Try being a Professor!</a:t>
            </a:r>
            <a:endParaRPr lang="ar-SA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7C522-876A-4EEB-8C26-46D244F3C8A8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… research … research …</a:t>
            </a:r>
            <a:endParaRPr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1438275"/>
            <a:ext cx="9144000" cy="4309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7C522-876A-4EEB-8C26-46D244F3C8A8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… research … research …</a:t>
            </a:r>
            <a:endParaRPr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1438275"/>
            <a:ext cx="9144000" cy="4309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 rot="20133428">
            <a:off x="1542342" y="3004129"/>
            <a:ext cx="6167275" cy="830997"/>
          </a:xfrm>
          <a:prstGeom prst="rect">
            <a:avLst/>
          </a:prstGeom>
          <a:solidFill>
            <a:srgbClr val="92D050"/>
          </a:solidFill>
        </p:spPr>
        <p:txBody>
          <a:bodyPr wrap="square" rtlCol="1">
            <a:spAutoFit/>
          </a:bodyPr>
          <a:lstStyle/>
          <a:p>
            <a:pPr algn="ctr"/>
            <a:r>
              <a:rPr lang="en-US" sz="4800" dirty="0" smtClean="0">
                <a:solidFill>
                  <a:srgbClr val="002060"/>
                </a:solidFill>
              </a:rPr>
              <a:t>TIME MANAGEMENT!</a:t>
            </a:r>
            <a:endParaRPr lang="ar-SA" sz="4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7C522-876A-4EEB-8C26-46D244F3C8A8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</a:t>
            </a:r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600" dirty="0" smtClean="0"/>
              <a:t>Pick </a:t>
            </a:r>
            <a:r>
              <a:rPr lang="en-US" sz="2600" dirty="0" smtClean="0">
                <a:solidFill>
                  <a:srgbClr val="7030A0"/>
                </a:solidFill>
              </a:rPr>
              <a:t>a topic </a:t>
            </a:r>
            <a:r>
              <a:rPr lang="en-US" sz="2600" dirty="0" smtClean="0"/>
              <a:t>that you </a:t>
            </a:r>
            <a:r>
              <a:rPr lang="en-US" sz="2600" dirty="0" smtClean="0">
                <a:solidFill>
                  <a:srgbClr val="7030A0"/>
                </a:solidFill>
              </a:rPr>
              <a:t>are interested in</a:t>
            </a:r>
            <a:endParaRPr lang="en-US" sz="2600" dirty="0" smtClean="0"/>
          </a:p>
          <a:p>
            <a:r>
              <a:rPr lang="en-US" sz="2600" dirty="0" smtClean="0">
                <a:solidFill>
                  <a:srgbClr val="7030A0"/>
                </a:solidFill>
              </a:rPr>
              <a:t>Read .. Read .. Read ..</a:t>
            </a:r>
          </a:p>
          <a:p>
            <a:r>
              <a:rPr lang="en-US" sz="2600" dirty="0" smtClean="0">
                <a:solidFill>
                  <a:srgbClr val="7030A0"/>
                </a:solidFill>
              </a:rPr>
              <a:t>Read selectively</a:t>
            </a:r>
            <a:r>
              <a:rPr lang="en-US" sz="2600" dirty="0" smtClean="0"/>
              <a:t>, as you will be spending ½ of your time reading</a:t>
            </a:r>
          </a:p>
          <a:p>
            <a:r>
              <a:rPr lang="en-US" sz="2600" dirty="0" smtClean="0">
                <a:solidFill>
                  <a:srgbClr val="7030A0"/>
                </a:solidFill>
              </a:rPr>
              <a:t>Be organized</a:t>
            </a:r>
          </a:p>
          <a:p>
            <a:pPr lvl="1"/>
            <a:r>
              <a:rPr lang="en-US" dirty="0" smtClean="0"/>
              <a:t>Have a notebook to track your readings </a:t>
            </a:r>
          </a:p>
          <a:p>
            <a:pPr lvl="1"/>
            <a:r>
              <a:rPr lang="en-US" dirty="0" smtClean="0"/>
              <a:t>Summarize what you read for future comparisons</a:t>
            </a:r>
          </a:p>
          <a:p>
            <a:pPr lvl="1"/>
            <a:r>
              <a:rPr lang="en-US" dirty="0" smtClean="0"/>
              <a:t>Write down your successful experiments and your bad ones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7C522-876A-4EEB-8C26-46D244F3C8A8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</a:t>
            </a:r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Understand the problem and try to </a:t>
            </a:r>
            <a:r>
              <a:rPr lang="en-US" dirty="0" smtClean="0">
                <a:solidFill>
                  <a:srgbClr val="7030A0"/>
                </a:solidFill>
              </a:rPr>
              <a:t>divide and conquer</a:t>
            </a:r>
          </a:p>
          <a:p>
            <a:r>
              <a:rPr lang="en-US" dirty="0" smtClean="0">
                <a:solidFill>
                  <a:srgbClr val="7030A0"/>
                </a:solidFill>
              </a:rPr>
              <a:t>Present results </a:t>
            </a:r>
            <a:r>
              <a:rPr lang="en-US" dirty="0" smtClean="0"/>
              <a:t>to your adviser in a paper format to get used to paper writing styles</a:t>
            </a:r>
          </a:p>
          <a:p>
            <a:r>
              <a:rPr lang="en-US" dirty="0" smtClean="0">
                <a:solidFill>
                  <a:srgbClr val="7030A0"/>
                </a:solidFill>
              </a:rPr>
              <a:t>Think outside the box </a:t>
            </a:r>
            <a:r>
              <a:rPr lang="en-US" dirty="0" smtClean="0"/>
              <a:t>…. </a:t>
            </a:r>
            <a:r>
              <a:rPr lang="en-US" dirty="0" smtClean="0">
                <a:solidFill>
                  <a:srgbClr val="7030A0"/>
                </a:solidFill>
              </a:rPr>
              <a:t>Verify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smtClean="0"/>
              <a:t>other results in literature</a:t>
            </a:r>
          </a:p>
          <a:p>
            <a:r>
              <a:rPr lang="en-US" dirty="0" smtClean="0"/>
              <a:t>Make sure you go to </a:t>
            </a:r>
            <a:r>
              <a:rPr lang="en-US" dirty="0" smtClean="0">
                <a:solidFill>
                  <a:srgbClr val="7030A0"/>
                </a:solidFill>
              </a:rPr>
              <a:t>at least 2 conferences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You will </a:t>
            </a:r>
            <a:r>
              <a:rPr lang="en-US" dirty="0" smtClean="0">
                <a:solidFill>
                  <a:srgbClr val="7030A0"/>
                </a:solidFill>
              </a:rPr>
              <a:t>network </a:t>
            </a:r>
            <a:r>
              <a:rPr lang="en-US" dirty="0" smtClean="0"/>
              <a:t>and see what other people are doing</a:t>
            </a:r>
          </a:p>
          <a:p>
            <a:pPr lvl="1"/>
            <a:r>
              <a:rPr lang="en-US" dirty="0" smtClean="0"/>
              <a:t>You will feel the </a:t>
            </a:r>
            <a:r>
              <a:rPr lang="en-US" dirty="0" smtClean="0">
                <a:solidFill>
                  <a:srgbClr val="7030A0"/>
                </a:solidFill>
              </a:rPr>
              <a:t>heat of presenting</a:t>
            </a:r>
            <a:r>
              <a:rPr lang="en-US" dirty="0" smtClean="0"/>
              <a:t> in front of top researchers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7C522-876A-4EEB-8C26-46D244F3C8A8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Presentation   scope</a:t>
            </a:r>
            <a:endParaRPr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Being a Graduate Student</a:t>
            </a:r>
          </a:p>
          <a:p>
            <a:r>
              <a:rPr lang="en-US" dirty="0" smtClean="0"/>
              <a:t>Course work</a:t>
            </a:r>
          </a:p>
          <a:p>
            <a:r>
              <a:rPr lang="en-US" dirty="0" smtClean="0"/>
              <a:t>Finding a Thesis Adviser (Tips for Students and Advisers!)</a:t>
            </a:r>
          </a:p>
          <a:p>
            <a:r>
              <a:rPr lang="en-US" dirty="0" smtClean="0"/>
              <a:t>Conducting Research</a:t>
            </a:r>
          </a:p>
          <a:p>
            <a:r>
              <a:rPr lang="en-US" dirty="0" smtClean="0"/>
              <a:t>Your Proposal and Thesis/Dissertation</a:t>
            </a:r>
          </a:p>
          <a:p>
            <a:r>
              <a:rPr lang="en-US" dirty="0" smtClean="0"/>
              <a:t>Closing tips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7C522-876A-4EEB-8C26-46D244F3C8A8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papers</a:t>
            </a:r>
            <a:endParaRPr lang="ar-SA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428750"/>
            <a:ext cx="914400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727200" y="5515429"/>
            <a:ext cx="5646057" cy="1077218"/>
          </a:xfrm>
          <a:prstGeom prst="rect">
            <a:avLst/>
          </a:prstGeom>
          <a:solidFill>
            <a:srgbClr val="00B050"/>
          </a:solidFill>
        </p:spPr>
        <p:txBody>
          <a:bodyPr wrap="square" rtlCol="1">
            <a:spAutoFit/>
          </a:bodyPr>
          <a:lstStyle/>
          <a:p>
            <a:pPr algn="ctr"/>
            <a:r>
              <a:rPr lang="en-US" sz="3200" dirty="0" smtClean="0">
                <a:solidFill>
                  <a:srgbClr val="002060"/>
                </a:solidFill>
              </a:rPr>
              <a:t>If your paper is rejected, correct and re-submit! This is OK.</a:t>
            </a:r>
            <a:endParaRPr lang="ar-SA" sz="32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7C522-876A-4EEB-8C26-46D244F3C8A8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committee</a:t>
            </a:r>
            <a:endParaRPr lang="ar-SA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914" y="1329502"/>
            <a:ext cx="7395934" cy="5528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7C522-876A-4EEB-8C26-46D244F3C8A8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</a:t>
            </a:r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You need to </a:t>
            </a:r>
            <a:r>
              <a:rPr lang="en-US" dirty="0" smtClean="0">
                <a:solidFill>
                  <a:srgbClr val="7030A0"/>
                </a:solidFill>
              </a:rPr>
              <a:t>present the problem </a:t>
            </a:r>
            <a:r>
              <a:rPr lang="en-US" dirty="0" smtClean="0"/>
              <a:t>to be solved and convince the committee that it is worth tackling</a:t>
            </a:r>
          </a:p>
          <a:p>
            <a:r>
              <a:rPr lang="en-US" dirty="0" smtClean="0"/>
              <a:t>Present </a:t>
            </a:r>
            <a:r>
              <a:rPr lang="en-US" dirty="0" smtClean="0">
                <a:solidFill>
                  <a:srgbClr val="7030A0"/>
                </a:solidFill>
              </a:rPr>
              <a:t>a solving methodology</a:t>
            </a:r>
          </a:p>
          <a:p>
            <a:r>
              <a:rPr lang="en-US" dirty="0" smtClean="0">
                <a:solidFill>
                  <a:srgbClr val="7030A0"/>
                </a:solidFill>
              </a:rPr>
              <a:t>Comprehensive Literature Review</a:t>
            </a:r>
          </a:p>
          <a:p>
            <a:r>
              <a:rPr lang="en-US" dirty="0" smtClean="0"/>
              <a:t>How will your work add to what is already out there</a:t>
            </a:r>
          </a:p>
          <a:p>
            <a:r>
              <a:rPr lang="en-US" dirty="0" smtClean="0">
                <a:solidFill>
                  <a:srgbClr val="7030A0"/>
                </a:solidFill>
              </a:rPr>
              <a:t>DO NOT PANIC IF YOU MISS A QUESTION</a:t>
            </a:r>
            <a:r>
              <a:rPr lang="en-US" dirty="0" smtClean="0"/>
              <a:t>! SAY, “I am NOT SURE, this needs FURTHER STUDY!”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7C522-876A-4EEB-8C26-46D244F3C8A8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Thesis/Dissertation</a:t>
            </a:r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Write </a:t>
            </a:r>
            <a:r>
              <a:rPr lang="en-US" dirty="0" smtClean="0">
                <a:solidFill>
                  <a:srgbClr val="7030A0"/>
                </a:solidFill>
              </a:rPr>
              <a:t>small portions </a:t>
            </a:r>
            <a:r>
              <a:rPr lang="en-US" dirty="0" smtClean="0"/>
              <a:t>(sub-sections) and build it up</a:t>
            </a:r>
          </a:p>
          <a:p>
            <a:r>
              <a:rPr lang="en-US" dirty="0" smtClean="0">
                <a:solidFill>
                  <a:srgbClr val="7030A0"/>
                </a:solidFill>
              </a:rPr>
              <a:t>Be organized</a:t>
            </a:r>
          </a:p>
          <a:p>
            <a:r>
              <a:rPr lang="en-US" dirty="0" smtClean="0"/>
              <a:t>Keep your advisor up-to-date with your </a:t>
            </a:r>
            <a:r>
              <a:rPr lang="en-US" dirty="0" smtClean="0">
                <a:solidFill>
                  <a:srgbClr val="7030A0"/>
                </a:solidFill>
              </a:rPr>
              <a:t>thesis organization</a:t>
            </a:r>
          </a:p>
          <a:p>
            <a:r>
              <a:rPr lang="en-US" dirty="0" smtClean="0"/>
              <a:t>Clearly identify your </a:t>
            </a:r>
            <a:r>
              <a:rPr lang="en-US" dirty="0" smtClean="0">
                <a:solidFill>
                  <a:srgbClr val="7030A0"/>
                </a:solidFill>
              </a:rPr>
              <a:t>work contributions</a:t>
            </a:r>
          </a:p>
          <a:p>
            <a:r>
              <a:rPr lang="en-US" dirty="0" smtClean="0"/>
              <a:t>Make sure you have mastered a </a:t>
            </a:r>
            <a:r>
              <a:rPr lang="en-US" dirty="0" smtClean="0">
                <a:solidFill>
                  <a:srgbClr val="7030A0"/>
                </a:solidFill>
              </a:rPr>
              <a:t>clear writing style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7030A0"/>
                </a:solidFill>
              </a:rPr>
              <a:t>avoid jargon </a:t>
            </a:r>
            <a:r>
              <a:rPr lang="en-US" dirty="0" smtClean="0"/>
              <a:t>… </a:t>
            </a:r>
            <a:r>
              <a:rPr lang="en-US" dirty="0" smtClean="0">
                <a:solidFill>
                  <a:srgbClr val="7030A0"/>
                </a:solidFill>
              </a:rPr>
              <a:t>be concise and explain thoroughly</a:t>
            </a:r>
            <a:endParaRPr lang="ar-SA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7C522-876A-4EEB-8C26-46D244F3C8A8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Thesis/dissertation</a:t>
            </a:r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Write </a:t>
            </a:r>
            <a:r>
              <a:rPr lang="en-US" dirty="0" smtClean="0">
                <a:solidFill>
                  <a:srgbClr val="7030A0"/>
                </a:solidFill>
              </a:rPr>
              <a:t>small portions </a:t>
            </a:r>
            <a:r>
              <a:rPr lang="en-US" dirty="0" smtClean="0"/>
              <a:t>(sub-sections) and build it up</a:t>
            </a:r>
          </a:p>
          <a:p>
            <a:r>
              <a:rPr lang="en-US" dirty="0" smtClean="0">
                <a:solidFill>
                  <a:srgbClr val="7030A0"/>
                </a:solidFill>
              </a:rPr>
              <a:t>Be organized</a:t>
            </a:r>
          </a:p>
          <a:p>
            <a:r>
              <a:rPr lang="en-US" dirty="0" smtClean="0"/>
              <a:t>Keep your advisor up-to-date with your </a:t>
            </a:r>
            <a:r>
              <a:rPr lang="en-US" dirty="0" smtClean="0">
                <a:solidFill>
                  <a:srgbClr val="7030A0"/>
                </a:solidFill>
              </a:rPr>
              <a:t>thesis organization</a:t>
            </a:r>
          </a:p>
          <a:p>
            <a:r>
              <a:rPr lang="en-US" dirty="0" smtClean="0"/>
              <a:t>Clearly identify your </a:t>
            </a:r>
            <a:r>
              <a:rPr lang="en-US" dirty="0" smtClean="0">
                <a:solidFill>
                  <a:srgbClr val="7030A0"/>
                </a:solidFill>
              </a:rPr>
              <a:t>work contributions</a:t>
            </a:r>
          </a:p>
          <a:p>
            <a:r>
              <a:rPr lang="en-US" dirty="0" smtClean="0"/>
              <a:t>Make sure you have mastered a </a:t>
            </a:r>
            <a:r>
              <a:rPr lang="en-US" dirty="0" smtClean="0">
                <a:solidFill>
                  <a:srgbClr val="7030A0"/>
                </a:solidFill>
              </a:rPr>
              <a:t>clear writing style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7030A0"/>
                </a:solidFill>
              </a:rPr>
              <a:t>avoid jargon </a:t>
            </a:r>
            <a:r>
              <a:rPr lang="en-US" dirty="0" smtClean="0"/>
              <a:t>… </a:t>
            </a:r>
            <a:r>
              <a:rPr lang="en-US" dirty="0" smtClean="0">
                <a:solidFill>
                  <a:srgbClr val="7030A0"/>
                </a:solidFill>
              </a:rPr>
              <a:t>be concise and explain thoroughly</a:t>
            </a:r>
            <a:endParaRPr lang="ar-SA" dirty="0">
              <a:solidFill>
                <a:srgbClr val="7030A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 rot="20283585">
            <a:off x="1420169" y="3005104"/>
            <a:ext cx="5857480" cy="1323439"/>
          </a:xfrm>
          <a:prstGeom prst="rect">
            <a:avLst/>
          </a:prstGeom>
          <a:solidFill>
            <a:srgbClr val="00B050"/>
          </a:solidFill>
        </p:spPr>
        <p:txBody>
          <a:bodyPr wrap="square" rtlCol="1">
            <a:spAutoFit/>
          </a:bodyPr>
          <a:lstStyle/>
          <a:p>
            <a:pPr algn="ctr"/>
            <a:r>
              <a:rPr lang="en-US" sz="4000" dirty="0" smtClean="0">
                <a:solidFill>
                  <a:srgbClr val="002060"/>
                </a:solidFill>
              </a:rPr>
              <a:t>YOU WILL BE THE EXPERT IN YOUR TOPIC!</a:t>
            </a:r>
            <a:endParaRPr lang="ar-SA" sz="4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7C522-876A-4EEB-8C26-46D244F3C8A8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Brain anatomy!</a:t>
            </a:r>
            <a:endParaRPr lang="ar-SA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46656" y="1364343"/>
            <a:ext cx="6625241" cy="549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7C522-876A-4EEB-8C26-46D244F3C8A8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thoughts</a:t>
            </a:r>
            <a:endParaRPr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Graduate School is NOT EASY!</a:t>
            </a:r>
          </a:p>
          <a:p>
            <a:r>
              <a:rPr lang="en-US" dirty="0" smtClean="0"/>
              <a:t>But …</a:t>
            </a:r>
          </a:p>
          <a:p>
            <a:pPr lvl="1"/>
            <a:r>
              <a:rPr lang="en-US" sz="2800" dirty="0" smtClean="0"/>
              <a:t>Start small                              - Think Big</a:t>
            </a:r>
          </a:p>
          <a:p>
            <a:pPr lvl="1"/>
            <a:r>
              <a:rPr lang="en-US" sz="2800" dirty="0" smtClean="0"/>
              <a:t>Stay focused on your goals    - Learn new things</a:t>
            </a:r>
          </a:p>
          <a:p>
            <a:pPr lvl="1"/>
            <a:r>
              <a:rPr lang="en-US" sz="2800" dirty="0" smtClean="0"/>
              <a:t>Enjoy what you are doing!</a:t>
            </a:r>
          </a:p>
          <a:p>
            <a:pPr lvl="1"/>
            <a:r>
              <a:rPr lang="en-US" sz="2800" dirty="0" smtClean="0"/>
              <a:t>Balance between work and life activities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7C522-876A-4EEB-8C26-46D244F3C8A8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TIPS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54628"/>
            <a:ext cx="8483600" cy="4093029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10 tips that will make your graduate experience fruitful and less painful</a:t>
            </a:r>
          </a:p>
          <a:p>
            <a:pPr>
              <a:buNone/>
            </a:pPr>
            <a:r>
              <a:rPr lang="en-US" dirty="0" smtClean="0"/>
              <a:t>	1. </a:t>
            </a:r>
            <a:r>
              <a:rPr lang="en-US" dirty="0" smtClean="0">
                <a:solidFill>
                  <a:srgbClr val="7030A0"/>
                </a:solidFill>
              </a:rPr>
              <a:t>Know how you work        </a:t>
            </a:r>
            <a:r>
              <a:rPr lang="en-US" dirty="0" smtClean="0"/>
              <a:t>	</a:t>
            </a:r>
          </a:p>
          <a:p>
            <a:pPr>
              <a:buNone/>
            </a:pPr>
            <a:r>
              <a:rPr lang="en-US" dirty="0" smtClean="0"/>
              <a:t>	2. </a:t>
            </a:r>
            <a:r>
              <a:rPr lang="en-US" dirty="0" smtClean="0">
                <a:solidFill>
                  <a:srgbClr val="7030A0"/>
                </a:solidFill>
              </a:rPr>
              <a:t>Read Smarter</a:t>
            </a:r>
          </a:p>
          <a:p>
            <a:pPr>
              <a:buNone/>
            </a:pPr>
            <a:r>
              <a:rPr lang="en-US" dirty="0" smtClean="0"/>
              <a:t>	3. </a:t>
            </a:r>
            <a:r>
              <a:rPr lang="en-US" dirty="0" smtClean="0">
                <a:solidFill>
                  <a:srgbClr val="7030A0"/>
                </a:solidFill>
              </a:rPr>
              <a:t>Focus on Learning Not Grades</a:t>
            </a:r>
          </a:p>
          <a:p>
            <a:pPr>
              <a:buNone/>
            </a:pPr>
            <a:r>
              <a:rPr lang="en-US" dirty="0" smtClean="0"/>
              <a:t>	4. </a:t>
            </a:r>
            <a:r>
              <a:rPr lang="en-US" dirty="0" smtClean="0">
                <a:solidFill>
                  <a:srgbClr val="7030A0"/>
                </a:solidFill>
              </a:rPr>
              <a:t>Consult </a:t>
            </a:r>
            <a:r>
              <a:rPr lang="en-US" dirty="0" smtClean="0">
                <a:solidFill>
                  <a:srgbClr val="7030A0"/>
                </a:solidFill>
              </a:rPr>
              <a:t>Others (mainly your thesis and academic advisers)</a:t>
            </a:r>
            <a:r>
              <a:rPr lang="en-US" dirty="0" smtClean="0"/>
              <a:t>		</a:t>
            </a:r>
          </a:p>
          <a:p>
            <a:pPr>
              <a:buNone/>
            </a:pPr>
            <a:r>
              <a:rPr lang="en-US" dirty="0" smtClean="0"/>
              <a:t>	5. </a:t>
            </a:r>
            <a:r>
              <a:rPr lang="en-US" dirty="0" smtClean="0">
                <a:solidFill>
                  <a:srgbClr val="7030A0"/>
                </a:solidFill>
              </a:rPr>
              <a:t>Manage your time</a:t>
            </a:r>
          </a:p>
          <a:p>
            <a:pPr>
              <a:buNone/>
            </a:pPr>
            <a:endParaRPr lang="en-US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7C522-876A-4EEB-8C26-46D244F3C8A8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TIPS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54628"/>
            <a:ext cx="8483600" cy="409302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	6. </a:t>
            </a:r>
            <a:r>
              <a:rPr lang="en-US" dirty="0" smtClean="0">
                <a:solidFill>
                  <a:srgbClr val="7030A0"/>
                </a:solidFill>
              </a:rPr>
              <a:t>Track/organize/file everything related to your work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7. </a:t>
            </a:r>
            <a:r>
              <a:rPr lang="en-US" dirty="0" smtClean="0">
                <a:solidFill>
                  <a:srgbClr val="7030A0"/>
                </a:solidFill>
              </a:rPr>
              <a:t>Write small pieces        </a:t>
            </a:r>
            <a:r>
              <a:rPr lang="en-US" dirty="0" smtClean="0"/>
              <a:t>	</a:t>
            </a:r>
          </a:p>
          <a:p>
            <a:pPr>
              <a:buNone/>
            </a:pPr>
            <a:r>
              <a:rPr lang="en-US" dirty="0" smtClean="0"/>
              <a:t>	8. </a:t>
            </a:r>
            <a:r>
              <a:rPr lang="en-US" dirty="0" smtClean="0">
                <a:solidFill>
                  <a:srgbClr val="7030A0"/>
                </a:solidFill>
              </a:rPr>
              <a:t>Be Organized</a:t>
            </a:r>
          </a:p>
          <a:p>
            <a:pPr>
              <a:buNone/>
            </a:pPr>
            <a:r>
              <a:rPr lang="en-US" dirty="0" smtClean="0"/>
              <a:t>	9. </a:t>
            </a:r>
            <a:r>
              <a:rPr lang="en-US" dirty="0" smtClean="0">
                <a:solidFill>
                  <a:srgbClr val="7030A0"/>
                </a:solidFill>
              </a:rPr>
              <a:t>Choose your adviser and committee wisely </a:t>
            </a:r>
          </a:p>
          <a:p>
            <a:pPr>
              <a:buNone/>
            </a:pPr>
            <a:r>
              <a:rPr lang="en-US" dirty="0" smtClean="0"/>
              <a:t>	10. </a:t>
            </a:r>
            <a:r>
              <a:rPr lang="en-US" dirty="0" smtClean="0">
                <a:solidFill>
                  <a:srgbClr val="7030A0"/>
                </a:solidFill>
              </a:rPr>
              <a:t>Have a Life! Do not forget your loved ones!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7C522-876A-4EEB-8C26-46D244F3C8A8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8224" cy="5413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7C522-876A-4EEB-8C26-46D244F3C8A8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Presentation   scope</a:t>
            </a:r>
            <a:endParaRPr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Being a Graduate Student</a:t>
            </a:r>
          </a:p>
          <a:p>
            <a:r>
              <a:rPr lang="en-US" dirty="0" smtClean="0"/>
              <a:t>Course work</a:t>
            </a:r>
          </a:p>
          <a:p>
            <a:r>
              <a:rPr lang="en-US" dirty="0" smtClean="0"/>
              <a:t>Finding a Thesis Adviser (Tips for Students and Advisers!)</a:t>
            </a:r>
          </a:p>
          <a:p>
            <a:r>
              <a:rPr lang="en-US" dirty="0" smtClean="0"/>
              <a:t>Conducting Research</a:t>
            </a:r>
          </a:p>
          <a:p>
            <a:r>
              <a:rPr lang="en-US" dirty="0" smtClean="0"/>
              <a:t>Your Proposal and Thesis/Dissertation</a:t>
            </a:r>
          </a:p>
          <a:p>
            <a:r>
              <a:rPr lang="en-US" dirty="0" smtClean="0"/>
              <a:t>Closing tips</a:t>
            </a:r>
          </a:p>
        </p:txBody>
      </p:sp>
      <p:sp>
        <p:nvSpPr>
          <p:cNvPr id="5" name="TextBox 4"/>
          <p:cNvSpPr txBox="1"/>
          <p:nvPr/>
        </p:nvSpPr>
        <p:spPr>
          <a:xfrm rot="1494627">
            <a:off x="1854306" y="3133338"/>
            <a:ext cx="5794630" cy="1323439"/>
          </a:xfrm>
          <a:prstGeom prst="rect">
            <a:avLst/>
          </a:prstGeom>
          <a:solidFill>
            <a:srgbClr val="FF0000"/>
          </a:solidFill>
        </p:spPr>
        <p:txBody>
          <a:bodyPr wrap="square" rtlCol="1">
            <a:spAutoFit/>
          </a:bodyPr>
          <a:lstStyle/>
          <a:p>
            <a:r>
              <a:rPr lang="en-US" sz="4000" dirty="0" smtClean="0">
                <a:solidFill>
                  <a:srgbClr val="002060"/>
                </a:solidFill>
              </a:rPr>
              <a:t>Most Probably I will drift AWAY! So Stay AWAKE!</a:t>
            </a:r>
            <a:endParaRPr lang="ar-SA" sz="4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7C522-876A-4EEB-8C26-46D244F3C8A8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8224" cy="5413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 rot="20161813">
            <a:off x="894422" y="2400216"/>
            <a:ext cx="7381829" cy="1569660"/>
          </a:xfrm>
          <a:prstGeom prst="rect">
            <a:avLst/>
          </a:prstGeom>
          <a:solidFill>
            <a:srgbClr val="92D050"/>
          </a:solidFill>
        </p:spPr>
        <p:txBody>
          <a:bodyPr wrap="square" rtlCol="1">
            <a:spAutoFit/>
          </a:bodyPr>
          <a:lstStyle/>
          <a:p>
            <a:pPr algn="ctr"/>
            <a:r>
              <a:rPr lang="en-US" sz="4800" dirty="0" smtClean="0">
                <a:solidFill>
                  <a:srgbClr val="002060"/>
                </a:solidFill>
              </a:rPr>
              <a:t>THIS IS A COMIC!!</a:t>
            </a:r>
            <a:endParaRPr lang="en-US" sz="4800" dirty="0" smtClean="0">
              <a:solidFill>
                <a:srgbClr val="002060"/>
              </a:solidFill>
              <a:sym typeface="Wingdings" pitchFamily="2" charset="2"/>
            </a:endParaRPr>
          </a:p>
          <a:p>
            <a:pPr algn="ctr"/>
            <a:r>
              <a:rPr lang="en-US" sz="4800" dirty="0" smtClean="0">
                <a:solidFill>
                  <a:srgbClr val="002060"/>
                </a:solidFill>
                <a:sym typeface="Wingdings" pitchFamily="2" charset="2"/>
              </a:rPr>
              <a:t>Hard Work Always Pay off .</a:t>
            </a:r>
            <a:endParaRPr lang="ar-SA" sz="4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7C522-876A-4EEB-8C26-46D244F3C8A8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ctr">
              <a:buNone/>
            </a:pPr>
            <a:r>
              <a:rPr lang="en-US" sz="5400" dirty="0" smtClean="0"/>
              <a:t>Good Luck!</a:t>
            </a:r>
          </a:p>
          <a:p>
            <a:pPr algn="ctr">
              <a:buNone/>
            </a:pPr>
            <a:endParaRPr lang="en-US" sz="6000" dirty="0" smtClean="0"/>
          </a:p>
          <a:p>
            <a:pPr algn="ctr">
              <a:buNone/>
            </a:pPr>
            <a:r>
              <a:rPr lang="en-US" sz="6000" dirty="0" smtClean="0"/>
              <a:t>QUESTIONS 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7C522-876A-4EEB-8C26-46D244F3C8A8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Being a Graduate student</a:t>
            </a:r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Graduate school is </a:t>
            </a:r>
            <a:r>
              <a:rPr lang="en-US" sz="2800" dirty="0" smtClean="0">
                <a:solidFill>
                  <a:srgbClr val="7030A0"/>
                </a:solidFill>
              </a:rPr>
              <a:t>NOT EASY</a:t>
            </a:r>
            <a:r>
              <a:rPr lang="en-US" sz="2800" dirty="0" smtClean="0"/>
              <a:t>!</a:t>
            </a:r>
          </a:p>
          <a:p>
            <a:r>
              <a:rPr lang="en-US" sz="2800" dirty="0" smtClean="0"/>
              <a:t>You will be exposed to </a:t>
            </a:r>
            <a:r>
              <a:rPr lang="en-US" sz="2800" dirty="0" smtClean="0">
                <a:solidFill>
                  <a:srgbClr val="7030A0"/>
                </a:solidFill>
              </a:rPr>
              <a:t>hard </a:t>
            </a:r>
            <a:r>
              <a:rPr lang="en-US" sz="2800" dirty="0" smtClean="0">
                <a:solidFill>
                  <a:srgbClr val="7030A0"/>
                </a:solidFill>
              </a:rPr>
              <a:t>things </a:t>
            </a:r>
            <a:r>
              <a:rPr lang="en-US" sz="2800" dirty="0" smtClean="0"/>
              <a:t>(</a:t>
            </a:r>
            <a:r>
              <a:rPr lang="en-US" sz="2800" dirty="0" smtClean="0">
                <a:solidFill>
                  <a:srgbClr val="7030A0"/>
                </a:solidFill>
              </a:rPr>
              <a:t>mentally</a:t>
            </a:r>
            <a:r>
              <a:rPr lang="en-US" sz="2800" dirty="0" smtClean="0"/>
              <a:t> and </a:t>
            </a:r>
            <a:r>
              <a:rPr lang="en-US" sz="2800" dirty="0" smtClean="0">
                <a:solidFill>
                  <a:srgbClr val="7030A0"/>
                </a:solidFill>
              </a:rPr>
              <a:t>emotionally</a:t>
            </a:r>
            <a:r>
              <a:rPr lang="en-US" sz="2800" dirty="0" smtClean="0"/>
              <a:t>! Even </a:t>
            </a:r>
            <a:r>
              <a:rPr lang="en-US" sz="2800" dirty="0" smtClean="0">
                <a:solidFill>
                  <a:srgbClr val="7030A0"/>
                </a:solidFill>
              </a:rPr>
              <a:t>socially </a:t>
            </a:r>
            <a:r>
              <a:rPr lang="en-US" sz="2800" dirty="0" smtClean="0"/>
              <a:t>sometimes!)</a:t>
            </a:r>
          </a:p>
          <a:p>
            <a:r>
              <a:rPr lang="en-US" sz="2800" dirty="0" smtClean="0"/>
              <a:t>Decisions will affect your future career/life</a:t>
            </a:r>
          </a:p>
          <a:p>
            <a:pPr>
              <a:buNone/>
            </a:pPr>
            <a:r>
              <a:rPr lang="en-US" sz="2800" dirty="0" smtClean="0">
                <a:sym typeface="Wingdings" pitchFamily="2" charset="2"/>
              </a:rPr>
              <a:t>		 </a:t>
            </a:r>
            <a:r>
              <a:rPr lang="en-US" sz="2800" dirty="0" smtClean="0">
                <a:solidFill>
                  <a:srgbClr val="7030A0"/>
                </a:solidFill>
                <a:sym typeface="Wingdings" pitchFamily="2" charset="2"/>
              </a:rPr>
              <a:t>Getting the right start is Critical</a:t>
            </a:r>
            <a:r>
              <a:rPr lang="en-US" sz="2800" dirty="0" smtClean="0">
                <a:sym typeface="Wingdings" pitchFamily="2" charset="2"/>
              </a:rPr>
              <a:t>!</a:t>
            </a:r>
            <a:endParaRPr lang="ar-SA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7C522-876A-4EEB-8C26-46D244F3C8A8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Graduate </a:t>
            </a:r>
            <a:r>
              <a:rPr lang="en-US" dirty="0" smtClean="0"/>
              <a:t>studies</a:t>
            </a:r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14767" y="1821997"/>
            <a:ext cx="4124325" cy="3708400"/>
          </a:xfrm>
          <a:prstGeom prst="rect">
            <a:avLst/>
          </a:prstGeom>
          <a:solidFill>
            <a:schemeClr val="accent3">
              <a:lumMod val="75000"/>
            </a:schemeClr>
          </a:solidFill>
          <a:ln w="50800">
            <a:solidFill>
              <a:srgbClr val="FFCC00"/>
            </a:solidFill>
          </a:ln>
        </p:spPr>
        <p:txBody>
          <a:bodyPr vert="horz" lIns="92075" tIns="46038" rIns="92075" bIns="46038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sng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ahoma" pitchFamily="34" charset="0"/>
              <a:ea typeface="+mn-ea"/>
              <a:cs typeface="Arial" pitchFamily="34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ct val="20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ahoma" pitchFamily="34" charset="0"/>
                <a:ea typeface="+mn-ea"/>
                <a:cs typeface="Arial" pitchFamily="34" charset="0"/>
              </a:rPr>
              <a:t>The Undergraduate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ct val="100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ahoma" pitchFamily="34" charset="0"/>
                <a:ea typeface="+mn-ea"/>
                <a:cs typeface="Arial" pitchFamily="34" charset="0"/>
              </a:rPr>
              <a:t>Student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ct val="200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ahoma" pitchFamily="34" charset="0"/>
                <a:ea typeface="+mn-ea"/>
                <a:cs typeface="Arial" pitchFamily="34" charset="0"/>
              </a:rPr>
              <a:t>Breadth over depth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ahoma" pitchFamily="34" charset="0"/>
                <a:ea typeface="+mn-ea"/>
                <a:cs typeface="Arial" pitchFamily="34" charset="0"/>
              </a:rPr>
              <a:t>Recipient of knowledge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ct val="100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ahoma" pitchFamily="34" charset="0"/>
                <a:ea typeface="+mn-ea"/>
                <a:cs typeface="Arial" pitchFamily="34" charset="0"/>
              </a:rPr>
              <a:t>Externally directed</a:t>
            </a:r>
          </a:p>
        </p:txBody>
      </p:sp>
      <p:sp>
        <p:nvSpPr>
          <p:cNvPr id="6" name="Rectangle 4"/>
          <p:cNvSpPr txBox="1">
            <a:spLocks noChangeArrowheads="1"/>
          </p:cNvSpPr>
          <p:nvPr/>
        </p:nvSpPr>
        <p:spPr>
          <a:xfrm>
            <a:off x="4484688" y="1836738"/>
            <a:ext cx="4505325" cy="3810000"/>
          </a:xfrm>
          <a:prstGeom prst="rect">
            <a:avLst/>
          </a:prstGeom>
          <a:solidFill>
            <a:srgbClr val="00B050"/>
          </a:solidFill>
          <a:ln w="50800">
            <a:solidFill>
              <a:srgbClr val="CC0000"/>
            </a:solidFill>
          </a:ln>
        </p:spPr>
        <p:txBody>
          <a:bodyPr lIns="92075" tIns="46038" rIns="92075" bIns="46038"/>
          <a:lstStyle/>
          <a:p>
            <a:pPr marL="342900" marR="0" lvl="0" indent="-342900" algn="ctr" defTabSz="914400" rtl="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sng" strike="noStrike" kern="120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20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sng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The Graduate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1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From apprentice to expert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1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Depth over breadth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4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1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Analyzer and creator of knowledge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1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Self-directed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7C522-876A-4EEB-8C26-46D244F3C8A8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Graduate student</a:t>
            </a:r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2800" dirty="0" smtClean="0"/>
              <a:t>1. Mature</a:t>
            </a:r>
          </a:p>
          <a:p>
            <a:pPr>
              <a:buNone/>
            </a:pPr>
            <a:r>
              <a:rPr lang="en-US" sz="2800" dirty="0" smtClean="0"/>
              <a:t>	2. Responsible</a:t>
            </a:r>
          </a:p>
          <a:p>
            <a:pPr>
              <a:buNone/>
            </a:pPr>
            <a:r>
              <a:rPr lang="en-US" sz="2800" dirty="0" smtClean="0"/>
              <a:t>		3. Independent</a:t>
            </a:r>
          </a:p>
          <a:p>
            <a:pPr>
              <a:buNone/>
            </a:pPr>
            <a:r>
              <a:rPr lang="en-US" sz="2800" dirty="0" smtClean="0"/>
              <a:t>			4. Motivated</a:t>
            </a:r>
          </a:p>
          <a:p>
            <a:pPr>
              <a:buNone/>
            </a:pPr>
            <a:r>
              <a:rPr lang="en-US" sz="2800" dirty="0" smtClean="0"/>
              <a:t>				5. Focused</a:t>
            </a:r>
          </a:p>
          <a:p>
            <a:pPr>
              <a:buNone/>
            </a:pPr>
            <a:r>
              <a:rPr lang="en-US" sz="2800" dirty="0" smtClean="0"/>
              <a:t>					6. Organized</a:t>
            </a:r>
            <a:endParaRPr lang="ar-SA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7C522-876A-4EEB-8C26-46D244F3C8A8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line …</a:t>
            </a:r>
            <a:endParaRPr lang="ar-SA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773238"/>
            <a:ext cx="9144000" cy="3895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7C522-876A-4EEB-8C26-46D244F3C8A8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Early tips (101)</a:t>
            </a:r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Always plan ahead</a:t>
            </a:r>
            <a:r>
              <a:rPr lang="en-US" dirty="0" smtClean="0"/>
              <a:t>, and update the plans as you move along</a:t>
            </a:r>
          </a:p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Ask </a:t>
            </a:r>
            <a:r>
              <a:rPr lang="en-US" dirty="0" smtClean="0">
                <a:solidFill>
                  <a:srgbClr val="7030A0"/>
                </a:solidFill>
              </a:rPr>
              <a:t>your adviser/fellow students</a:t>
            </a:r>
            <a:r>
              <a:rPr lang="en-US" dirty="0" smtClean="0"/>
              <a:t>, </a:t>
            </a:r>
            <a:r>
              <a:rPr lang="en-US" dirty="0" smtClean="0"/>
              <a:t>about classes,  campus life, etc. </a:t>
            </a:r>
          </a:p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Be Organized</a:t>
            </a:r>
          </a:p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Be Focused</a:t>
            </a:r>
          </a:p>
          <a:p>
            <a:pPr algn="ctr">
              <a:buNone/>
            </a:pPr>
            <a:r>
              <a:rPr lang="en-US" sz="2800" dirty="0" smtClean="0"/>
              <a:t>Details/More to come ….</a:t>
            </a:r>
            <a:endParaRPr lang="ar-SA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7C522-876A-4EEB-8C26-46D244F3C8A8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Course work</a:t>
            </a:r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At KFUPM, usually you have to take 3 courses a semester for the first 1.5-2 years in your PhD studies and for 1 year in your </a:t>
            </a:r>
            <a:r>
              <a:rPr lang="en-US" dirty="0" err="1" smtClean="0"/>
              <a:t>MSc</a:t>
            </a:r>
            <a:r>
              <a:rPr lang="en-US" dirty="0" smtClean="0"/>
              <a:t> one.</a:t>
            </a:r>
          </a:p>
          <a:p>
            <a:r>
              <a:rPr lang="en-US" dirty="0" smtClean="0"/>
              <a:t>Try to take courses that are the within your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FIELD of interest</a:t>
            </a:r>
            <a:r>
              <a:rPr lang="en-US" dirty="0" smtClean="0"/>
              <a:t>, and NOT BECAUSE THEY ARE EASY!</a:t>
            </a:r>
          </a:p>
          <a:p>
            <a:r>
              <a:rPr lang="en-US" dirty="0" smtClean="0"/>
              <a:t>You need to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WORK HARD to get A’s</a:t>
            </a:r>
            <a:r>
              <a:rPr lang="en-US" dirty="0" smtClean="0"/>
              <a:t>, specially with your potential Adviser </a:t>
            </a:r>
            <a:r>
              <a:rPr lang="en-US" dirty="0" smtClean="0">
                <a:sym typeface="Wingdings" pitchFamily="2" charset="2"/>
              </a:rPr>
              <a:t>.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6AEBD79458D074C81BA361E13E4D9B0" ma:contentTypeVersion="1" ma:contentTypeDescription="Create a new document." ma:contentTypeScope="" ma:versionID="9dfce20d003a9699133d969184ad11b2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47206dab0015f8b9f8924535193e8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31997A95-C3D1-41CE-8BCC-AB9DBF2C93EA}"/>
</file>

<file path=customXml/itemProps2.xml><?xml version="1.0" encoding="utf-8"?>
<ds:datastoreItem xmlns:ds="http://schemas.openxmlformats.org/officeDocument/2006/customXml" ds:itemID="{0B8415F2-4063-47A4-AF68-9CAA78A16F19}"/>
</file>

<file path=customXml/itemProps3.xml><?xml version="1.0" encoding="utf-8"?>
<ds:datastoreItem xmlns:ds="http://schemas.openxmlformats.org/officeDocument/2006/customXml" ds:itemID="{4C11F136-92FD-4165-A6B0-08D468B83F25}"/>
</file>

<file path=docProps/app.xml><?xml version="1.0" encoding="utf-8"?>
<Properties xmlns="http://schemas.openxmlformats.org/officeDocument/2006/extended-properties" xmlns:vt="http://schemas.openxmlformats.org/officeDocument/2006/docPropsVTypes">
  <TotalTime>998</TotalTime>
  <Words>1045</Words>
  <Application>Microsoft Office PowerPoint</Application>
  <PresentationFormat>On-screen Show (4:3)</PresentationFormat>
  <Paragraphs>215</Paragraphs>
  <Slides>31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Office Theme</vt:lpstr>
      <vt:lpstr>How to Succeed in Graduate Studies?</vt:lpstr>
      <vt:lpstr>Presentation   scope</vt:lpstr>
      <vt:lpstr>Presentation   scope</vt:lpstr>
      <vt:lpstr>Being a Graduate student</vt:lpstr>
      <vt:lpstr>Graduate studies</vt:lpstr>
      <vt:lpstr>Graduate student</vt:lpstr>
      <vt:lpstr>Time line …</vt:lpstr>
      <vt:lpstr>Early tips (101)</vt:lpstr>
      <vt:lpstr>Course work</vt:lpstr>
      <vt:lpstr>Course work</vt:lpstr>
      <vt:lpstr>Choosing an adviser</vt:lpstr>
      <vt:lpstr>Choosing an adviser</vt:lpstr>
      <vt:lpstr>Choosing an adviser</vt:lpstr>
      <vt:lpstr>Choosing an adviser</vt:lpstr>
      <vt:lpstr>Choosing an adviser</vt:lpstr>
      <vt:lpstr>Research … research … research …</vt:lpstr>
      <vt:lpstr>Research … research … research …</vt:lpstr>
      <vt:lpstr>research</vt:lpstr>
      <vt:lpstr>research</vt:lpstr>
      <vt:lpstr>papers</vt:lpstr>
      <vt:lpstr>committee</vt:lpstr>
      <vt:lpstr>Proposal</vt:lpstr>
      <vt:lpstr>Thesis/Dissertation</vt:lpstr>
      <vt:lpstr>Thesis/dissertation</vt:lpstr>
      <vt:lpstr>Brain anatomy!</vt:lpstr>
      <vt:lpstr>Final thoughts</vt:lpstr>
      <vt:lpstr>More TIPS</vt:lpstr>
      <vt:lpstr>More TIPS</vt:lpstr>
      <vt:lpstr>Slide 29</vt:lpstr>
      <vt:lpstr>Slide 30</vt:lpstr>
      <vt:lpstr>Slide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ITC</dc:creator>
  <cp:lastModifiedBy>msharawi</cp:lastModifiedBy>
  <cp:revision>167</cp:revision>
  <dcterms:created xsi:type="dcterms:W3CDTF">2012-04-02T05:34:00Z</dcterms:created>
  <dcterms:modified xsi:type="dcterms:W3CDTF">2013-02-05T03:39:57Z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0x010100D6AEBD79458D074C81BA361E13E4D9B0</vt:lpwstr>
  </property>
</Properties>
</file>