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35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34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handoutMasters/handoutMaster1.xml" ContentType="application/vnd.openxmlformats-officedocument.presentationml.handoutMaster+xml"/>
  <Override PartName="/ppt/theme/themeOverride5.xml" ContentType="application/vnd.openxmlformats-officedocument.themeOverride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charts/chart4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</p:sldMasterIdLst>
  <p:notesMasterIdLst>
    <p:notesMasterId r:id="rId41"/>
  </p:notesMasterIdLst>
  <p:handoutMasterIdLst>
    <p:handoutMasterId r:id="rId42"/>
  </p:handoutMasterIdLst>
  <p:sldIdLst>
    <p:sldId id="340" r:id="rId2"/>
    <p:sldId id="376" r:id="rId3"/>
    <p:sldId id="377" r:id="rId4"/>
    <p:sldId id="378" r:id="rId5"/>
    <p:sldId id="379" r:id="rId6"/>
    <p:sldId id="380" r:id="rId7"/>
    <p:sldId id="381" r:id="rId8"/>
    <p:sldId id="382" r:id="rId9"/>
    <p:sldId id="416" r:id="rId10"/>
    <p:sldId id="383" r:id="rId11"/>
    <p:sldId id="384" r:id="rId12"/>
    <p:sldId id="414" r:id="rId13"/>
    <p:sldId id="415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92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0" r:id="rId30"/>
    <p:sldId id="401" r:id="rId31"/>
    <p:sldId id="402" r:id="rId32"/>
    <p:sldId id="403" r:id="rId33"/>
    <p:sldId id="404" r:id="rId34"/>
    <p:sldId id="405" r:id="rId35"/>
    <p:sldId id="406" r:id="rId36"/>
    <p:sldId id="407" r:id="rId37"/>
    <p:sldId id="408" r:id="rId38"/>
    <p:sldId id="409" r:id="rId39"/>
    <p:sldId id="412" r:id="rId4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  <a:srgbClr val="B2B2B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1798" autoAdjust="0"/>
  </p:normalViewPr>
  <p:slideViewPr>
    <p:cSldViewPr>
      <p:cViewPr>
        <p:scale>
          <a:sx n="100" d="100"/>
          <a:sy n="100" d="100"/>
        </p:scale>
        <p:origin x="-17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111111111111112E-2"/>
          <c:y val="1.1594202898550725E-2"/>
          <c:w val="0.97499999999999998"/>
          <c:h val="0.9610245379604035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19793149606299212"/>
          <c:y val="0.90907221824544659"/>
          <c:w val="0.66206846019247589"/>
          <c:h val="8.6121518516393825E-2"/>
        </c:manualLayout>
      </c:layout>
      <c:overlay val="0"/>
      <c:txPr>
        <a:bodyPr/>
        <a:lstStyle/>
        <a:p>
          <a:pPr>
            <a:defRPr sz="1800" b="1">
              <a:latin typeface="Garamond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34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 b="1">
                    <a:latin typeface="+mj-lt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eparator>; </c:separator>
            <c:showLeaderLines val="1"/>
          </c:dLbls>
          <c:cat>
            <c:strRef>
              <c:f>Sheet2!$A$1:$A$4</c:f>
              <c:strCache>
                <c:ptCount val="4"/>
                <c:pt idx="0">
                  <c:v>FT PhD</c:v>
                </c:pt>
                <c:pt idx="1">
                  <c:v>PT PhD</c:v>
                </c:pt>
                <c:pt idx="2">
                  <c:v>FT Master</c:v>
                </c:pt>
                <c:pt idx="3">
                  <c:v>PT Master</c:v>
                </c:pt>
              </c:strCache>
            </c:strRef>
          </c:cat>
          <c:val>
            <c:numRef>
              <c:f>Sheet2!$B$1:$B$4</c:f>
              <c:numCache>
                <c:formatCode>General</c:formatCode>
                <c:ptCount val="4"/>
                <c:pt idx="0">
                  <c:v>34</c:v>
                </c:pt>
                <c:pt idx="1">
                  <c:v>5</c:v>
                </c:pt>
                <c:pt idx="2">
                  <c:v>145</c:v>
                </c:pt>
                <c:pt idx="3">
                  <c:v>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1"/>
      <c:txPr>
        <a:bodyPr/>
        <a:lstStyle/>
        <a:p>
          <a:pPr>
            <a:defRPr sz="2000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FT MASTER</c:v>
                </c:pt>
              </c:strCache>
            </c:strRef>
          </c:tx>
          <c:invertIfNegative val="0"/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MBA</c:v>
                </c:pt>
                <c:pt idx="14">
                  <c:v>ME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Sheet3!$B$2:$B$19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5</c:v>
                </c:pt>
                <c:pt idx="4">
                  <c:v>39</c:v>
                </c:pt>
                <c:pt idx="5">
                  <c:v>6</c:v>
                </c:pt>
                <c:pt idx="6">
                  <c:v>13</c:v>
                </c:pt>
                <c:pt idx="7">
                  <c:v>1</c:v>
                </c:pt>
                <c:pt idx="9">
                  <c:v>22</c:v>
                </c:pt>
                <c:pt idx="10">
                  <c:v>8</c:v>
                </c:pt>
                <c:pt idx="11">
                  <c:v>7</c:v>
                </c:pt>
                <c:pt idx="12">
                  <c:v>3</c:v>
                </c:pt>
                <c:pt idx="13">
                  <c:v>3</c:v>
                </c:pt>
                <c:pt idx="14">
                  <c:v>8</c:v>
                </c:pt>
                <c:pt idx="15">
                  <c:v>9</c:v>
                </c:pt>
                <c:pt idx="16">
                  <c:v>3</c:v>
                </c:pt>
                <c:pt idx="17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PT MASTER</c:v>
                </c:pt>
              </c:strCache>
            </c:strRef>
          </c:tx>
          <c:invertIfNegative val="0"/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MBA</c:v>
                </c:pt>
                <c:pt idx="14">
                  <c:v>ME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Sheet3!$C$2:$C$19</c:f>
              <c:numCache>
                <c:formatCode>General</c:formatCode>
                <c:ptCount val="18"/>
                <c:pt idx="1">
                  <c:v>3</c:v>
                </c:pt>
                <c:pt idx="2">
                  <c:v>3</c:v>
                </c:pt>
                <c:pt idx="3">
                  <c:v>37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9">
                  <c:v>5</c:v>
                </c:pt>
                <c:pt idx="10">
                  <c:v>2</c:v>
                </c:pt>
                <c:pt idx="11">
                  <c:v>4</c:v>
                </c:pt>
                <c:pt idx="12">
                  <c:v>1</c:v>
                </c:pt>
                <c:pt idx="13">
                  <c:v>23</c:v>
                </c:pt>
                <c:pt idx="14">
                  <c:v>4</c:v>
                </c:pt>
                <c:pt idx="15">
                  <c:v>3</c:v>
                </c:pt>
                <c:pt idx="17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Sheet3!$D$1</c:f>
              <c:strCache>
                <c:ptCount val="1"/>
                <c:pt idx="0">
                  <c:v>FT PhD</c:v>
                </c:pt>
              </c:strCache>
            </c:strRef>
          </c:tx>
          <c:invertIfNegative val="0"/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MBA</c:v>
                </c:pt>
                <c:pt idx="14">
                  <c:v>ME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Sheet3!$D$2:$D$19</c:f>
              <c:numCache>
                <c:formatCode>General</c:formatCode>
                <c:ptCount val="18"/>
                <c:pt idx="2">
                  <c:v>2</c:v>
                </c:pt>
                <c:pt idx="4">
                  <c:v>1</c:v>
                </c:pt>
                <c:pt idx="5">
                  <c:v>8</c:v>
                </c:pt>
                <c:pt idx="8">
                  <c:v>5</c:v>
                </c:pt>
                <c:pt idx="9">
                  <c:v>7</c:v>
                </c:pt>
                <c:pt idx="12">
                  <c:v>2</c:v>
                </c:pt>
                <c:pt idx="14">
                  <c:v>3</c:v>
                </c:pt>
                <c:pt idx="15">
                  <c:v>1</c:v>
                </c:pt>
                <c:pt idx="16">
                  <c:v>2</c:v>
                </c:pt>
                <c:pt idx="17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Sheet3!$E$1</c:f>
              <c:strCache>
                <c:ptCount val="1"/>
                <c:pt idx="0">
                  <c:v>PT PhD</c:v>
                </c:pt>
              </c:strCache>
            </c:strRef>
          </c:tx>
          <c:invertIfNegative val="0"/>
          <c:cat>
            <c:strRef>
              <c:f>Sheet3!$A$2:$A$19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MBA</c:v>
                </c:pt>
                <c:pt idx="14">
                  <c:v>ME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Sheet3!$E$2:$E$19</c:f>
              <c:numCache>
                <c:formatCode>General</c:formatCode>
                <c:ptCount val="18"/>
                <c:pt idx="8">
                  <c:v>1</c:v>
                </c:pt>
                <c:pt idx="9">
                  <c:v>2</c:v>
                </c:pt>
                <c:pt idx="1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3211264"/>
        <c:axId val="73904512"/>
        <c:axId val="0"/>
      </c:bar3DChart>
      <c:catAx>
        <c:axId val="73211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+mj-lt"/>
              </a:defRPr>
            </a:pPr>
            <a:endParaRPr lang="en-US"/>
          </a:p>
        </c:txPr>
        <c:crossAx val="73904512"/>
        <c:crosses val="autoZero"/>
        <c:auto val="1"/>
        <c:lblAlgn val="ctr"/>
        <c:lblOffset val="100"/>
        <c:noMultiLvlLbl val="0"/>
      </c:catAx>
      <c:valAx>
        <c:axId val="73904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21126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800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 b="1">
                    <a:latin typeface="+mj-lt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Sheet4!$A$1:$A$4</c:f>
              <c:strCache>
                <c:ptCount val="4"/>
                <c:pt idx="0">
                  <c:v>FT PhD</c:v>
                </c:pt>
                <c:pt idx="1">
                  <c:v>PT PhD</c:v>
                </c:pt>
                <c:pt idx="2">
                  <c:v>FT Master</c:v>
                </c:pt>
                <c:pt idx="3">
                  <c:v>PT Master</c:v>
                </c:pt>
              </c:strCache>
            </c:strRef>
          </c:cat>
          <c:val>
            <c:numRef>
              <c:f>Sheet4!$B$1:$B$4</c:f>
              <c:numCache>
                <c:formatCode>General</c:formatCode>
                <c:ptCount val="4"/>
                <c:pt idx="0">
                  <c:v>193</c:v>
                </c:pt>
                <c:pt idx="1">
                  <c:v>23</c:v>
                </c:pt>
                <c:pt idx="2">
                  <c:v>600</c:v>
                </c:pt>
                <c:pt idx="3">
                  <c:v>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FT Master</c:v>
                </c:pt>
              </c:strCache>
            </c:strRef>
          </c:tx>
          <c:invertIfNegative val="0"/>
          <c:dLbls>
            <c:dLbl>
              <c:idx val="8"/>
              <c:layout>
                <c:manualLayout>
                  <c:x val="1.5009382636909797E-3"/>
                  <c:y val="-1.740211311373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Sheet1!$B$2:$B$18</c:f>
              <c:strCache>
                <c:ptCount val="17"/>
                <c:pt idx="0">
                  <c:v>AE </c:v>
                </c:pt>
                <c:pt idx="1">
                  <c:v>ARE </c:v>
                </c:pt>
                <c:pt idx="2">
                  <c:v>CE </c:v>
                </c:pt>
                <c:pt idx="3">
                  <c:v>CEM </c:v>
                </c:pt>
                <c:pt idx="4">
                  <c:v>CHE </c:v>
                </c:pt>
                <c:pt idx="5">
                  <c:v>CHEM </c:v>
                </c:pt>
                <c:pt idx="6">
                  <c:v>COE </c:v>
                </c:pt>
                <c:pt idx="7">
                  <c:v>CRP </c:v>
                </c:pt>
                <c:pt idx="8">
                  <c:v>EE </c:v>
                </c:pt>
                <c:pt idx="9">
                  <c:v>ERTH </c:v>
                </c:pt>
                <c:pt idx="10">
                  <c:v>ICS </c:v>
                </c:pt>
                <c:pt idx="11">
                  <c:v>MATH </c:v>
                </c:pt>
                <c:pt idx="12">
                  <c:v>ME </c:v>
                </c:pt>
                <c:pt idx="13">
                  <c:v>MGT </c:v>
                </c:pt>
                <c:pt idx="14">
                  <c:v>PETE </c:v>
                </c:pt>
                <c:pt idx="15">
                  <c:v>PHYS </c:v>
                </c:pt>
                <c:pt idx="16">
                  <c:v>SE </c:v>
                </c:pt>
              </c:strCache>
            </c:str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4</c:v>
                </c:pt>
                <c:pt idx="1">
                  <c:v>10</c:v>
                </c:pt>
                <c:pt idx="2">
                  <c:v>40</c:v>
                </c:pt>
                <c:pt idx="3">
                  <c:v>13</c:v>
                </c:pt>
                <c:pt idx="4">
                  <c:v>92</c:v>
                </c:pt>
                <c:pt idx="5">
                  <c:v>24</c:v>
                </c:pt>
                <c:pt idx="6">
                  <c:v>40</c:v>
                </c:pt>
                <c:pt idx="7">
                  <c:v>5</c:v>
                </c:pt>
                <c:pt idx="8">
                  <c:v>97</c:v>
                </c:pt>
                <c:pt idx="9">
                  <c:v>33</c:v>
                </c:pt>
                <c:pt idx="10">
                  <c:v>43</c:v>
                </c:pt>
                <c:pt idx="11">
                  <c:v>12</c:v>
                </c:pt>
                <c:pt idx="12">
                  <c:v>52</c:v>
                </c:pt>
                <c:pt idx="13">
                  <c:v>47</c:v>
                </c:pt>
                <c:pt idx="14">
                  <c:v>40</c:v>
                </c:pt>
                <c:pt idx="15">
                  <c:v>21</c:v>
                </c:pt>
                <c:pt idx="16">
                  <c:v>27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PT Master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3.0169015375983137E-3"/>
                  <c:y val="-9.9790204844932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00375305476389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018765273819594E-3"/>
                  <c:y val="-1.4916096954630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502814791072938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502814791072938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502814791072938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5028147910729944E-3"/>
                  <c:y val="-2.486016159105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5046913184548987E-3"/>
                  <c:y val="-1.957493038665381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6.0037530547639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6.0037530547639188E-3"/>
                  <c:y val="-9.94406463642004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6.0037530547639188E-3"/>
                  <c:y val="-4.9720323182100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6.0037530547639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9.0206543730700448E-3"/>
                  <c:y val="-1.7463285847863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6.0037530547639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6.0037530547639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Sheet1!$B$2:$B$18</c:f>
              <c:strCache>
                <c:ptCount val="17"/>
                <c:pt idx="0">
                  <c:v>AE </c:v>
                </c:pt>
                <c:pt idx="1">
                  <c:v>ARE </c:v>
                </c:pt>
                <c:pt idx="2">
                  <c:v>CE </c:v>
                </c:pt>
                <c:pt idx="3">
                  <c:v>CEM </c:v>
                </c:pt>
                <c:pt idx="4">
                  <c:v>CHE </c:v>
                </c:pt>
                <c:pt idx="5">
                  <c:v>CHEM </c:v>
                </c:pt>
                <c:pt idx="6">
                  <c:v>COE </c:v>
                </c:pt>
                <c:pt idx="7">
                  <c:v>CRP </c:v>
                </c:pt>
                <c:pt idx="8">
                  <c:v>EE </c:v>
                </c:pt>
                <c:pt idx="9">
                  <c:v>ERTH </c:v>
                </c:pt>
                <c:pt idx="10">
                  <c:v>ICS </c:v>
                </c:pt>
                <c:pt idx="11">
                  <c:v>MATH </c:v>
                </c:pt>
                <c:pt idx="12">
                  <c:v>ME </c:v>
                </c:pt>
                <c:pt idx="13">
                  <c:v>MGT </c:v>
                </c:pt>
                <c:pt idx="14">
                  <c:v>PETE </c:v>
                </c:pt>
                <c:pt idx="15">
                  <c:v>PHYS </c:v>
                </c:pt>
                <c:pt idx="16">
                  <c:v>SE </c:v>
                </c:pt>
              </c:strCache>
            </c:strRef>
          </c:cat>
          <c:val>
            <c:numRef>
              <c:f>Sheet1!$D$2:$D$18</c:f>
              <c:numCache>
                <c:formatCode>General</c:formatCode>
                <c:ptCount val="17"/>
                <c:pt idx="0">
                  <c:v>2</c:v>
                </c:pt>
                <c:pt idx="1">
                  <c:v>12</c:v>
                </c:pt>
                <c:pt idx="2">
                  <c:v>10</c:v>
                </c:pt>
                <c:pt idx="3">
                  <c:v>176</c:v>
                </c:pt>
                <c:pt idx="4">
                  <c:v>6</c:v>
                </c:pt>
                <c:pt idx="5">
                  <c:v>6</c:v>
                </c:pt>
                <c:pt idx="6">
                  <c:v>12</c:v>
                </c:pt>
                <c:pt idx="7">
                  <c:v>2</c:v>
                </c:pt>
                <c:pt idx="8">
                  <c:v>33</c:v>
                </c:pt>
                <c:pt idx="9">
                  <c:v>22</c:v>
                </c:pt>
                <c:pt idx="10">
                  <c:v>17</c:v>
                </c:pt>
                <c:pt idx="11">
                  <c:v>3</c:v>
                </c:pt>
                <c:pt idx="12">
                  <c:v>19</c:v>
                </c:pt>
                <c:pt idx="13">
                  <c:v>100</c:v>
                </c:pt>
                <c:pt idx="14">
                  <c:v>24</c:v>
                </c:pt>
                <c:pt idx="15">
                  <c:v>1</c:v>
                </c:pt>
                <c:pt idx="16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6238848"/>
        <c:axId val="76440320"/>
        <c:axId val="0"/>
      </c:bar3DChart>
      <c:catAx>
        <c:axId val="76238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+mj-lt"/>
              </a:defRPr>
            </a:pPr>
            <a:endParaRPr lang="en-US"/>
          </a:p>
        </c:txPr>
        <c:crossAx val="76440320"/>
        <c:crosses val="autoZero"/>
        <c:auto val="1"/>
        <c:lblAlgn val="ctr"/>
        <c:lblOffset val="100"/>
        <c:noMultiLvlLbl val="0"/>
      </c:catAx>
      <c:valAx>
        <c:axId val="76440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23884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600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Sheet3!$C$1</c:f>
              <c:strCache>
                <c:ptCount val="1"/>
                <c:pt idx="0">
                  <c:v>FT PhD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2083114150447132E-3"/>
                  <c:y val="6.29673278897169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2083114150447132E-3"/>
                  <c:y val="6.29673278897169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4.208311415044636E-3"/>
                  <c:y val="6.29673278897172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6.3124671225670698E-3"/>
                  <c:y val="9.4450991834575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+mj-lt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Sheet3!$B$2:$B$14</c:f>
              <c:strCache>
                <c:ptCount val="13"/>
                <c:pt idx="0">
                  <c:v>CE </c:v>
                </c:pt>
                <c:pt idx="1">
                  <c:v>CHE </c:v>
                </c:pt>
                <c:pt idx="2">
                  <c:v>CHEM </c:v>
                </c:pt>
                <c:pt idx="3">
                  <c:v>COE </c:v>
                </c:pt>
                <c:pt idx="4">
                  <c:v>CSE </c:v>
                </c:pt>
                <c:pt idx="5">
                  <c:v>EE </c:v>
                </c:pt>
                <c:pt idx="6">
                  <c:v>ERTH </c:v>
                </c:pt>
                <c:pt idx="7">
                  <c:v>ICS </c:v>
                </c:pt>
                <c:pt idx="8">
                  <c:v>MATH </c:v>
                </c:pt>
                <c:pt idx="9">
                  <c:v>ME </c:v>
                </c:pt>
                <c:pt idx="10">
                  <c:v>PETE </c:v>
                </c:pt>
                <c:pt idx="11">
                  <c:v>PHYS </c:v>
                </c:pt>
                <c:pt idx="12">
                  <c:v>SE </c:v>
                </c:pt>
              </c:strCache>
            </c:strRef>
          </c:cat>
          <c:val>
            <c:numRef>
              <c:f>Sheet3!$C$2:$C$14</c:f>
              <c:numCache>
                <c:formatCode>General</c:formatCode>
                <c:ptCount val="13"/>
                <c:pt idx="0">
                  <c:v>19</c:v>
                </c:pt>
                <c:pt idx="1">
                  <c:v>16</c:v>
                </c:pt>
                <c:pt idx="2">
                  <c:v>26</c:v>
                </c:pt>
                <c:pt idx="3">
                  <c:v>7</c:v>
                </c:pt>
                <c:pt idx="4">
                  <c:v>9</c:v>
                </c:pt>
                <c:pt idx="5">
                  <c:v>28</c:v>
                </c:pt>
                <c:pt idx="6">
                  <c:v>5</c:v>
                </c:pt>
                <c:pt idx="7">
                  <c:v>12</c:v>
                </c:pt>
                <c:pt idx="8">
                  <c:v>22</c:v>
                </c:pt>
                <c:pt idx="9">
                  <c:v>24</c:v>
                </c:pt>
                <c:pt idx="10">
                  <c:v>7</c:v>
                </c:pt>
                <c:pt idx="11">
                  <c:v>4</c:v>
                </c:pt>
                <c:pt idx="12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Sheet3!$D$1</c:f>
              <c:strCache>
                <c:ptCount val="1"/>
                <c:pt idx="0">
                  <c:v>PT PhD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3124671225670698E-3"/>
                  <c:y val="3.14836639448573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4166228300894264E-3"/>
                  <c:y val="3.14836639448573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1662283008942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166228300894264E-3"/>
                  <c:y val="-1.1543876757265395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208311415044713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31246712256706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3124671225670698E-3"/>
                  <c:y val="-1.1543876757265395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2083114150447132E-3"/>
                  <c:y val="-1.1543876757265395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6.312467122566992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166228300894264E-3"/>
                  <c:y val="3.14836639448584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6.31246712256706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4.2083114150447132E-3"/>
                  <c:y val="-1.1543876757265395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latin typeface="+mj-lt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Sheet3!$B$2:$B$14</c:f>
              <c:strCache>
                <c:ptCount val="13"/>
                <c:pt idx="0">
                  <c:v>CE </c:v>
                </c:pt>
                <c:pt idx="1">
                  <c:v>CHE </c:v>
                </c:pt>
                <c:pt idx="2">
                  <c:v>CHEM </c:v>
                </c:pt>
                <c:pt idx="3">
                  <c:v>COE </c:v>
                </c:pt>
                <c:pt idx="4">
                  <c:v>CSE </c:v>
                </c:pt>
                <c:pt idx="5">
                  <c:v>EE </c:v>
                </c:pt>
                <c:pt idx="6">
                  <c:v>ERTH </c:v>
                </c:pt>
                <c:pt idx="7">
                  <c:v>ICS </c:v>
                </c:pt>
                <c:pt idx="8">
                  <c:v>MATH </c:v>
                </c:pt>
                <c:pt idx="9">
                  <c:v>ME </c:v>
                </c:pt>
                <c:pt idx="10">
                  <c:v>PETE </c:v>
                </c:pt>
                <c:pt idx="11">
                  <c:v>PHYS </c:v>
                </c:pt>
                <c:pt idx="12">
                  <c:v>SE </c:v>
                </c:pt>
              </c:strCache>
            </c:strRef>
          </c:cat>
          <c:val>
            <c:numRef>
              <c:f>Sheet3!$D$2:$D$14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5</c:v>
                </c:pt>
                <c:pt idx="1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210624"/>
        <c:axId val="73248768"/>
        <c:axId val="0"/>
      </c:bar3DChart>
      <c:catAx>
        <c:axId val="45210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Garamond" pitchFamily="18" charset="0"/>
              </a:defRPr>
            </a:pPr>
            <a:endParaRPr lang="en-US"/>
          </a:p>
        </c:txPr>
        <c:crossAx val="73248768"/>
        <c:crosses val="autoZero"/>
        <c:auto val="1"/>
        <c:lblAlgn val="ctr"/>
        <c:lblOffset val="100"/>
        <c:noMultiLvlLbl val="0"/>
      </c:catAx>
      <c:valAx>
        <c:axId val="73248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21062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400">
              <a:latin typeface="Garamond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0024467280572975E-2"/>
          <c:y val="0.13554251473282822"/>
          <c:w val="0.92997553271942701"/>
          <c:h val="0.78567870053979105"/>
        </c:manualLayout>
      </c:layout>
      <c:lineChart>
        <c:grouping val="standard"/>
        <c:varyColors val="0"/>
        <c:ser>
          <c:idx val="0"/>
          <c:order val="0"/>
          <c:tx>
            <c:strRef>
              <c:f>'[Chart in Microsoft PowerPoint]SQL Results'!$C$1</c:f>
              <c:strCache>
                <c:ptCount val="1"/>
                <c:pt idx="0">
                  <c:v>FT Master</c:v>
                </c:pt>
              </c:strCache>
            </c:strRef>
          </c:tx>
          <c:dLbls>
            <c:txPr>
              <a:bodyPr/>
              <a:lstStyle/>
              <a:p>
                <a:pPr>
                  <a:defRPr sz="1600">
                    <a:latin typeface="+mj-lt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'[Chart in Microsoft PowerPoint]SQL Results'!$B$2:$B$11</c:f>
              <c:strCache>
                <c:ptCount val="10"/>
                <c:pt idx="0">
                  <c:v>081</c:v>
                </c:pt>
                <c:pt idx="1">
                  <c:v>082</c:v>
                </c:pt>
                <c:pt idx="2">
                  <c:v>091</c:v>
                </c:pt>
                <c:pt idx="3">
                  <c:v>092</c:v>
                </c:pt>
                <c:pt idx="4">
                  <c:v>101</c:v>
                </c:pt>
                <c:pt idx="5">
                  <c:v>102</c:v>
                </c:pt>
                <c:pt idx="6">
                  <c:v>111</c:v>
                </c:pt>
                <c:pt idx="7">
                  <c:v>112</c:v>
                </c:pt>
                <c:pt idx="8">
                  <c:v>121</c:v>
                </c:pt>
                <c:pt idx="9">
                  <c:v>122</c:v>
                </c:pt>
              </c:strCache>
            </c:strRef>
          </c:cat>
          <c:val>
            <c:numRef>
              <c:f>'[Chart in Microsoft PowerPoint]SQL Results'!$C$2:$C$11</c:f>
              <c:numCache>
                <c:formatCode>General</c:formatCode>
                <c:ptCount val="10"/>
                <c:pt idx="0">
                  <c:v>250</c:v>
                </c:pt>
                <c:pt idx="1">
                  <c:v>268</c:v>
                </c:pt>
                <c:pt idx="2">
                  <c:v>275</c:v>
                </c:pt>
                <c:pt idx="3">
                  <c:v>316</c:v>
                </c:pt>
                <c:pt idx="4">
                  <c:v>360</c:v>
                </c:pt>
                <c:pt idx="5">
                  <c:v>384</c:v>
                </c:pt>
                <c:pt idx="6">
                  <c:v>446</c:v>
                </c:pt>
                <c:pt idx="7">
                  <c:v>490</c:v>
                </c:pt>
                <c:pt idx="8">
                  <c:v>525</c:v>
                </c:pt>
                <c:pt idx="9">
                  <c:v>600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'[Chart in Microsoft PowerPoint]SQL Results'!$D$1</c:f>
              <c:strCache>
                <c:ptCount val="1"/>
                <c:pt idx="0">
                  <c:v>FT PhD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0">
                    <a:latin typeface="+mj-lt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'[Chart in Microsoft PowerPoint]SQL Results'!$B$2:$B$11</c:f>
              <c:strCache>
                <c:ptCount val="10"/>
                <c:pt idx="0">
                  <c:v>081</c:v>
                </c:pt>
                <c:pt idx="1">
                  <c:v>082</c:v>
                </c:pt>
                <c:pt idx="2">
                  <c:v>091</c:v>
                </c:pt>
                <c:pt idx="3">
                  <c:v>092</c:v>
                </c:pt>
                <c:pt idx="4">
                  <c:v>101</c:v>
                </c:pt>
                <c:pt idx="5">
                  <c:v>102</c:v>
                </c:pt>
                <c:pt idx="6">
                  <c:v>111</c:v>
                </c:pt>
                <c:pt idx="7">
                  <c:v>112</c:v>
                </c:pt>
                <c:pt idx="8">
                  <c:v>121</c:v>
                </c:pt>
                <c:pt idx="9">
                  <c:v>122</c:v>
                </c:pt>
              </c:strCache>
            </c:strRef>
          </c:cat>
          <c:val>
            <c:numRef>
              <c:f>'[Chart in Microsoft PowerPoint]SQL Results'!$D$2:$D$11</c:f>
              <c:numCache>
                <c:formatCode>General</c:formatCode>
                <c:ptCount val="10"/>
                <c:pt idx="0">
                  <c:v>76</c:v>
                </c:pt>
                <c:pt idx="1">
                  <c:v>79</c:v>
                </c:pt>
                <c:pt idx="2">
                  <c:v>82</c:v>
                </c:pt>
                <c:pt idx="3">
                  <c:v>88</c:v>
                </c:pt>
                <c:pt idx="4">
                  <c:v>103</c:v>
                </c:pt>
                <c:pt idx="5">
                  <c:v>113</c:v>
                </c:pt>
                <c:pt idx="6">
                  <c:v>129</c:v>
                </c:pt>
                <c:pt idx="7">
                  <c:v>142</c:v>
                </c:pt>
                <c:pt idx="8">
                  <c:v>157</c:v>
                </c:pt>
                <c:pt idx="9">
                  <c:v>193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546752"/>
        <c:axId val="25548288"/>
      </c:lineChart>
      <c:catAx>
        <c:axId val="25546752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en-US"/>
          </a:p>
        </c:txPr>
        <c:crossAx val="25548288"/>
        <c:crosses val="autoZero"/>
        <c:auto val="1"/>
        <c:lblAlgn val="ctr"/>
        <c:lblOffset val="100"/>
        <c:noMultiLvlLbl val="0"/>
      </c:catAx>
      <c:valAx>
        <c:axId val="25548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546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149116953601137"/>
          <c:y val="3.1185806962808899E-2"/>
          <c:w val="0.43342408470127675"/>
          <c:h val="5.7125241420294154E-2"/>
        </c:manualLayout>
      </c:layout>
      <c:overlay val="0"/>
      <c:txPr>
        <a:bodyPr/>
        <a:lstStyle/>
        <a:p>
          <a:pPr>
            <a:defRPr sz="2400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2656D36-494F-4545-9DEC-2DC498D01D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6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BCCF3C7C-71AE-428B-97C3-9345355054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42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51775" cy="1905000"/>
          </a:xfrm>
        </p:spPr>
        <p:txBody>
          <a:bodyPr/>
          <a:lstStyle>
            <a:lvl1pPr rtl="0">
              <a:defRPr sz="42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 algn="l"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C1B1E04D-1BF3-469C-A56B-B448754EAEE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7DA-3A65-424B-BC47-32A29D278A4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58813"/>
            <a:ext cx="2057400" cy="5513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58813"/>
            <a:ext cx="6019800" cy="5513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0172-37B9-4493-843F-1A36B309056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813"/>
            <a:ext cx="8229600" cy="788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851FB-7130-4CF4-B3BF-942C2A73181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013"/>
            <a:ext cx="8229600" cy="788987"/>
          </a:xfrm>
        </p:spPr>
        <p:txBody>
          <a:bodyPr/>
          <a:lstStyle>
            <a:lvl1pPr algn="l" rtl="0"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64ACD-4A08-4362-A6C9-93FB6EF0F35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2C62D-50CC-4D4D-851D-7590761D22D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9FCF6-F06D-42C0-9360-6AAD8CDED42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0D35-540A-4925-B180-6864150CFF8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D10FE-3F8E-429C-AFBA-694E11DA0C1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09A67-4850-4616-91ED-E9D3A52EA37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327D3-FF23-48DD-A4B7-76ABCD934CF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A838-77D7-4F41-A598-473592B8962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58813"/>
            <a:ext cx="82296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9906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00" y="6324600"/>
            <a:ext cx="10668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F0AA91-F685-45DF-84A4-B9B969EED87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73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400">
          <a:solidFill>
            <a:schemeClr val="tx1"/>
          </a:solidFill>
          <a:latin typeface="+mn-lt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fupm.edu.sa/gs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g????????@kfupm.edu.sa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51775" cy="2590800"/>
          </a:xfrm>
        </p:spPr>
        <p:txBody>
          <a:bodyPr/>
          <a:lstStyle/>
          <a:p>
            <a:r>
              <a:rPr lang="en-GB" b="1" dirty="0" smtClean="0"/>
              <a:t>Welcome to KFUPM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US" sz="4000" dirty="0" smtClean="0"/>
              <a:t>Rules </a:t>
            </a:r>
            <a:r>
              <a:rPr lang="en-US" sz="4000" dirty="0"/>
              <a:t>and Regulations of Graduate Studies</a:t>
            </a:r>
            <a:br>
              <a:rPr lang="en-US" sz="4000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21336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Prof.</a:t>
            </a:r>
            <a:r>
              <a:rPr lang="en-GB" dirty="0" smtClean="0"/>
              <a:t> Salam A. Zummo</a:t>
            </a:r>
          </a:p>
          <a:p>
            <a:r>
              <a:rPr lang="en-GB" dirty="0" smtClean="0"/>
              <a:t>Dean of Graduate Studies</a:t>
            </a:r>
          </a:p>
          <a:p>
            <a:r>
              <a:rPr lang="en-GB" dirty="0" smtClean="0"/>
              <a:t>Feb. 06,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Strategic Plan 2012 – 2020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4478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SzPct val="120000"/>
              <a:buFont typeface="Wingdings" pitchFamily="2" charset="2"/>
              <a:buChar char="§"/>
            </a:pPr>
            <a:r>
              <a:rPr kumimoji="1" lang="en-US" b="1" dirty="0" smtClean="0">
                <a:cs typeface="Arial" charset="0"/>
              </a:rPr>
              <a:t>Vision:</a:t>
            </a:r>
          </a:p>
          <a:p>
            <a:pPr marL="457200" lvl="1" indent="0" algn="just">
              <a:buSzPct val="120000"/>
              <a:buNone/>
            </a:pPr>
            <a:r>
              <a:rPr lang="en-US" dirty="0" smtClean="0">
                <a:solidFill>
                  <a:srgbClr val="000066"/>
                </a:solidFill>
              </a:rPr>
              <a:t>To be globally known for quality graduate programs that attract and develop prominent students and lead to quality research.</a:t>
            </a:r>
            <a:endParaRPr kumimoji="1" lang="en-US" dirty="0" smtClean="0">
              <a:cs typeface="Arial" charset="0"/>
            </a:endParaRP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US" b="1" dirty="0" smtClean="0">
                <a:cs typeface="Arial" charset="0"/>
              </a:rPr>
              <a:t>Mission</a:t>
            </a:r>
            <a:r>
              <a:rPr kumimoji="1" lang="en-US" sz="3200" b="1" dirty="0" smtClean="0">
                <a:cs typeface="Arial" charset="0"/>
              </a:rPr>
              <a:t>:</a:t>
            </a:r>
          </a:p>
          <a:p>
            <a:pPr marL="465138" indent="0" algn="just">
              <a:buFont typeface="Wingdings" pitchFamily="2" charset="2"/>
              <a:buNone/>
            </a:pPr>
            <a:r>
              <a:rPr lang="en-US" sz="2400" dirty="0" smtClean="0"/>
              <a:t>To guide, support and develop graduate programs towards the highest level of excellence that serve national needs and beyond in:</a:t>
            </a:r>
          </a:p>
          <a:p>
            <a:pPr marL="1143000" lvl="1" indent="-228600"/>
            <a:r>
              <a:rPr lang="en-US" sz="2000" dirty="0" smtClean="0"/>
              <a:t>Creating and disseminating knowledge.</a:t>
            </a:r>
          </a:p>
          <a:p>
            <a:pPr marL="1143000" lvl="1" indent="-228600"/>
            <a:r>
              <a:rPr lang="en-US" sz="2000" dirty="0" smtClean="0"/>
              <a:t>Producing quality research. </a:t>
            </a:r>
          </a:p>
          <a:p>
            <a:pPr marL="1143000" lvl="1" indent="-228600"/>
            <a:r>
              <a:rPr lang="en-US" sz="2000" dirty="0" smtClean="0"/>
              <a:t>Recruiting and retaining prominent graduate students.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52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SzPct val="120000"/>
              <a:buNone/>
            </a:pPr>
            <a:r>
              <a:rPr kumimoji="1" lang="en-US" b="1" dirty="0" smtClean="0">
                <a:cs typeface="Arial" charset="0"/>
              </a:rPr>
              <a:t>Goals: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Ensure </a:t>
            </a:r>
            <a:r>
              <a:rPr kumimoji="1" lang="en-IN" sz="2400" dirty="0">
                <a:cs typeface="Arial" charset="0"/>
              </a:rPr>
              <a:t>globally competitive graduate programs.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Ensure </a:t>
            </a:r>
            <a:r>
              <a:rPr kumimoji="1" lang="en-IN" sz="2400" dirty="0">
                <a:cs typeface="Arial" charset="0"/>
              </a:rPr>
              <a:t>significant contribution to knowledge and innovation.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Attract </a:t>
            </a:r>
            <a:r>
              <a:rPr kumimoji="1" lang="en-IN" sz="2400" dirty="0">
                <a:cs typeface="Arial" charset="0"/>
              </a:rPr>
              <a:t>and retain quality of graduate students locally and internationally.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Develop </a:t>
            </a:r>
            <a:r>
              <a:rPr kumimoji="1" lang="en-IN" sz="2400" dirty="0">
                <a:cs typeface="Arial" charset="0"/>
              </a:rPr>
              <a:t>graduates personally, academically and professionally.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Provide </a:t>
            </a:r>
            <a:r>
              <a:rPr kumimoji="1" lang="en-IN" sz="2400" dirty="0">
                <a:cs typeface="Arial" charset="0"/>
              </a:rPr>
              <a:t>high quality services and efficient management that respond to faculty and student’s needs.</a:t>
            </a:r>
          </a:p>
          <a:p>
            <a:pPr>
              <a:buSzPct val="120000"/>
              <a:buFont typeface="Wingdings" pitchFamily="2" charset="2"/>
              <a:buChar char="§"/>
            </a:pPr>
            <a:endParaRPr kumimoji="1" lang="en-US" b="1" dirty="0" smtClean="0">
              <a:cs typeface="Arial" charset="0"/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 bwMode="auto">
          <a:xfrm>
            <a:off x="4572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Strategic Plan 2012 – 2020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5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KFUPM Expectations from RAs/LBs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typical RA or LB shall spend his time as follows: </a:t>
            </a:r>
          </a:p>
          <a:p>
            <a:endParaRPr lang="en-US" sz="2400" dirty="0" smtClean="0"/>
          </a:p>
          <a:p>
            <a:pPr lvl="1"/>
            <a:r>
              <a:rPr lang="en-US" sz="2000" dirty="0" smtClean="0"/>
              <a:t>Pass at least 9 </a:t>
            </a:r>
            <a:r>
              <a:rPr lang="en-US" dirty="0" smtClean="0"/>
              <a:t>credit</a:t>
            </a:r>
            <a:r>
              <a:rPr lang="en-US" sz="2000" dirty="0" smtClean="0"/>
              <a:t> hours every semester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Start thesis research as early as possible (during courses preferably)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Spend 15 hours per week on department services (teaching, or admin)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Equivalent to teaching 6 contact hours (e.g. 2 LAB sessions)</a:t>
            </a:r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9323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KFUPM </a:t>
            </a:r>
            <a:r>
              <a:rPr lang="en-GB" dirty="0"/>
              <a:t>Expectations from </a:t>
            </a:r>
            <a:r>
              <a:rPr lang="en-GB" dirty="0" smtClean="0"/>
              <a:t>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Work Ethics and Integrity:</a:t>
            </a:r>
          </a:p>
          <a:p>
            <a:pPr lvl="1"/>
            <a:r>
              <a:rPr lang="en-US" sz="2000" b="1" dirty="0" smtClean="0"/>
              <a:t>Teaching: </a:t>
            </a:r>
            <a:r>
              <a:rPr lang="en-US" sz="2000" dirty="0" smtClean="0"/>
              <a:t>Utilize the full time of the LAB or lecture session with experiments/assignments/report writing, etc.</a:t>
            </a:r>
          </a:p>
          <a:p>
            <a:pPr lvl="1"/>
            <a:r>
              <a:rPr lang="en-US" sz="2000" b="1" dirty="0" smtClean="0"/>
              <a:t>Research: </a:t>
            </a:r>
            <a:r>
              <a:rPr lang="en-US" sz="2000" dirty="0" smtClean="0"/>
              <a:t>Produce original research and results, and cite sources of information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KFUPM does not allow the following practices:</a:t>
            </a:r>
          </a:p>
          <a:p>
            <a:pPr lvl="1"/>
            <a:r>
              <a:rPr lang="en-US" sz="2000" dirty="0" smtClean="0"/>
              <a:t>Working outside campus by any means or in any way.</a:t>
            </a:r>
          </a:p>
          <a:p>
            <a:pPr lvl="1"/>
            <a:r>
              <a:rPr lang="en-US" sz="2000" dirty="0" smtClean="0"/>
              <a:t>Working on-campus on unofficial jobs (such as helping undergraduate students in reports, etc).</a:t>
            </a:r>
          </a:p>
          <a:p>
            <a:pPr lvl="1"/>
            <a:endParaRPr lang="en-US" sz="2000" dirty="0" smtClean="0"/>
          </a:p>
          <a:p>
            <a:pPr algn="ctr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Violating the Ethics and Integrity code will result in terminating the contract regardless of academic performance</a:t>
            </a:r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587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Familiarizing </a:t>
            </a:r>
            <a:r>
              <a:rPr lang="en-IN" dirty="0"/>
              <a:t>with Terms </a:t>
            </a:r>
            <a:r>
              <a:rPr lang="en-IN" dirty="0" smtClean="0"/>
              <a:t>&amp; </a:t>
            </a:r>
            <a:r>
              <a:rPr lang="en-IN" dirty="0"/>
              <a:t>Procedures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Academic Petition/Request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Changing Degree Objective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Provisional and Regular Status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Pre-Graduate Program 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Readmission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Degree Plan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CGPA and Warning Policy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Thesis/Dissertation Proposal &amp; Committee Formation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Public Oral </a:t>
            </a:r>
            <a:r>
              <a:rPr kumimoji="1" lang="en-IN" sz="2400" dirty="0" err="1">
                <a:cs typeface="Arial" charset="0"/>
              </a:rPr>
              <a:t>Defense</a:t>
            </a:r>
            <a:r>
              <a:rPr kumimoji="1" lang="en-IN" sz="2400" dirty="0">
                <a:cs typeface="Arial" charset="0"/>
              </a:rPr>
              <a:t> of Thesis/Dissertation</a:t>
            </a:r>
          </a:p>
          <a:p>
            <a:pPr>
              <a:buSzPct val="120000"/>
              <a:buFont typeface="Wingdings" pitchFamily="2" charset="2"/>
              <a:buChar char="§"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4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Academic Petition/Request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Specific Form </a:t>
            </a:r>
            <a:r>
              <a:rPr kumimoji="1" lang="en-IN" sz="2400" dirty="0" smtClean="0">
                <a:cs typeface="Arial" charset="0"/>
              </a:rPr>
              <a:t>available on </a:t>
            </a:r>
            <a:r>
              <a:rPr kumimoji="1" lang="en-IN" sz="2400" dirty="0">
                <a:cs typeface="Arial" charset="0"/>
              </a:rPr>
              <a:t>the website of Graduate Studies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(from homepage, Current Students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Forms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Miscellaneous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Academic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Petition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000" dirty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can be used </a:t>
            </a:r>
            <a:r>
              <a:rPr kumimoji="1" lang="en-IN" sz="2400" dirty="0" smtClean="0">
                <a:cs typeface="Arial" charset="0"/>
              </a:rPr>
              <a:t>for: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Changing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Provisional status to Regular. </a:t>
            </a:r>
            <a:endParaRPr kumimoji="1" lang="en-IN" sz="2000" dirty="0" smtClean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Changing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status from Pre-Graduate to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Graduate.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Accepting/waiving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GRE/TOEFL/Deficiency Courses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etc.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Transferring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Credits from an unfinished degree at another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institution.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Registering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more/less than allowed credit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hours.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Others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. For more information please check FAQs (from homepage, Current Students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FAQ)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Flow of Academic Petition</a:t>
            </a:r>
            <a:endParaRPr lang="en-US" dirty="0"/>
          </a:p>
        </p:txBody>
      </p:sp>
      <p:sp>
        <p:nvSpPr>
          <p:cNvPr id="17" name="Flowchart: Process 16"/>
          <p:cNvSpPr/>
          <p:nvPr/>
        </p:nvSpPr>
        <p:spPr>
          <a:xfrm>
            <a:off x="2133600" y="17526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Student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Initiation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8" name="Flowchart: Process 17"/>
          <p:cNvSpPr/>
          <p:nvPr/>
        </p:nvSpPr>
        <p:spPr>
          <a:xfrm>
            <a:off x="2133600" y="25908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Department’s Graduate Coordinator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9" name="Flowchart: Process 18"/>
          <p:cNvSpPr/>
          <p:nvPr/>
        </p:nvSpPr>
        <p:spPr>
          <a:xfrm>
            <a:off x="2133600" y="4114800"/>
            <a:ext cx="4572000" cy="6858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Dean of Graduate Studies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Final 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20" name="Flowchart: Process 19"/>
          <p:cNvSpPr/>
          <p:nvPr/>
        </p:nvSpPr>
        <p:spPr>
          <a:xfrm>
            <a:off x="2133600" y="33528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Department Chairman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2133600" y="50292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Registrar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Proper Action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4344194" y="2437606"/>
            <a:ext cx="3048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>
          <a:xfrm rot="5400000">
            <a:off x="4382294" y="32377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>
          <a:xfrm rot="5400000">
            <a:off x="4382294" y="39997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>
          <a:xfrm rot="5400000">
            <a:off x="4382294" y="49141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3458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Provisional &amp; Regular Status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A student admitted with academic conditions is referred to as a </a:t>
            </a:r>
            <a:r>
              <a:rPr kumimoji="1" lang="en-IN" sz="2400" b="1" dirty="0">
                <a:cs typeface="Arial" charset="0"/>
              </a:rPr>
              <a:t>PROVISIONAL STUDENT</a:t>
            </a:r>
          </a:p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Such academic conditions could be </a:t>
            </a:r>
            <a:r>
              <a:rPr kumimoji="1" lang="en-IN" sz="2400" b="1" dirty="0">
                <a:cs typeface="Arial" charset="0"/>
              </a:rPr>
              <a:t>GRE</a:t>
            </a:r>
            <a:r>
              <a:rPr kumimoji="1" lang="en-IN" sz="2400" dirty="0">
                <a:cs typeface="Arial" charset="0"/>
              </a:rPr>
              <a:t>, </a:t>
            </a:r>
            <a:r>
              <a:rPr kumimoji="1" lang="en-IN" sz="2400" b="1" dirty="0">
                <a:cs typeface="Arial" charset="0"/>
              </a:rPr>
              <a:t>GMAT</a:t>
            </a:r>
            <a:r>
              <a:rPr kumimoji="1" lang="en-IN" sz="2400" dirty="0">
                <a:cs typeface="Arial" charset="0"/>
              </a:rPr>
              <a:t>, </a:t>
            </a:r>
            <a:r>
              <a:rPr kumimoji="1" lang="en-IN" sz="2400" b="1" dirty="0">
                <a:cs typeface="Arial" charset="0"/>
              </a:rPr>
              <a:t>TOEFL</a:t>
            </a:r>
            <a:r>
              <a:rPr kumimoji="1" lang="en-IN" sz="2400" dirty="0">
                <a:cs typeface="Arial" charset="0"/>
              </a:rPr>
              <a:t>, </a:t>
            </a:r>
            <a:r>
              <a:rPr kumimoji="1" lang="en-IN" sz="2400" b="1" dirty="0">
                <a:cs typeface="Arial" charset="0"/>
              </a:rPr>
              <a:t>deficiency courses</a:t>
            </a:r>
            <a:r>
              <a:rPr kumimoji="1" lang="en-IN" sz="2400" dirty="0">
                <a:cs typeface="Arial" charset="0"/>
              </a:rPr>
              <a:t>, etc.</a:t>
            </a:r>
          </a:p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Students should </a:t>
            </a:r>
            <a:r>
              <a:rPr kumimoji="1" lang="en-IN" sz="2400" dirty="0" smtClean="0">
                <a:cs typeface="Arial" charset="0"/>
              </a:rPr>
              <a:t>fulfil </a:t>
            </a:r>
            <a:r>
              <a:rPr kumimoji="1" lang="en-IN" sz="2400" dirty="0">
                <a:cs typeface="Arial" charset="0"/>
              </a:rPr>
              <a:t>these deficiencies within the first semester of admission.</a:t>
            </a:r>
          </a:p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If not changed into Regular within first semester, students will be held from registration confirmation in the next semester.</a:t>
            </a:r>
          </a:p>
          <a:p>
            <a:pPr marL="0" indent="0">
              <a:lnSpc>
                <a:spcPct val="150000"/>
              </a:lnSpc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3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Removal of Provisional Status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Use the academic petition form once fulfilled the academic conditions for which they were on provisional status.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400" dirty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If such a petition is approved, the student will become a </a:t>
            </a:r>
            <a:r>
              <a:rPr kumimoji="1" lang="en-IN" sz="2400" b="1" dirty="0">
                <a:cs typeface="Arial" charset="0"/>
              </a:rPr>
              <a:t>regular student</a:t>
            </a:r>
            <a:r>
              <a:rPr kumimoji="1" lang="en-IN" sz="2400" dirty="0">
                <a:cs typeface="Arial" charset="0"/>
              </a:rPr>
              <a:t>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56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The Hold </a:t>
            </a:r>
            <a:r>
              <a:rPr lang="en-IN" dirty="0"/>
              <a:t>List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07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 list is prepared mid of every semester.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contains names of students who are still on Provisional Status.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Such students should arrange to remove their names from the list by changing status to Regular.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Students failing to do so will be put on registration hold and </a:t>
            </a:r>
            <a:r>
              <a:rPr kumimoji="1" lang="en-IN" sz="2400" b="1" u="sng" dirty="0">
                <a:cs typeface="Arial" charset="0"/>
              </a:rPr>
              <a:t>will not be allowed </a:t>
            </a:r>
            <a:r>
              <a:rPr kumimoji="1" lang="en-IN" sz="2400" dirty="0">
                <a:cs typeface="Arial" charset="0"/>
              </a:rPr>
              <a:t>to </a:t>
            </a:r>
            <a:r>
              <a:rPr kumimoji="1" lang="en-IN" sz="2400" dirty="0" smtClean="0">
                <a:cs typeface="Arial" charset="0"/>
              </a:rPr>
              <a:t>confirm registration </a:t>
            </a:r>
            <a:r>
              <a:rPr kumimoji="1" lang="en-IN" sz="2400" dirty="0">
                <a:cs typeface="Arial" charset="0"/>
              </a:rPr>
              <a:t>for the </a:t>
            </a:r>
            <a:r>
              <a:rPr kumimoji="1" lang="en-IN" sz="2400" dirty="0" smtClean="0">
                <a:cs typeface="Arial" charset="0"/>
              </a:rPr>
              <a:t>coming </a:t>
            </a:r>
            <a:r>
              <a:rPr kumimoji="1" lang="en-IN" sz="2400" dirty="0">
                <a:cs typeface="Arial" charset="0"/>
              </a:rPr>
              <a:t>semester. 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RA/LB/FT students on HOLD will have their contracts/stipend put on HOLD </a:t>
            </a:r>
            <a:r>
              <a:rPr kumimoji="1" lang="en-IN" sz="2400" dirty="0" smtClean="0">
                <a:cs typeface="Arial" charset="0"/>
                <a:sym typeface="Wingdings" pitchFamily="2" charset="2"/>
              </a:rPr>
              <a:t></a:t>
            </a:r>
            <a:r>
              <a:rPr kumimoji="1" lang="en-IN" sz="2400" dirty="0" smtClean="0">
                <a:cs typeface="Arial" charset="0"/>
              </a:rPr>
              <a:t> </a:t>
            </a:r>
            <a:r>
              <a:rPr kumimoji="1" lang="en-IN" sz="2400" dirty="0">
                <a:cs typeface="Arial" charset="0"/>
              </a:rPr>
              <a:t>Affect scholarship severely</a:t>
            </a:r>
          </a:p>
          <a:p>
            <a:pPr marL="0" indent="0">
              <a:spcBef>
                <a:spcPts val="600"/>
              </a:spcBef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8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US" dirty="0" smtClean="0">
                <a:solidFill>
                  <a:srgbClr val="006600"/>
                </a:solidFill>
                <a:cs typeface="Arial" charset="0"/>
              </a:rPr>
              <a:t>Overview at KFUPM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762000" y="1524000"/>
            <a:ext cx="7848600" cy="453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Founded in 1963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Composed of 7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colleges and 18 departments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State-of-the-art </a:t>
            </a: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IT center, Library, infrastructure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Recognized as the leading science and engineering </a:t>
            </a:r>
            <a:r>
              <a:rPr lang="sv-SE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school </a:t>
            </a: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 the whole region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Research is supported by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Deanship of Scientific Research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Research Institute 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Six National Centers </a:t>
            </a: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of Research Excellence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KACST funds for faculty and graduate students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National Science and Technology Plan </a:t>
            </a: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(NSTP)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3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Pre-Graduate Program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764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is a special program for students with weak achievements in their BS degrees.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However, they showed good work experience and high motivation to continue their MS degrees.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They may be granted admission as Pre-Graduate for one year.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They must pass 3 graduate courses, two of which are core courses with a grade of B and above in each.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Very strictly monitored and revised at the end of each semester.</a:t>
            </a:r>
          </a:p>
          <a:p>
            <a:pPr marL="0" indent="0">
              <a:spcBef>
                <a:spcPts val="1000"/>
              </a:spcBef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3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Degree Plan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Specific Form available on DGS website in PDF format.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is a roadmap for earning a degree.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Shows what a student has achieved and what is still needed for completing the degree requirements.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Prevents a student from taking unnecessary courses that may not be counted towards his degree, which could waste his time and delay his graduation processing.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Students should submit their Degree Plans in the </a:t>
            </a:r>
            <a:r>
              <a:rPr kumimoji="1" lang="en-IN" sz="2400" b="1" dirty="0">
                <a:cs typeface="Arial" charset="0"/>
              </a:rPr>
              <a:t>second semester</a:t>
            </a:r>
            <a:r>
              <a:rPr kumimoji="1" lang="en-IN" sz="2400" dirty="0">
                <a:cs typeface="Arial" charset="0"/>
              </a:rPr>
              <a:t> of admission at maximum.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Change of Degree Objective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9050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Specific Form on the website of DGS.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400" dirty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Can be done </a:t>
            </a:r>
            <a:r>
              <a:rPr kumimoji="1" lang="en-IN" sz="2400" b="1" u="sng" dirty="0">
                <a:cs typeface="Arial" charset="0"/>
              </a:rPr>
              <a:t>only once</a:t>
            </a:r>
            <a:r>
              <a:rPr kumimoji="1" lang="en-IN" sz="2400" b="1" dirty="0">
                <a:cs typeface="Arial" charset="0"/>
              </a:rPr>
              <a:t> </a:t>
            </a:r>
            <a:r>
              <a:rPr kumimoji="1" lang="en-IN" sz="2400" dirty="0">
                <a:cs typeface="Arial" charset="0"/>
              </a:rPr>
              <a:t>during the study at KFUPM.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400" dirty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Same applies for changing major – only once…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10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3716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PhD students are required to 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Pass the PhD Comprehensive Exam within 04 semesters of their enrolment at max.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Submit their dissertation proposals by within 06 semesters of their enrolment at max.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Can be taken twice at max IF recommended by Graduate Committee in Dept.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means that PhD students should attempt the comprehensive exam in 3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semester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96925" lvl="1" indent="-339725"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5000"/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Failing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progress according to set deadlines may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lead to issuance of Warnings or even dismissals from the PhD program.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09600" y="1447800"/>
            <a:ext cx="784860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minimum number of credit hours to be completed by a Full-time Graduate Student (including RA’s and </a:t>
            </a:r>
            <a:r>
              <a:rPr lang="en-IN" sz="2200" dirty="0" err="1">
                <a:latin typeface="Times New Roman" pitchFamily="18" charset="0"/>
                <a:cs typeface="Times New Roman" pitchFamily="18" charset="0"/>
              </a:rPr>
              <a:t>Lect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-B’s) every semester is </a:t>
            </a:r>
            <a:r>
              <a:rPr lang="en-IN" sz="2200" b="1" u="sng" dirty="0">
                <a:latin typeface="Times New Roman" pitchFamily="18" charset="0"/>
                <a:cs typeface="Times New Roman" pitchFamily="18" charset="0"/>
              </a:rPr>
              <a:t>09 credit hours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This is a very strict policy to insure full-time status and smooth progress in the degree program.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Every student should submit his Degree Plan latest by the second term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(4</a:t>
            </a:r>
            <a:r>
              <a:rPr lang="en-IN" sz="2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Week) of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his enrolment.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Every student should declare his thesis/dissertation advisor and topic latest by the second term of his enrolment.</a:t>
            </a:r>
          </a:p>
          <a:p>
            <a:pPr marL="0" indent="0">
              <a:buSzPct val="120000"/>
              <a:buNone/>
            </a:pPr>
            <a:endParaRPr kumimoji="1"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7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568450"/>
            <a:ext cx="7848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minimum time period between the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thesis/dissertation proposal submission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and the planned public oral defence is </a:t>
            </a:r>
            <a:r>
              <a:rPr lang="en-IN" sz="2200" b="1" u="sng" dirty="0">
                <a:latin typeface="Times New Roman" pitchFamily="18" charset="0"/>
                <a:cs typeface="Times New Roman" pitchFamily="18" charset="0"/>
              </a:rPr>
              <a:t>03 months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student should count for at least one month for the processing in the Department, College and Deanship of Graduate Studies.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MS and PhD students who defended their theses/dissertations in a term are given IC grades, which should be changed into NP once the final bound theses/dissertations is submitted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120000"/>
              <a:buNone/>
            </a:pPr>
            <a:endParaRPr kumimoji="1"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752600"/>
            <a:ext cx="7848600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PhD students should pass the comprehensive examination as part of the Seminar course XXX-699. 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This course is a pre-requisite to registering the PhD Dissertation XXX-710. The course is graded as pass or fail.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GPA &amp; Warning Policy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371600"/>
            <a:ext cx="800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Graduate students 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must maintain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 minimum GPA of 3.00.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Students with GPA less than 3.00 are discussed every semester and are issued Warning or Severe Warning letters.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Failure to raise the GPA above 3.00 will result in 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dismissal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from the program.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Full-Time students such as RAs and LBs may be given a single chance and then dismissal will be issued.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In extreme cases of low performance (e.g., securing F or DN or D grades), Full-Time students may be dismissed from the first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semester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4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Starting your Thesis Research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524000"/>
            <a:ext cx="7848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Start deciding on your thesis supervisor and initial topic as early as possible (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 NOT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wait for your coursework completion). 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You might want to select some of your course projects as introduction to your thesis work.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This way, you will be ready to submit the proposal by the time you end the course work.</a:t>
            </a:r>
          </a:p>
        </p:txBody>
      </p:sp>
    </p:spTree>
    <p:extLst>
      <p:ext uri="{BB962C8B-B14F-4D97-AF65-F5344CB8AC3E}">
        <p14:creationId xmlns:p14="http://schemas.microsoft.com/office/powerpoint/2010/main" val="43430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81000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Thesis/Dissertation Proposal &amp; Committee Appointment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8001000" cy="440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Thesis/Dissertation is required from all M.Sc. and PhD students.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Not required from students of non-thesis degrees.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Proposal and Committee should be approved by Department and College Councils and by Deanship of Graduate Studies.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All the required forms available on DGS website.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Please refer to the chapter on Thesis in the Graduate Bulletin</a:t>
            </a:r>
          </a:p>
        </p:txBody>
      </p:sp>
    </p:spTree>
    <p:extLst>
      <p:ext uri="{BB962C8B-B14F-4D97-AF65-F5344CB8AC3E}">
        <p14:creationId xmlns:p14="http://schemas.microsoft.com/office/powerpoint/2010/main" val="2874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US" dirty="0">
                <a:solidFill>
                  <a:srgbClr val="006600"/>
                </a:solidFill>
                <a:cs typeface="Arial" charset="0"/>
              </a:rPr>
              <a:t>History of Graduate Studies</a:t>
            </a:r>
            <a:endParaRPr lang="en-US" dirty="0" smtClean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762000" y="1600200"/>
            <a:ext cx="7315200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Founded in 1973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Formerly called College of Graduate Studies (CGS)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Presently called Deanship of Graduate Studies (DGS)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First Graduate College in the Gulf Region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KFUPM – the first university in Saudi Arabia to introduce PhD Programs in Engineering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KFUPM has 12 PhD </a:t>
            </a:r>
            <a:r>
              <a:rPr lang="en-IN" sz="24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IN" sz="240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36 </a:t>
            </a: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MS programs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37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Public Oral </a:t>
            </a:r>
            <a:r>
              <a:rPr lang="en-IN" sz="3600" dirty="0" err="1" smtClean="0"/>
              <a:t>Defense</a:t>
            </a:r>
            <a:r>
              <a:rPr lang="en-IN" sz="3600" dirty="0" smtClean="0"/>
              <a:t> </a:t>
            </a:r>
            <a:r>
              <a:rPr lang="en-IN" sz="3600" dirty="0"/>
              <a:t>of Thesis/Dissertation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78486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 public 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is required from all M.Sc. and PhD students as a part of their degrees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form has to be submitted 2 weeks before the intended date of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minimum gap between the proposal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submission date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and 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request is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 allowed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during the registration periods, final examinations and summer semesters.</a:t>
            </a:r>
          </a:p>
        </p:txBody>
      </p:sp>
    </p:spTree>
    <p:extLst>
      <p:ext uri="{BB962C8B-B14F-4D97-AF65-F5344CB8AC3E}">
        <p14:creationId xmlns:p14="http://schemas.microsoft.com/office/powerpoint/2010/main" val="41854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Readmission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0010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Needed for the following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students: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 </a:t>
            </a:r>
            <a:r>
              <a:rPr lang="en-IN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inactive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even for one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semester.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dropped 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courses in a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semester.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not confirmed their registration according to Registrar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deadlines.</a:t>
            </a:r>
            <a:endParaRPr lang="en-IN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Full-time graduate students, RAs, Lecturers-B are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allowed to drop a semester or withdraw from ALL courses.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 student can get re-admission for 3 times at max. 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form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should be submitted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at least 4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weeks before the start of the intended semester to the department.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For students inactive for more than 6 semesters, their cases have to be approved by Dept., College and Graduate Councils!!!</a:t>
            </a:r>
          </a:p>
        </p:txBody>
      </p:sp>
    </p:spTree>
    <p:extLst>
      <p:ext uri="{BB962C8B-B14F-4D97-AF65-F5344CB8AC3E}">
        <p14:creationId xmlns:p14="http://schemas.microsoft.com/office/powerpoint/2010/main" val="18230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Important Note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7949" y="1670168"/>
            <a:ext cx="8072651" cy="404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SzPct val="113000"/>
              <a:buNone/>
            </a:pPr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Please read the Graduate Bulletin carefully and check the FAQ’s document. </a:t>
            </a:r>
            <a:br>
              <a:rPr lang="en-IN" sz="3600" dirty="0">
                <a:latin typeface="Times New Roman" pitchFamily="18" charset="0"/>
                <a:cs typeface="Times New Roman" pitchFamily="18" charset="0"/>
              </a:rPr>
            </a:br>
            <a:endParaRPr lang="en-IN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SzPct val="113000"/>
              <a:buNone/>
            </a:pPr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are available on our website </a:t>
            </a:r>
            <a:r>
              <a:rPr lang="en-IN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www.kfupm.edu.sa/gs</a:t>
            </a:r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51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Important </a:t>
            </a:r>
            <a:r>
              <a:rPr lang="en-IN" dirty="0" smtClean="0"/>
              <a:t>Deadlines</a:t>
            </a:r>
            <a:endParaRPr lang="en-US" dirty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644805"/>
              </p:ext>
            </p:extLst>
          </p:nvPr>
        </p:nvGraphicFramePr>
        <p:xfrm>
          <a:off x="1371600" y="1268104"/>
          <a:ext cx="6096000" cy="458343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Academic Issue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Deadline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Readmission Application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 weeks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Change of Major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months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Degree Plan Submission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Semester (4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Week) from initial admission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Thesis Proposal Submission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 months before intended defense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Oral defense Request  Form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weeks before intended defense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of defense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of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for clearing pending issues to avoid HOLD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One week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79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Typical Degree Progress - </a:t>
            </a:r>
            <a:r>
              <a:rPr lang="en-IN" sz="3600" dirty="0" smtClean="0"/>
              <a:t>FT </a:t>
            </a:r>
            <a:r>
              <a:rPr lang="en-IN" sz="3600" dirty="0"/>
              <a:t>MSc Students</a:t>
            </a:r>
            <a:endParaRPr lang="en-US" sz="3600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962400" y="1852613"/>
            <a:ext cx="1295400" cy="30777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Admission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2438400" y="217170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st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 rtl="1"/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Register 3 courses 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438400" y="268605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1600" b="1" u="sng" baseline="30000">
                <a:solidFill>
                  <a:srgbClr val="000066"/>
                </a:solidFill>
                <a:latin typeface="Times New Roman" pitchFamily="18" charset="0"/>
              </a:rPr>
              <a:t>nd</a:t>
            </a: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 rtl="1">
              <a:spcBef>
                <a:spcPts val="300"/>
              </a:spcBef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Register 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Submit degree plan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Select thesis advisor and preliminary thesis topic</a:t>
            </a:r>
            <a:endParaRPr lang="en-US" sz="2400">
              <a:solidFill>
                <a:srgbClr val="000066"/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38400" y="370205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US" sz="1600" b="1" u="sng" baseline="30000">
                <a:solidFill>
                  <a:srgbClr val="000066"/>
                </a:solidFill>
                <a:latin typeface="Times New Roman" pitchFamily="18" charset="0"/>
              </a:rPr>
              <a:t>rd</a:t>
            </a: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 rtl="1">
              <a:spcBef>
                <a:spcPts val="300"/>
              </a:spcBef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Register 2-3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Submit thesis proposal</a:t>
            </a:r>
            <a:endParaRPr lang="en-US" sz="2400">
              <a:solidFill>
                <a:srgbClr val="000066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2438400" y="4743450"/>
            <a:ext cx="4267200" cy="492443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4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th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Thesis defense and degree completion</a:t>
            </a:r>
            <a:endParaRPr lang="en-US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 smtClean="0"/>
              <a:t>Typical </a:t>
            </a:r>
            <a:r>
              <a:rPr lang="en-IN" sz="3600" dirty="0"/>
              <a:t>Degree </a:t>
            </a:r>
            <a:r>
              <a:rPr lang="en-IN" sz="3600" dirty="0" smtClean="0"/>
              <a:t>Progress - PT </a:t>
            </a:r>
            <a:r>
              <a:rPr lang="en-IN" sz="3600" dirty="0"/>
              <a:t>MSc </a:t>
            </a:r>
            <a:r>
              <a:rPr lang="en-IN" sz="3600" dirty="0" smtClean="0"/>
              <a:t>Students     </a:t>
            </a:r>
            <a:endParaRPr lang="en-US" sz="3600" dirty="0"/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962400" y="1447800"/>
            <a:ext cx="1295400" cy="30003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2438400" y="176688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2 courses </a:t>
            </a:r>
            <a:endParaRPr lang="en-US" sz="2400"/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2438400" y="2281237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2438400" y="3881437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4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thesis proposal</a:t>
            </a:r>
            <a:endParaRPr lang="en-US" sz="2400"/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>
            <a:off x="2438400" y="489108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5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Work on thesis</a:t>
            </a:r>
            <a:endParaRPr lang="en-US" sz="2400"/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2438400" y="3084512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3</a:t>
            </a:r>
            <a:r>
              <a:rPr lang="en-US" sz="1600" b="1" u="sng" baseline="30000">
                <a:latin typeface="Times New Roman" pitchFamily="18" charset="0"/>
              </a:rPr>
              <a:t>rd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advisor and preliminary thesis topic</a:t>
            </a:r>
            <a:endParaRPr lang="en-US" sz="2400"/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2438400" y="540543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Thesis defense and degree completion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8215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810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200" dirty="0"/>
              <a:t>Typical Degree Progress - </a:t>
            </a:r>
            <a:r>
              <a:rPr lang="en-IN" sz="3200" dirty="0" smtClean="0"/>
              <a:t>FT PhD </a:t>
            </a:r>
            <a:r>
              <a:rPr lang="en-IN" sz="3200" dirty="0"/>
              <a:t>Students</a:t>
            </a:r>
            <a:endParaRPr lang="en-US" sz="3200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3962400" y="1219200"/>
            <a:ext cx="1295400" cy="300038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438400" y="154305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3 courses </a:t>
            </a:r>
            <a:endParaRPr lang="en-US" sz="2400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438400" y="2057400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2438400" y="3890963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4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1-2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- Pass Comprehensive Exam </a:t>
            </a: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2438400" y="4691063"/>
            <a:ext cx="4267200" cy="7588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5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Select dissertation committee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Submit &amp; defend dissertation proposal </a:t>
            </a: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2438400" y="5434013"/>
            <a:ext cx="4267200" cy="73818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and 7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Semesters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Work on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dissertation research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Thesis defense and degree completion</a:t>
            </a:r>
            <a:endParaRPr lang="en-US" sz="2400"/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2438400" y="2860675"/>
            <a:ext cx="4267200" cy="1023938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 dirty="0">
                <a:latin typeface="Times New Roman" pitchFamily="18" charset="0"/>
              </a:rPr>
              <a:t>3</a:t>
            </a:r>
            <a:r>
              <a:rPr lang="en-US" sz="1600" b="1" u="sng" baseline="30000" dirty="0">
                <a:latin typeface="Times New Roman" pitchFamily="18" charset="0"/>
              </a:rPr>
              <a:t>rd</a:t>
            </a:r>
            <a:r>
              <a:rPr lang="en-US" sz="1600" b="1" u="sng" dirty="0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 dirty="0">
                <a:latin typeface="Times New Roman" pitchFamily="18" charset="0"/>
              </a:rPr>
              <a:t>- Register 3 courses</a:t>
            </a:r>
          </a:p>
          <a:p>
            <a:pPr>
              <a:buFontTx/>
              <a:buChar char="-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Select dissertation topic and supervisor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Attempt/pass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Comprehensive Exam</a:t>
            </a:r>
          </a:p>
        </p:txBody>
      </p:sp>
    </p:spTree>
    <p:extLst>
      <p:ext uri="{BB962C8B-B14F-4D97-AF65-F5344CB8AC3E}">
        <p14:creationId xmlns:p14="http://schemas.microsoft.com/office/powerpoint/2010/main" val="39606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5843" name="Content Placeholder 5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96400" cy="6858000"/>
          </a:xfrm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E35A5A-4A9B-4E8E-9958-C3DF80307B5D}" type="datetime9">
              <a:rPr lang="en-US"/>
              <a:pPr>
                <a:defRPr/>
              </a:pPr>
              <a:t>2/4/2013 5:12:39 PM</a:t>
            </a:fld>
            <a:endParaRPr lang="en-US"/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101CB6-CE45-4F75-8437-FFD3333B0F2D}" type="slidenum">
              <a:rPr lang="ar-SA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932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>
                <a:latin typeface="+mn-lt"/>
              </a:rPr>
              <a:t>Common </a:t>
            </a:r>
            <a:r>
              <a:rPr lang="en-IN" dirty="0" smtClean="0">
                <a:latin typeface="+mn-lt"/>
              </a:rPr>
              <a:t>Mistakes</a:t>
            </a:r>
            <a:endParaRPr lang="en-US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4478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Being not in touch with the Department and DGS.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Forgetting to do the registration confirmation at the beginning of every semester (</a:t>
            </a:r>
            <a:r>
              <a:rPr lang="en-IN" sz="2400" i="1" dirty="0">
                <a:latin typeface="Times New Roman" pitchFamily="18" charset="0"/>
                <a:cs typeface="Times New Roman" pitchFamily="18" charset="0"/>
              </a:rPr>
              <a:t>detailed explanation can be acquired from the Registrar Office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Dropping ALL courses and NOT applying for re-admission for next semester.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Students on provisional status do not read the conditions mentioned in their admission letters carefully.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Not checking the university student email (</a:t>
            </a:r>
            <a:r>
              <a:rPr lang="en-IN" sz="2400" dirty="0">
                <a:latin typeface="Times New Roman" pitchFamily="18" charset="0"/>
                <a:cs typeface="Times New Roman" pitchFamily="18" charset="0"/>
                <a:hlinkClick r:id="rId2"/>
              </a:rPr>
              <a:t>g????????@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kfupm.edu.sa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regularly.</a:t>
            </a:r>
          </a:p>
        </p:txBody>
      </p:sp>
    </p:spTree>
    <p:extLst>
      <p:ext uri="{BB962C8B-B14F-4D97-AF65-F5344CB8AC3E}">
        <p14:creationId xmlns:p14="http://schemas.microsoft.com/office/powerpoint/2010/main" val="12524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2B01E-A4F5-47A0-B990-ECFE678AE851}" type="slidenum">
              <a:rPr lang="ar-SA" altLang="en-US"/>
              <a:pPr>
                <a:defRPr/>
              </a:pPr>
              <a:t>39</a:t>
            </a:fld>
            <a:endParaRPr lang="en-US" alt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819400"/>
            <a:ext cx="5791200" cy="769938"/>
          </a:xfrm>
        </p:spPr>
        <p:txBody>
          <a:bodyPr/>
          <a:lstStyle/>
          <a:p>
            <a:pPr algn="ctr" rtl="0" eaLnBrk="1" hangingPunct="1">
              <a:defRPr/>
            </a:pPr>
            <a:r>
              <a:rPr kumimoji="1" 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051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IN" dirty="0">
                <a:solidFill>
                  <a:srgbClr val="006600"/>
                </a:solidFill>
                <a:cs typeface="Arial" charset="0"/>
              </a:rPr>
              <a:t>New Admits </a:t>
            </a:r>
            <a:r>
              <a:rPr lang="en-IN" dirty="0" smtClean="0">
                <a:solidFill>
                  <a:srgbClr val="006600"/>
                </a:solidFill>
                <a:cs typeface="Arial" charset="0"/>
              </a:rPr>
              <a:t>for Semester </a:t>
            </a:r>
            <a:r>
              <a:rPr lang="en-IN" dirty="0" smtClean="0">
                <a:solidFill>
                  <a:srgbClr val="006600"/>
                </a:solidFill>
                <a:cs typeface="Arial" charset="0"/>
              </a:rPr>
              <a:t>122</a:t>
            </a:r>
            <a:endParaRPr lang="en-IN" dirty="0">
              <a:solidFill>
                <a:srgbClr val="006600"/>
              </a:solidFill>
              <a:cs typeface="Arial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058512"/>
              </p:ext>
            </p:extLst>
          </p:nvPr>
        </p:nvGraphicFramePr>
        <p:xfrm>
          <a:off x="838200" y="1143000"/>
          <a:ext cx="7620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731696"/>
              </p:ext>
            </p:extLst>
          </p:nvPr>
        </p:nvGraphicFramePr>
        <p:xfrm>
          <a:off x="457200" y="990600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7374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9349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Admits Distribution – </a:t>
            </a:r>
            <a:r>
              <a:rPr lang="en-US" dirty="0" smtClean="0"/>
              <a:t>122 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9576734"/>
              </p:ext>
            </p:extLst>
          </p:nvPr>
        </p:nvGraphicFramePr>
        <p:xfrm>
          <a:off x="333374" y="1029621"/>
          <a:ext cx="8505826" cy="5509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747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9349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Active Students </a:t>
            </a:r>
            <a:r>
              <a:rPr lang="en-US" dirty="0"/>
              <a:t>Distribution </a:t>
            </a:r>
            <a:r>
              <a:rPr lang="en-US" dirty="0" smtClean="0"/>
              <a:t>– </a:t>
            </a:r>
            <a:r>
              <a:rPr lang="en-US" dirty="0" smtClean="0"/>
              <a:t>122  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9757524"/>
              </p:ext>
            </p:extLst>
          </p:nvPr>
        </p:nvGraphicFramePr>
        <p:xfrm>
          <a:off x="457200" y="1066800"/>
          <a:ext cx="8229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9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Active Master Students – </a:t>
            </a:r>
            <a:r>
              <a:rPr lang="en-US" dirty="0" smtClean="0"/>
              <a:t>122 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6297209"/>
              </p:ext>
            </p:extLst>
          </p:nvPr>
        </p:nvGraphicFramePr>
        <p:xfrm>
          <a:off x="362383" y="883660"/>
          <a:ext cx="8419234" cy="509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67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/>
            <a:r>
              <a:rPr lang="en-US" dirty="0" smtClean="0"/>
              <a:t>Active PhD Students – </a:t>
            </a:r>
            <a:r>
              <a:rPr lang="en-US" dirty="0" smtClean="0"/>
              <a:t>122 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068406"/>
              </p:ext>
            </p:extLst>
          </p:nvPr>
        </p:nvGraphicFramePr>
        <p:xfrm>
          <a:off x="381000" y="990600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382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88987"/>
          </a:xfrm>
        </p:spPr>
        <p:txBody>
          <a:bodyPr/>
          <a:lstStyle/>
          <a:p>
            <a:pPr rtl="0"/>
            <a:r>
              <a:rPr lang="en-GB" dirty="0" smtClean="0"/>
              <a:t>Full-time Master and </a:t>
            </a:r>
            <a:r>
              <a:rPr lang="en-GB" dirty="0" smtClean="0"/>
              <a:t>PhD </a:t>
            </a:r>
            <a:r>
              <a:rPr lang="en-GB" dirty="0" smtClean="0"/>
              <a:t>students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9</a:t>
            </a:fld>
            <a:endParaRPr lang="en-US" alt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833340"/>
              </p:ext>
            </p:extLst>
          </p:nvPr>
        </p:nvGraphicFramePr>
        <p:xfrm>
          <a:off x="381000" y="990600"/>
          <a:ext cx="8229599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327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08BA1F1-E342-486F-A506-B1A9E2065BC5}"/>
</file>

<file path=customXml/itemProps2.xml><?xml version="1.0" encoding="utf-8"?>
<ds:datastoreItem xmlns:ds="http://schemas.openxmlformats.org/officeDocument/2006/customXml" ds:itemID="{075A8CBD-533C-4C12-B2A7-C77305306948}"/>
</file>

<file path=customXml/itemProps3.xml><?xml version="1.0" encoding="utf-8"?>
<ds:datastoreItem xmlns:ds="http://schemas.openxmlformats.org/officeDocument/2006/customXml" ds:itemID="{93C40703-8E5E-48D7-9077-98859F6BE1D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5445</TotalTime>
  <Words>2081</Words>
  <Application>Microsoft Office PowerPoint</Application>
  <PresentationFormat>On-screen Show (4:3)</PresentationFormat>
  <Paragraphs>333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Edge</vt:lpstr>
      <vt:lpstr>Welcome to KFUPM  Rules and Regulations of Graduate Studies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Full-time Master and PhD students</vt:lpstr>
      <vt:lpstr>PowerPoint Presentation</vt:lpstr>
      <vt:lpstr>PowerPoint Presentation</vt:lpstr>
      <vt:lpstr>KFUPM Expectations from RAs/LBs</vt:lpstr>
      <vt:lpstr>KFUPM Expectations from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Data Communications and Networks Overview</dc:title>
  <dc:creator>Adrian J Pullin</dc:creator>
  <cp:lastModifiedBy>ITC</cp:lastModifiedBy>
  <cp:revision>363</cp:revision>
  <dcterms:created xsi:type="dcterms:W3CDTF">1999-09-03T12:49:47Z</dcterms:created>
  <dcterms:modified xsi:type="dcterms:W3CDTF">2013-02-04T15:41:49Z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