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32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slides/slide31.xml" ContentType="application/vnd.openxmlformats-officedocument.presentationml.slide+xml"/>
  <Override PartName="/ppt/slides/slide14.xml" ContentType="application/vnd.openxmlformats-officedocument.presentationml.slide+xml"/>
  <Override PartName="/ppt/slides/slide12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13.xml" ContentType="application/vnd.openxmlformats-officedocument.presentationml.slide+xml"/>
  <Override PartName="/ppt/slides/slide7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3.xml" ContentType="application/vnd.openxmlformats-officedocument.theme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theme/themeOverride6.xml" ContentType="application/vnd.openxmlformats-officedocument.themeOverride+xml"/>
  <Override PartName="/ppt/handoutMasters/handoutMaster1.xml" ContentType="application/vnd.openxmlformats-officedocument.presentationml.handoutMaster+xml"/>
  <Override PartName="/ppt/charts/chart5.xml" ContentType="application/vnd.openxmlformats-officedocument.drawingml.chart+xml"/>
  <Override PartName="/ppt/charts/chart4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theme/themeOverride4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5" r:id="rId1"/>
  </p:sldMasterIdLst>
  <p:notesMasterIdLst>
    <p:notesMasterId r:id="rId41"/>
  </p:notesMasterIdLst>
  <p:handoutMasterIdLst>
    <p:handoutMasterId r:id="rId42"/>
  </p:handoutMasterIdLst>
  <p:sldIdLst>
    <p:sldId id="340" r:id="rId2"/>
    <p:sldId id="376" r:id="rId3"/>
    <p:sldId id="377" r:id="rId4"/>
    <p:sldId id="378" r:id="rId5"/>
    <p:sldId id="379" r:id="rId6"/>
    <p:sldId id="380" r:id="rId7"/>
    <p:sldId id="381" r:id="rId8"/>
    <p:sldId id="382" r:id="rId9"/>
    <p:sldId id="411" r:id="rId10"/>
    <p:sldId id="383" r:id="rId11"/>
    <p:sldId id="384" r:id="rId12"/>
    <p:sldId id="414" r:id="rId13"/>
    <p:sldId id="415" r:id="rId14"/>
    <p:sldId id="385" r:id="rId15"/>
    <p:sldId id="386" r:id="rId16"/>
    <p:sldId id="387" r:id="rId17"/>
    <p:sldId id="388" r:id="rId18"/>
    <p:sldId id="389" r:id="rId19"/>
    <p:sldId id="390" r:id="rId20"/>
    <p:sldId id="391" r:id="rId21"/>
    <p:sldId id="392" r:id="rId22"/>
    <p:sldId id="393" r:id="rId23"/>
    <p:sldId id="394" r:id="rId24"/>
    <p:sldId id="395" r:id="rId25"/>
    <p:sldId id="396" r:id="rId26"/>
    <p:sldId id="397" r:id="rId27"/>
    <p:sldId id="398" r:id="rId28"/>
    <p:sldId id="399" r:id="rId29"/>
    <p:sldId id="400" r:id="rId30"/>
    <p:sldId id="401" r:id="rId31"/>
    <p:sldId id="402" r:id="rId32"/>
    <p:sldId id="403" r:id="rId33"/>
    <p:sldId id="404" r:id="rId34"/>
    <p:sldId id="405" r:id="rId35"/>
    <p:sldId id="406" r:id="rId36"/>
    <p:sldId id="407" r:id="rId37"/>
    <p:sldId id="408" r:id="rId38"/>
    <p:sldId id="409" r:id="rId39"/>
    <p:sldId id="412" r:id="rId40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0066"/>
    <a:srgbClr val="B2B2B2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27" autoAdjust="0"/>
    <p:restoredTop sz="91798" autoAdjust="0"/>
  </p:normalViewPr>
  <p:slideViewPr>
    <p:cSldViewPr>
      <p:cViewPr>
        <p:scale>
          <a:sx n="66" d="100"/>
          <a:sy n="66" d="100"/>
        </p:scale>
        <p:origin x="-1374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3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47" Type="http://schemas.openxmlformats.org/officeDocument/2006/relationships/customXml" Target="../customXml/item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48" Type="http://schemas.openxmlformats.org/officeDocument/2006/relationships/customXml" Target="../customXml/item2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6.xlsx"/><Relationship Id="rId1" Type="http://schemas.openxmlformats.org/officeDocument/2006/relationships/themeOverride" Target="../theme/themeOverrid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1111111111111112E-2"/>
          <c:y val="1.1594202898550725E-2"/>
          <c:w val="0.97499999999999998"/>
          <c:h val="0.96102453796040355"/>
        </c:manualLayout>
      </c:layout>
      <c:pie3D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1800" b="1">
                    <a:latin typeface="Garamond" pitchFamily="18" charset="0"/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eparator>; </c:separator>
            <c:showLeaderLines val="1"/>
          </c:dLbls>
          <c:cat>
            <c:strRef>
              <c:f>'SQL Results'!$C$1:$F$1</c:f>
              <c:strCache>
                <c:ptCount val="4"/>
                <c:pt idx="0">
                  <c:v>FT Master</c:v>
                </c:pt>
                <c:pt idx="1">
                  <c:v>PT Master</c:v>
                </c:pt>
                <c:pt idx="2">
                  <c:v>FT PhD</c:v>
                </c:pt>
                <c:pt idx="3">
                  <c:v>PT PhD</c:v>
                </c:pt>
              </c:strCache>
            </c:strRef>
          </c:cat>
          <c:val>
            <c:numRef>
              <c:f>'SQL Results'!$C$2:$F$2</c:f>
              <c:numCache>
                <c:formatCode>General</c:formatCode>
                <c:ptCount val="4"/>
                <c:pt idx="0">
                  <c:v>151</c:v>
                </c:pt>
                <c:pt idx="1">
                  <c:v>87</c:v>
                </c:pt>
                <c:pt idx="2">
                  <c:v>26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19793149606299212"/>
          <c:y val="0.90907221824544659"/>
          <c:w val="0.66206846019247589"/>
          <c:h val="8.6121518516393825E-2"/>
        </c:manualLayout>
      </c:layout>
      <c:overlay val="0"/>
      <c:txPr>
        <a:bodyPr/>
        <a:lstStyle/>
        <a:p>
          <a:pPr>
            <a:defRPr sz="1800" b="1">
              <a:latin typeface="Garamond" pitchFamily="18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6094863142107237E-2"/>
          <c:y val="0.16784763713581027"/>
          <c:w val="0.93450114190271671"/>
          <c:h val="0.699939065405769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'SQL Results'!$D$1</c:f>
              <c:strCache>
                <c:ptCount val="1"/>
                <c:pt idx="0">
                  <c:v>Master FT</c:v>
                </c:pt>
              </c:strCache>
            </c:strRef>
          </c:tx>
          <c:invertIfNegative val="0"/>
          <c:cat>
            <c:strRef>
              <c:f>'SQL Results'!$C$2:$C$19</c:f>
              <c:strCache>
                <c:ptCount val="18"/>
                <c:pt idx="0">
                  <c:v>AE</c:v>
                </c:pt>
                <c:pt idx="1">
                  <c:v>ARE</c:v>
                </c:pt>
                <c:pt idx="2">
                  <c:v>CE</c:v>
                </c:pt>
                <c:pt idx="3">
                  <c:v>CEM</c:v>
                </c:pt>
                <c:pt idx="4">
                  <c:v>CHE</c:v>
                </c:pt>
                <c:pt idx="5">
                  <c:v>CHEM</c:v>
                </c:pt>
                <c:pt idx="6">
                  <c:v>COE</c:v>
                </c:pt>
                <c:pt idx="7">
                  <c:v>CRP</c:v>
                </c:pt>
                <c:pt idx="8">
                  <c:v>CSE</c:v>
                </c:pt>
                <c:pt idx="9">
                  <c:v>EE</c:v>
                </c:pt>
                <c:pt idx="10">
                  <c:v>ERTH</c:v>
                </c:pt>
                <c:pt idx="11">
                  <c:v>ICS</c:v>
                </c:pt>
                <c:pt idx="12">
                  <c:v>MATH</c:v>
                </c:pt>
                <c:pt idx="13">
                  <c:v>ME</c:v>
                </c:pt>
                <c:pt idx="14">
                  <c:v>MGT</c:v>
                </c:pt>
                <c:pt idx="15">
                  <c:v>PETE</c:v>
                </c:pt>
                <c:pt idx="16">
                  <c:v>PHYS</c:v>
                </c:pt>
                <c:pt idx="17">
                  <c:v>SE</c:v>
                </c:pt>
              </c:strCache>
            </c:strRef>
          </c:cat>
          <c:val>
            <c:numRef>
              <c:f>'SQL Results'!$D$2:$D$19</c:f>
              <c:numCache>
                <c:formatCode>General</c:formatCode>
                <c:ptCount val="18"/>
                <c:pt idx="0">
                  <c:v>3</c:v>
                </c:pt>
                <c:pt idx="1">
                  <c:v>1</c:v>
                </c:pt>
                <c:pt idx="2">
                  <c:v>10</c:v>
                </c:pt>
                <c:pt idx="3">
                  <c:v>5</c:v>
                </c:pt>
                <c:pt idx="4">
                  <c:v>8</c:v>
                </c:pt>
                <c:pt idx="5">
                  <c:v>5</c:v>
                </c:pt>
                <c:pt idx="6">
                  <c:v>12</c:v>
                </c:pt>
                <c:pt idx="7">
                  <c:v>1</c:v>
                </c:pt>
                <c:pt idx="8">
                  <c:v>1</c:v>
                </c:pt>
                <c:pt idx="9">
                  <c:v>23</c:v>
                </c:pt>
                <c:pt idx="10">
                  <c:v>17</c:v>
                </c:pt>
                <c:pt idx="11">
                  <c:v>4</c:v>
                </c:pt>
                <c:pt idx="12">
                  <c:v>5</c:v>
                </c:pt>
                <c:pt idx="13">
                  <c:v>14</c:v>
                </c:pt>
                <c:pt idx="14">
                  <c:v>23</c:v>
                </c:pt>
                <c:pt idx="15">
                  <c:v>9</c:v>
                </c:pt>
                <c:pt idx="16">
                  <c:v>6</c:v>
                </c:pt>
                <c:pt idx="17">
                  <c:v>4</c:v>
                </c:pt>
              </c:numCache>
            </c:numRef>
          </c:val>
        </c:ser>
        <c:ser>
          <c:idx val="1"/>
          <c:order val="1"/>
          <c:tx>
            <c:strRef>
              <c:f>'SQL Results'!$E$1</c:f>
              <c:strCache>
                <c:ptCount val="1"/>
                <c:pt idx="0">
                  <c:v>Master PT</c:v>
                </c:pt>
              </c:strCache>
            </c:strRef>
          </c:tx>
          <c:invertIfNegative val="0"/>
          <c:cat>
            <c:strRef>
              <c:f>'SQL Results'!$C$2:$C$19</c:f>
              <c:strCache>
                <c:ptCount val="18"/>
                <c:pt idx="0">
                  <c:v>AE</c:v>
                </c:pt>
                <c:pt idx="1">
                  <c:v>ARE</c:v>
                </c:pt>
                <c:pt idx="2">
                  <c:v>CE</c:v>
                </c:pt>
                <c:pt idx="3">
                  <c:v>CEM</c:v>
                </c:pt>
                <c:pt idx="4">
                  <c:v>CHE</c:v>
                </c:pt>
                <c:pt idx="5">
                  <c:v>CHEM</c:v>
                </c:pt>
                <c:pt idx="6">
                  <c:v>COE</c:v>
                </c:pt>
                <c:pt idx="7">
                  <c:v>CRP</c:v>
                </c:pt>
                <c:pt idx="8">
                  <c:v>CSE</c:v>
                </c:pt>
                <c:pt idx="9">
                  <c:v>EE</c:v>
                </c:pt>
                <c:pt idx="10">
                  <c:v>ERTH</c:v>
                </c:pt>
                <c:pt idx="11">
                  <c:v>ICS</c:v>
                </c:pt>
                <c:pt idx="12">
                  <c:v>MATH</c:v>
                </c:pt>
                <c:pt idx="13">
                  <c:v>ME</c:v>
                </c:pt>
                <c:pt idx="14">
                  <c:v>MGT</c:v>
                </c:pt>
                <c:pt idx="15">
                  <c:v>PETE</c:v>
                </c:pt>
                <c:pt idx="16">
                  <c:v>PHYS</c:v>
                </c:pt>
                <c:pt idx="17">
                  <c:v>SE</c:v>
                </c:pt>
              </c:strCache>
            </c:strRef>
          </c:cat>
          <c:val>
            <c:numRef>
              <c:f>'SQL Results'!$E$2:$E$19</c:f>
              <c:numCache>
                <c:formatCode>General</c:formatCode>
                <c:ptCount val="18"/>
                <c:pt idx="0">
                  <c:v>0</c:v>
                </c:pt>
                <c:pt idx="1">
                  <c:v>2</c:v>
                </c:pt>
                <c:pt idx="2">
                  <c:v>1</c:v>
                </c:pt>
                <c:pt idx="3">
                  <c:v>25</c:v>
                </c:pt>
                <c:pt idx="4">
                  <c:v>3</c:v>
                </c:pt>
                <c:pt idx="5">
                  <c:v>0</c:v>
                </c:pt>
                <c:pt idx="6">
                  <c:v>1</c:v>
                </c:pt>
                <c:pt idx="7">
                  <c:v>1</c:v>
                </c:pt>
                <c:pt idx="8">
                  <c:v>0</c:v>
                </c:pt>
                <c:pt idx="9">
                  <c:v>12</c:v>
                </c:pt>
                <c:pt idx="10">
                  <c:v>5</c:v>
                </c:pt>
                <c:pt idx="11">
                  <c:v>2</c:v>
                </c:pt>
                <c:pt idx="12">
                  <c:v>0</c:v>
                </c:pt>
                <c:pt idx="13">
                  <c:v>5</c:v>
                </c:pt>
                <c:pt idx="14">
                  <c:v>17</c:v>
                </c:pt>
                <c:pt idx="15">
                  <c:v>6</c:v>
                </c:pt>
                <c:pt idx="16">
                  <c:v>0</c:v>
                </c:pt>
                <c:pt idx="17">
                  <c:v>7</c:v>
                </c:pt>
              </c:numCache>
            </c:numRef>
          </c:val>
        </c:ser>
        <c:ser>
          <c:idx val="2"/>
          <c:order val="2"/>
          <c:tx>
            <c:strRef>
              <c:f>'SQL Results'!$F$1</c:f>
              <c:strCache>
                <c:ptCount val="1"/>
                <c:pt idx="0">
                  <c:v>FT PhD</c:v>
                </c:pt>
              </c:strCache>
            </c:strRef>
          </c:tx>
          <c:invertIfNegative val="0"/>
          <c:cat>
            <c:strRef>
              <c:f>'SQL Results'!$C$2:$C$19</c:f>
              <c:strCache>
                <c:ptCount val="18"/>
                <c:pt idx="0">
                  <c:v>AE</c:v>
                </c:pt>
                <c:pt idx="1">
                  <c:v>ARE</c:v>
                </c:pt>
                <c:pt idx="2">
                  <c:v>CE</c:v>
                </c:pt>
                <c:pt idx="3">
                  <c:v>CEM</c:v>
                </c:pt>
                <c:pt idx="4">
                  <c:v>CHE</c:v>
                </c:pt>
                <c:pt idx="5">
                  <c:v>CHEM</c:v>
                </c:pt>
                <c:pt idx="6">
                  <c:v>COE</c:v>
                </c:pt>
                <c:pt idx="7">
                  <c:v>CRP</c:v>
                </c:pt>
                <c:pt idx="8">
                  <c:v>CSE</c:v>
                </c:pt>
                <c:pt idx="9">
                  <c:v>EE</c:v>
                </c:pt>
                <c:pt idx="10">
                  <c:v>ERTH</c:v>
                </c:pt>
                <c:pt idx="11">
                  <c:v>ICS</c:v>
                </c:pt>
                <c:pt idx="12">
                  <c:v>MATH</c:v>
                </c:pt>
                <c:pt idx="13">
                  <c:v>ME</c:v>
                </c:pt>
                <c:pt idx="14">
                  <c:v>MGT</c:v>
                </c:pt>
                <c:pt idx="15">
                  <c:v>PETE</c:v>
                </c:pt>
                <c:pt idx="16">
                  <c:v>PHYS</c:v>
                </c:pt>
                <c:pt idx="17">
                  <c:v>SE</c:v>
                </c:pt>
              </c:strCache>
            </c:strRef>
          </c:cat>
          <c:val>
            <c:numRef>
              <c:f>'SQL Results'!$F$2:$F$19</c:f>
              <c:numCache>
                <c:formatCode>General</c:formatCode>
                <c:ptCount val="18"/>
                <c:pt idx="0">
                  <c:v>0</c:v>
                </c:pt>
                <c:pt idx="1">
                  <c:v>0</c:v>
                </c:pt>
                <c:pt idx="2">
                  <c:v>3</c:v>
                </c:pt>
                <c:pt idx="3">
                  <c:v>0</c:v>
                </c:pt>
                <c:pt idx="4">
                  <c:v>3</c:v>
                </c:pt>
                <c:pt idx="5">
                  <c:v>6</c:v>
                </c:pt>
                <c:pt idx="6">
                  <c:v>0</c:v>
                </c:pt>
                <c:pt idx="7">
                  <c:v>0</c:v>
                </c:pt>
                <c:pt idx="8">
                  <c:v>1</c:v>
                </c:pt>
                <c:pt idx="9">
                  <c:v>3</c:v>
                </c:pt>
                <c:pt idx="10">
                  <c:v>1</c:v>
                </c:pt>
                <c:pt idx="11">
                  <c:v>0</c:v>
                </c:pt>
                <c:pt idx="12">
                  <c:v>3</c:v>
                </c:pt>
                <c:pt idx="13">
                  <c:v>3</c:v>
                </c:pt>
                <c:pt idx="14">
                  <c:v>0</c:v>
                </c:pt>
                <c:pt idx="15">
                  <c:v>2</c:v>
                </c:pt>
                <c:pt idx="16">
                  <c:v>1</c:v>
                </c:pt>
                <c:pt idx="17">
                  <c:v>0</c:v>
                </c:pt>
              </c:numCache>
            </c:numRef>
          </c:val>
        </c:ser>
        <c:ser>
          <c:idx val="3"/>
          <c:order val="3"/>
          <c:tx>
            <c:strRef>
              <c:f>'SQL Results'!$G$1</c:f>
              <c:strCache>
                <c:ptCount val="1"/>
                <c:pt idx="0">
                  <c:v>PT PhD</c:v>
                </c:pt>
              </c:strCache>
            </c:strRef>
          </c:tx>
          <c:invertIfNegative val="0"/>
          <c:cat>
            <c:strRef>
              <c:f>'SQL Results'!$C$2:$C$19</c:f>
              <c:strCache>
                <c:ptCount val="18"/>
                <c:pt idx="0">
                  <c:v>AE</c:v>
                </c:pt>
                <c:pt idx="1">
                  <c:v>ARE</c:v>
                </c:pt>
                <c:pt idx="2">
                  <c:v>CE</c:v>
                </c:pt>
                <c:pt idx="3">
                  <c:v>CEM</c:v>
                </c:pt>
                <c:pt idx="4">
                  <c:v>CHE</c:v>
                </c:pt>
                <c:pt idx="5">
                  <c:v>CHEM</c:v>
                </c:pt>
                <c:pt idx="6">
                  <c:v>COE</c:v>
                </c:pt>
                <c:pt idx="7">
                  <c:v>CRP</c:v>
                </c:pt>
                <c:pt idx="8">
                  <c:v>CSE</c:v>
                </c:pt>
                <c:pt idx="9">
                  <c:v>EE</c:v>
                </c:pt>
                <c:pt idx="10">
                  <c:v>ERTH</c:v>
                </c:pt>
                <c:pt idx="11">
                  <c:v>ICS</c:v>
                </c:pt>
                <c:pt idx="12">
                  <c:v>MATH</c:v>
                </c:pt>
                <c:pt idx="13">
                  <c:v>ME</c:v>
                </c:pt>
                <c:pt idx="14">
                  <c:v>MGT</c:v>
                </c:pt>
                <c:pt idx="15">
                  <c:v>PETE</c:v>
                </c:pt>
                <c:pt idx="16">
                  <c:v>PHYS</c:v>
                </c:pt>
                <c:pt idx="17">
                  <c:v>SE</c:v>
                </c:pt>
              </c:strCache>
            </c:strRef>
          </c:cat>
          <c:val>
            <c:numRef>
              <c:f>'SQL Results'!$G$2:$G$19</c:f>
              <c:numCache>
                <c:formatCode>General</c:formatCode>
                <c:ptCount val="18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</c:v>
                </c:pt>
                <c:pt idx="6">
                  <c:v>0</c:v>
                </c:pt>
                <c:pt idx="7">
                  <c:v>0</c:v>
                </c:pt>
                <c:pt idx="8">
                  <c:v>1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1</c:v>
                </c:pt>
                <c:pt idx="13">
                  <c:v>1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3979136"/>
        <c:axId val="23980672"/>
        <c:axId val="0"/>
      </c:bar3DChart>
      <c:catAx>
        <c:axId val="2397913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>
                <a:latin typeface="+mj-lt"/>
              </a:defRPr>
            </a:pPr>
            <a:endParaRPr lang="en-US"/>
          </a:p>
        </c:txPr>
        <c:crossAx val="23980672"/>
        <c:crosses val="autoZero"/>
        <c:auto val="1"/>
        <c:lblAlgn val="ctr"/>
        <c:lblOffset val="100"/>
        <c:noMultiLvlLbl val="0"/>
      </c:catAx>
      <c:valAx>
        <c:axId val="239806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239791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9.0163104611923506E-2"/>
          <c:y val="4.3833076141864186E-2"/>
          <c:w val="0.86438234993353102"/>
          <c:h val="6.1412574684445845E-2"/>
        </c:manualLayout>
      </c:layout>
      <c:overlay val="0"/>
      <c:txPr>
        <a:bodyPr/>
        <a:lstStyle/>
        <a:p>
          <a:pPr>
            <a:defRPr sz="2000" b="1">
              <a:latin typeface="Garamond" pitchFamily="18" charset="0"/>
            </a:defRPr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927478376580173E-2"/>
          <c:y val="3.657522859517872E-2"/>
          <c:w val="0.93453190667117536"/>
          <c:h val="0.92803918122870621"/>
        </c:manualLayout>
      </c:layout>
      <c:pie3D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1800" b="1">
                    <a:latin typeface="+mj-lt"/>
                  </a:defRPr>
                </a:pPr>
                <a:endParaRPr lang="en-US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eparator>; </c:separator>
            <c:showLeaderLines val="1"/>
          </c:dLbls>
          <c:cat>
            <c:strRef>
              <c:f>'SQL Results'!$G$2:$G$5</c:f>
              <c:strCache>
                <c:ptCount val="4"/>
                <c:pt idx="0">
                  <c:v>FT Master</c:v>
                </c:pt>
                <c:pt idx="1">
                  <c:v>FT PhD</c:v>
                </c:pt>
                <c:pt idx="2">
                  <c:v>PT Master</c:v>
                </c:pt>
                <c:pt idx="3">
                  <c:v>PT PhD</c:v>
                </c:pt>
              </c:strCache>
            </c:strRef>
          </c:cat>
          <c:val>
            <c:numRef>
              <c:f>'SQL Results'!$H$2:$H$5</c:f>
              <c:numCache>
                <c:formatCode>General</c:formatCode>
                <c:ptCount val="4"/>
                <c:pt idx="0">
                  <c:v>521</c:v>
                </c:pt>
                <c:pt idx="1">
                  <c:v>158</c:v>
                </c:pt>
                <c:pt idx="2">
                  <c:v>458</c:v>
                </c:pt>
                <c:pt idx="3">
                  <c:v>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12083926634919138"/>
          <c:y val="0.95440976895708773"/>
          <c:w val="0.79932041428953127"/>
          <c:h val="4.0173337411891892E-2"/>
        </c:manualLayout>
      </c:layout>
      <c:overlay val="0"/>
      <c:txPr>
        <a:bodyPr/>
        <a:lstStyle/>
        <a:p>
          <a:pPr>
            <a:defRPr sz="1800" b="1">
              <a:latin typeface="+mj-lt"/>
            </a:defRPr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4.0215150858436272E-2"/>
          <c:y val="0.13364399904557384"/>
          <c:w val="0.93981771773941103"/>
          <c:h val="0.77372375328083987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'SQL Results'!$C$1</c:f>
              <c:strCache>
                <c:ptCount val="1"/>
                <c:pt idx="0">
                  <c:v>FT Master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'SQL Results'!$B$2:$B$19</c:f>
              <c:strCache>
                <c:ptCount val="18"/>
                <c:pt idx="0">
                  <c:v>AE</c:v>
                </c:pt>
                <c:pt idx="1">
                  <c:v>ARE</c:v>
                </c:pt>
                <c:pt idx="2">
                  <c:v>CE</c:v>
                </c:pt>
                <c:pt idx="3">
                  <c:v>CEM</c:v>
                </c:pt>
                <c:pt idx="4">
                  <c:v>CHE</c:v>
                </c:pt>
                <c:pt idx="5">
                  <c:v>CHEM</c:v>
                </c:pt>
                <c:pt idx="6">
                  <c:v>COE</c:v>
                </c:pt>
                <c:pt idx="7">
                  <c:v>CRP</c:v>
                </c:pt>
                <c:pt idx="8">
                  <c:v>CSE</c:v>
                </c:pt>
                <c:pt idx="9">
                  <c:v>EE</c:v>
                </c:pt>
                <c:pt idx="10">
                  <c:v>ERTH</c:v>
                </c:pt>
                <c:pt idx="11">
                  <c:v>ICS</c:v>
                </c:pt>
                <c:pt idx="12">
                  <c:v>MATH</c:v>
                </c:pt>
                <c:pt idx="13">
                  <c:v>ME</c:v>
                </c:pt>
                <c:pt idx="14">
                  <c:v>MGT</c:v>
                </c:pt>
                <c:pt idx="15">
                  <c:v>PETE</c:v>
                </c:pt>
                <c:pt idx="16">
                  <c:v>PHYS</c:v>
                </c:pt>
                <c:pt idx="17">
                  <c:v>SE</c:v>
                </c:pt>
              </c:strCache>
            </c:strRef>
          </c:cat>
          <c:val>
            <c:numRef>
              <c:f>'SQL Results'!$C$2:$C$19</c:f>
              <c:numCache>
                <c:formatCode>General</c:formatCode>
                <c:ptCount val="18"/>
                <c:pt idx="0">
                  <c:v>4</c:v>
                </c:pt>
                <c:pt idx="1">
                  <c:v>8</c:v>
                </c:pt>
                <c:pt idx="2">
                  <c:v>36</c:v>
                </c:pt>
                <c:pt idx="3">
                  <c:v>9</c:v>
                </c:pt>
                <c:pt idx="4">
                  <c:v>55</c:v>
                </c:pt>
                <c:pt idx="5">
                  <c:v>19</c:v>
                </c:pt>
                <c:pt idx="6">
                  <c:v>33</c:v>
                </c:pt>
                <c:pt idx="7">
                  <c:v>4</c:v>
                </c:pt>
                <c:pt idx="8">
                  <c:v>1</c:v>
                </c:pt>
                <c:pt idx="9">
                  <c:v>85</c:v>
                </c:pt>
                <c:pt idx="10">
                  <c:v>29</c:v>
                </c:pt>
                <c:pt idx="11">
                  <c:v>43</c:v>
                </c:pt>
                <c:pt idx="12">
                  <c:v>11</c:v>
                </c:pt>
                <c:pt idx="13">
                  <c:v>52</c:v>
                </c:pt>
                <c:pt idx="14">
                  <c:v>48</c:v>
                </c:pt>
                <c:pt idx="15">
                  <c:v>38</c:v>
                </c:pt>
                <c:pt idx="16">
                  <c:v>19</c:v>
                </c:pt>
                <c:pt idx="17">
                  <c:v>28</c:v>
                </c:pt>
              </c:numCache>
            </c:numRef>
          </c:val>
        </c:ser>
        <c:ser>
          <c:idx val="1"/>
          <c:order val="1"/>
          <c:tx>
            <c:strRef>
              <c:f>'SQL Results'!$D$1</c:f>
              <c:strCache>
                <c:ptCount val="1"/>
                <c:pt idx="0">
                  <c:v>PT Master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'SQL Results'!$B$2:$B$19</c:f>
              <c:strCache>
                <c:ptCount val="18"/>
                <c:pt idx="0">
                  <c:v>AE</c:v>
                </c:pt>
                <c:pt idx="1">
                  <c:v>ARE</c:v>
                </c:pt>
                <c:pt idx="2">
                  <c:v>CE</c:v>
                </c:pt>
                <c:pt idx="3">
                  <c:v>CEM</c:v>
                </c:pt>
                <c:pt idx="4">
                  <c:v>CHE</c:v>
                </c:pt>
                <c:pt idx="5">
                  <c:v>CHEM</c:v>
                </c:pt>
                <c:pt idx="6">
                  <c:v>COE</c:v>
                </c:pt>
                <c:pt idx="7">
                  <c:v>CRP</c:v>
                </c:pt>
                <c:pt idx="8">
                  <c:v>CSE</c:v>
                </c:pt>
                <c:pt idx="9">
                  <c:v>EE</c:v>
                </c:pt>
                <c:pt idx="10">
                  <c:v>ERTH</c:v>
                </c:pt>
                <c:pt idx="11">
                  <c:v>ICS</c:v>
                </c:pt>
                <c:pt idx="12">
                  <c:v>MATH</c:v>
                </c:pt>
                <c:pt idx="13">
                  <c:v>ME</c:v>
                </c:pt>
                <c:pt idx="14">
                  <c:v>MGT</c:v>
                </c:pt>
                <c:pt idx="15">
                  <c:v>PETE</c:v>
                </c:pt>
                <c:pt idx="16">
                  <c:v>PHYS</c:v>
                </c:pt>
                <c:pt idx="17">
                  <c:v>SE</c:v>
                </c:pt>
              </c:strCache>
            </c:strRef>
          </c:cat>
          <c:val>
            <c:numRef>
              <c:f>'SQL Results'!$D$2:$D$19</c:f>
              <c:numCache>
                <c:formatCode>General</c:formatCode>
                <c:ptCount val="18"/>
                <c:pt idx="0">
                  <c:v>2</c:v>
                </c:pt>
                <c:pt idx="1">
                  <c:v>11</c:v>
                </c:pt>
                <c:pt idx="2">
                  <c:v>8</c:v>
                </c:pt>
                <c:pt idx="3">
                  <c:v>163</c:v>
                </c:pt>
                <c:pt idx="4">
                  <c:v>8</c:v>
                </c:pt>
                <c:pt idx="5">
                  <c:v>4</c:v>
                </c:pt>
                <c:pt idx="6">
                  <c:v>15</c:v>
                </c:pt>
                <c:pt idx="7">
                  <c:v>2</c:v>
                </c:pt>
                <c:pt idx="8">
                  <c:v>0</c:v>
                </c:pt>
                <c:pt idx="9">
                  <c:v>35</c:v>
                </c:pt>
                <c:pt idx="10">
                  <c:v>25</c:v>
                </c:pt>
                <c:pt idx="11">
                  <c:v>16</c:v>
                </c:pt>
                <c:pt idx="12">
                  <c:v>2</c:v>
                </c:pt>
                <c:pt idx="13">
                  <c:v>19</c:v>
                </c:pt>
                <c:pt idx="14">
                  <c:v>97</c:v>
                </c:pt>
                <c:pt idx="15">
                  <c:v>27</c:v>
                </c:pt>
                <c:pt idx="16">
                  <c:v>2</c:v>
                </c:pt>
                <c:pt idx="17">
                  <c:v>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4124416"/>
        <c:axId val="24517632"/>
        <c:axId val="0"/>
      </c:bar3DChart>
      <c:catAx>
        <c:axId val="2412441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300" b="1"/>
            </a:pPr>
            <a:endParaRPr lang="en-US"/>
          </a:p>
        </c:txPr>
        <c:crossAx val="24517632"/>
        <c:crosses val="autoZero"/>
        <c:auto val="1"/>
        <c:lblAlgn val="ctr"/>
        <c:lblOffset val="100"/>
        <c:noMultiLvlLbl val="0"/>
      </c:catAx>
      <c:valAx>
        <c:axId val="245176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2412441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461662934335043"/>
          <c:y val="5.9775551953064693E-2"/>
          <c:w val="0.62486407089022133"/>
          <c:h val="4.3506059904276674E-2"/>
        </c:manualLayout>
      </c:layout>
      <c:overlay val="0"/>
      <c:txPr>
        <a:bodyPr/>
        <a:lstStyle/>
        <a:p>
          <a:pPr>
            <a:defRPr sz="1800" b="1">
              <a:latin typeface="+mj-lt"/>
            </a:defRPr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4951946796124163E-2"/>
          <c:y val="0.17102260768128622"/>
          <c:w val="0.91786849012294514"/>
          <c:h val="0.70187378751569096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FT PhD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Sheet1!$A$2:$A$14</c:f>
              <c:strCache>
                <c:ptCount val="13"/>
                <c:pt idx="0">
                  <c:v>CE</c:v>
                </c:pt>
                <c:pt idx="1">
                  <c:v>CHE</c:v>
                </c:pt>
                <c:pt idx="2">
                  <c:v>CHEM</c:v>
                </c:pt>
                <c:pt idx="3">
                  <c:v>COE</c:v>
                </c:pt>
                <c:pt idx="4">
                  <c:v>CSE</c:v>
                </c:pt>
                <c:pt idx="5">
                  <c:v>EE</c:v>
                </c:pt>
                <c:pt idx="6">
                  <c:v>ERTH</c:v>
                </c:pt>
                <c:pt idx="7">
                  <c:v>ICS</c:v>
                </c:pt>
                <c:pt idx="8">
                  <c:v>MATH</c:v>
                </c:pt>
                <c:pt idx="9">
                  <c:v>ME</c:v>
                </c:pt>
                <c:pt idx="10">
                  <c:v>PETE</c:v>
                </c:pt>
                <c:pt idx="11">
                  <c:v>PHYS</c:v>
                </c:pt>
                <c:pt idx="12">
                  <c:v>SE</c:v>
                </c:pt>
              </c:strCache>
            </c:strRef>
          </c:cat>
          <c:val>
            <c:numRef>
              <c:f>Sheet1!$B$2:$B$14</c:f>
              <c:numCache>
                <c:formatCode>General</c:formatCode>
                <c:ptCount val="13"/>
                <c:pt idx="0">
                  <c:v>19</c:v>
                </c:pt>
                <c:pt idx="1">
                  <c:v>15</c:v>
                </c:pt>
                <c:pt idx="2">
                  <c:v>17</c:v>
                </c:pt>
                <c:pt idx="3">
                  <c:v>7</c:v>
                </c:pt>
                <c:pt idx="4">
                  <c:v>3</c:v>
                </c:pt>
                <c:pt idx="5">
                  <c:v>24</c:v>
                </c:pt>
                <c:pt idx="6">
                  <c:v>3</c:v>
                </c:pt>
                <c:pt idx="7">
                  <c:v>13</c:v>
                </c:pt>
                <c:pt idx="8">
                  <c:v>20</c:v>
                </c:pt>
                <c:pt idx="9">
                  <c:v>20</c:v>
                </c:pt>
                <c:pt idx="10">
                  <c:v>6</c:v>
                </c:pt>
                <c:pt idx="11">
                  <c:v>2</c:v>
                </c:pt>
                <c:pt idx="12">
                  <c:v>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PT PhD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400" b="1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Sheet1!$A$2:$A$14</c:f>
              <c:strCache>
                <c:ptCount val="13"/>
                <c:pt idx="0">
                  <c:v>CE</c:v>
                </c:pt>
                <c:pt idx="1">
                  <c:v>CHE</c:v>
                </c:pt>
                <c:pt idx="2">
                  <c:v>CHEM</c:v>
                </c:pt>
                <c:pt idx="3">
                  <c:v>COE</c:v>
                </c:pt>
                <c:pt idx="4">
                  <c:v>CSE</c:v>
                </c:pt>
                <c:pt idx="5">
                  <c:v>EE</c:v>
                </c:pt>
                <c:pt idx="6">
                  <c:v>ERTH</c:v>
                </c:pt>
                <c:pt idx="7">
                  <c:v>ICS</c:v>
                </c:pt>
                <c:pt idx="8">
                  <c:v>MATH</c:v>
                </c:pt>
                <c:pt idx="9">
                  <c:v>ME</c:v>
                </c:pt>
                <c:pt idx="10">
                  <c:v>PETE</c:v>
                </c:pt>
                <c:pt idx="11">
                  <c:v>PHYS</c:v>
                </c:pt>
                <c:pt idx="12">
                  <c:v>SE</c:v>
                </c:pt>
              </c:strCache>
            </c:strRef>
          </c:cat>
          <c:val>
            <c:numRef>
              <c:f>Sheet1!$C$2:$C$14</c:f>
              <c:numCache>
                <c:formatCode>General</c:formatCode>
                <c:ptCount val="13"/>
                <c:pt idx="0">
                  <c:v>1</c:v>
                </c:pt>
                <c:pt idx="1">
                  <c:v>1</c:v>
                </c:pt>
                <c:pt idx="2">
                  <c:v>5</c:v>
                </c:pt>
                <c:pt idx="3">
                  <c:v>1</c:v>
                </c:pt>
                <c:pt idx="4">
                  <c:v>2</c:v>
                </c:pt>
                <c:pt idx="5">
                  <c:v>2</c:v>
                </c:pt>
                <c:pt idx="6">
                  <c:v>3</c:v>
                </c:pt>
                <c:pt idx="7">
                  <c:v>1</c:v>
                </c:pt>
                <c:pt idx="8">
                  <c:v>2</c:v>
                </c:pt>
                <c:pt idx="9">
                  <c:v>3</c:v>
                </c:pt>
                <c:pt idx="10">
                  <c:v>3</c:v>
                </c:pt>
                <c:pt idx="11">
                  <c:v>0</c:v>
                </c:pt>
                <c:pt idx="12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5371008"/>
        <c:axId val="25372544"/>
        <c:axId val="0"/>
      </c:bar3DChart>
      <c:catAx>
        <c:axId val="2537100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25372544"/>
        <c:crosses val="autoZero"/>
        <c:auto val="1"/>
        <c:lblAlgn val="ctr"/>
        <c:lblOffset val="100"/>
        <c:noMultiLvlLbl val="0"/>
      </c:catAx>
      <c:valAx>
        <c:axId val="253725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253710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0337181536518456"/>
          <c:y val="3.5964852219559515E-2"/>
          <c:w val="0.58860813450950211"/>
          <c:h val="7.7828749667161176E-2"/>
        </c:manualLayout>
      </c:layout>
      <c:overlay val="0"/>
      <c:txPr>
        <a:bodyPr/>
        <a:lstStyle/>
        <a:p>
          <a:pPr>
            <a:defRPr sz="1800" b="1">
              <a:latin typeface="+mj-lt"/>
            </a:defRPr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7.0024467280572975E-2"/>
          <c:y val="0.13554251473282822"/>
          <c:w val="0.92997553271942701"/>
          <c:h val="0.78567870053979105"/>
        </c:manualLayout>
      </c:layout>
      <c:lineChart>
        <c:grouping val="standard"/>
        <c:varyColors val="0"/>
        <c:ser>
          <c:idx val="0"/>
          <c:order val="0"/>
          <c:tx>
            <c:strRef>
              <c:f>'SQL Results'!$C$1</c:f>
              <c:strCache>
                <c:ptCount val="1"/>
                <c:pt idx="0">
                  <c:v>Master FT</c:v>
                </c:pt>
              </c:strCache>
            </c:strRef>
          </c:tx>
          <c:cat>
            <c:strRef>
              <c:f>'SQL Results'!$B$2:$B$10</c:f>
              <c:strCache>
                <c:ptCount val="9"/>
                <c:pt idx="0">
                  <c:v>081</c:v>
                </c:pt>
                <c:pt idx="1">
                  <c:v>082</c:v>
                </c:pt>
                <c:pt idx="2">
                  <c:v>091</c:v>
                </c:pt>
                <c:pt idx="3">
                  <c:v>092</c:v>
                </c:pt>
                <c:pt idx="4">
                  <c:v>101</c:v>
                </c:pt>
                <c:pt idx="5">
                  <c:v>102</c:v>
                </c:pt>
                <c:pt idx="6">
                  <c:v>111</c:v>
                </c:pt>
                <c:pt idx="7">
                  <c:v>112</c:v>
                </c:pt>
                <c:pt idx="8">
                  <c:v>121</c:v>
                </c:pt>
              </c:strCache>
            </c:strRef>
          </c:cat>
          <c:val>
            <c:numRef>
              <c:f>'SQL Results'!$C$2:$C$10</c:f>
              <c:numCache>
                <c:formatCode>General</c:formatCode>
                <c:ptCount val="9"/>
                <c:pt idx="0">
                  <c:v>250</c:v>
                </c:pt>
                <c:pt idx="1">
                  <c:v>268</c:v>
                </c:pt>
                <c:pt idx="2">
                  <c:v>275</c:v>
                </c:pt>
                <c:pt idx="3">
                  <c:v>316</c:v>
                </c:pt>
                <c:pt idx="4">
                  <c:v>360</c:v>
                </c:pt>
                <c:pt idx="5">
                  <c:v>384</c:v>
                </c:pt>
                <c:pt idx="6">
                  <c:v>446</c:v>
                </c:pt>
                <c:pt idx="7">
                  <c:v>490</c:v>
                </c:pt>
                <c:pt idx="8">
                  <c:v>525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'SQL Results'!$D$1</c:f>
              <c:strCache>
                <c:ptCount val="1"/>
                <c:pt idx="0">
                  <c:v>FT PhD</c:v>
                </c:pt>
              </c:strCache>
            </c:strRef>
          </c:tx>
          <c:cat>
            <c:strRef>
              <c:f>'SQL Results'!$B$2:$B$10</c:f>
              <c:strCache>
                <c:ptCount val="9"/>
                <c:pt idx="0">
                  <c:v>081</c:v>
                </c:pt>
                <c:pt idx="1">
                  <c:v>082</c:v>
                </c:pt>
                <c:pt idx="2">
                  <c:v>091</c:v>
                </c:pt>
                <c:pt idx="3">
                  <c:v>092</c:v>
                </c:pt>
                <c:pt idx="4">
                  <c:v>101</c:v>
                </c:pt>
                <c:pt idx="5">
                  <c:v>102</c:v>
                </c:pt>
                <c:pt idx="6">
                  <c:v>111</c:v>
                </c:pt>
                <c:pt idx="7">
                  <c:v>112</c:v>
                </c:pt>
                <c:pt idx="8">
                  <c:v>121</c:v>
                </c:pt>
              </c:strCache>
            </c:strRef>
          </c:cat>
          <c:val>
            <c:numRef>
              <c:f>'SQL Results'!$D$2:$D$10</c:f>
              <c:numCache>
                <c:formatCode>General</c:formatCode>
                <c:ptCount val="9"/>
                <c:pt idx="0">
                  <c:v>76</c:v>
                </c:pt>
                <c:pt idx="1">
                  <c:v>79</c:v>
                </c:pt>
                <c:pt idx="2">
                  <c:v>82</c:v>
                </c:pt>
                <c:pt idx="3">
                  <c:v>88</c:v>
                </c:pt>
                <c:pt idx="4">
                  <c:v>103</c:v>
                </c:pt>
                <c:pt idx="5">
                  <c:v>113</c:v>
                </c:pt>
                <c:pt idx="6">
                  <c:v>129</c:v>
                </c:pt>
                <c:pt idx="7">
                  <c:v>142</c:v>
                </c:pt>
                <c:pt idx="8">
                  <c:v>157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5427328"/>
        <c:axId val="25433216"/>
      </c:lineChart>
      <c:catAx>
        <c:axId val="25427328"/>
        <c:scaling>
          <c:orientation val="minMax"/>
        </c:scaling>
        <c:delete val="0"/>
        <c:axPos val="b"/>
        <c:numFmt formatCode="@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25433216"/>
        <c:crosses val="autoZero"/>
        <c:auto val="1"/>
        <c:lblAlgn val="ctr"/>
        <c:lblOffset val="100"/>
        <c:noMultiLvlLbl val="0"/>
      </c:catAx>
      <c:valAx>
        <c:axId val="2543321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2542732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26149116953601137"/>
          <c:y val="3.1185806962808899E-2"/>
          <c:w val="0.49917334874425101"/>
          <c:h val="8.3695271786678835E-2"/>
        </c:manualLayout>
      </c:layout>
      <c:overlay val="0"/>
      <c:txPr>
        <a:bodyPr/>
        <a:lstStyle/>
        <a:p>
          <a:pPr>
            <a:defRPr sz="1800" b="1">
              <a:latin typeface="+mj-lt"/>
            </a:defRPr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 eaLnBrk="0" hangingPunct="0">
              <a:defRPr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 eaLnBrk="0" hangingPunct="0">
              <a:defRPr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 eaLnBrk="0" hangingPunct="0">
              <a:defRPr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 eaLnBrk="0" hangingPunct="0">
              <a:defRPr sz="1300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E2656D36-494F-4545-9DEC-2DC498D01D8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7600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 eaLnBrk="0" hangingPunct="0">
              <a:defRPr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 eaLnBrk="0" hangingPunct="0">
              <a:defRPr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2513"/>
            <a:ext cx="5680075" cy="460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 eaLnBrk="0" hangingPunct="0">
              <a:defRPr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 eaLnBrk="0" hangingPunct="0">
              <a:defRPr sz="1300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BCCF3C7C-71AE-428B-97C3-9345355054D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0428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83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71600"/>
            <a:ext cx="7851775" cy="1905000"/>
          </a:xfrm>
        </p:spPr>
        <p:txBody>
          <a:bodyPr/>
          <a:lstStyle>
            <a:lvl1pPr rtl="0">
              <a:defRPr sz="42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 algn="l" rtl="0">
              <a:defRPr>
                <a:latin typeface="+mj-lt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rtl="0">
              <a:defRPr>
                <a:latin typeface="+mj-lt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 rtl="0">
              <a:defRPr>
                <a:latin typeface="+mj-lt"/>
                <a:cs typeface="Arial" charset="0"/>
              </a:defRPr>
            </a:lvl1pPr>
          </a:lstStyle>
          <a:p>
            <a:pPr>
              <a:defRPr/>
            </a:pPr>
            <a:fld id="{C1B1E04D-1BF3-469C-A56B-B448754EAEEE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1E87DA-3A65-424B-BC47-32A29D278A43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58813"/>
            <a:ext cx="2057400" cy="55133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58813"/>
            <a:ext cx="6019800" cy="55133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A40172-37B9-4493-843F-1A36B3090563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58813"/>
            <a:ext cx="8229600" cy="7889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76400"/>
            <a:ext cx="8229600" cy="4495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5851FB-7130-4CF4-B3BF-942C2A731818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4013"/>
            <a:ext cx="8229600" cy="788987"/>
          </a:xfrm>
        </p:spPr>
        <p:txBody>
          <a:bodyPr/>
          <a:lstStyle>
            <a:lvl1pPr algn="l" rtl="0">
              <a:defRPr b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C64ACD-4A08-4362-A6C9-93FB6EF0F354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B2C62D-50CC-4D4D-851D-7590761D22D6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64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D9FCF6-F06D-42C0-9360-6AAD8CDED42C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BD0D35-540A-4925-B180-6864150CFF84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6D10FE-3F8E-429C-AFBA-694E11DA0C17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C09A67-4850-4616-91ED-E9D3A52EA373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3327D3-FF23-48DD-A4B7-76ABCD934CFB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2A838-77D7-4F41-A598-473592B8962E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58813"/>
            <a:ext cx="8229600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764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24600"/>
            <a:ext cx="990600" cy="37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1"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24600"/>
            <a:ext cx="2895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1"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20000" y="6324600"/>
            <a:ext cx="1066800" cy="37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1"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AF0AA91-F685-45DF-84A4-B9B969EED87E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735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7352" name="Line 8"/>
          <p:cNvSpPr>
            <a:spLocks noChangeShapeType="1"/>
          </p:cNvSpPr>
          <p:nvPr/>
        </p:nvSpPr>
        <p:spPr bwMode="auto">
          <a:xfrm>
            <a:off x="457200" y="62484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800">
          <a:solidFill>
            <a:srgbClr val="000066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400">
          <a:solidFill>
            <a:schemeClr val="tx1"/>
          </a:solidFill>
          <a:latin typeface="+mn-lt"/>
          <a:cs typeface="+mn-cs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  <a:cs typeface="+mn-cs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kfupm.edu.sa/gs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hyperlink" Target="mailto:g????????@kfupm.edu.sa" TargetMode="Externa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51775" cy="2590800"/>
          </a:xfrm>
        </p:spPr>
        <p:txBody>
          <a:bodyPr/>
          <a:lstStyle/>
          <a:p>
            <a:r>
              <a:rPr lang="en-GB" b="1" dirty="0" smtClean="0"/>
              <a:t>Welcome to KFUPM</a:t>
            </a:r>
            <a:br>
              <a:rPr lang="en-GB" b="1" dirty="0" smtClean="0"/>
            </a:br>
            <a:r>
              <a:rPr lang="en-GB" b="1" dirty="0" smtClean="0"/>
              <a:t/>
            </a:r>
            <a:br>
              <a:rPr lang="en-GB" b="1" dirty="0" smtClean="0"/>
            </a:br>
            <a:r>
              <a:rPr lang="en-US" sz="4000" dirty="0" smtClean="0"/>
              <a:t>Rules </a:t>
            </a:r>
            <a:r>
              <a:rPr lang="en-US" sz="4000" dirty="0"/>
              <a:t>and Regulations of Graduate Studies</a:t>
            </a:r>
            <a:br>
              <a:rPr lang="en-US" sz="4000" dirty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81200" y="3962400"/>
            <a:ext cx="6553200" cy="2133600"/>
          </a:xfrm>
        </p:spPr>
        <p:txBody>
          <a:bodyPr/>
          <a:lstStyle/>
          <a:p>
            <a:endParaRPr lang="en-GB" dirty="0" smtClean="0"/>
          </a:p>
          <a:p>
            <a:r>
              <a:rPr lang="en-GB" dirty="0" err="1" smtClean="0"/>
              <a:t>Prof.</a:t>
            </a:r>
            <a:r>
              <a:rPr lang="en-GB" dirty="0" smtClean="0"/>
              <a:t> Salam </a:t>
            </a:r>
            <a:r>
              <a:rPr lang="en-GB" dirty="0" smtClean="0"/>
              <a:t>A. Zummo</a:t>
            </a:r>
          </a:p>
          <a:p>
            <a:r>
              <a:rPr lang="en-GB" dirty="0" smtClean="0"/>
              <a:t>Dean of Graduate Studies</a:t>
            </a:r>
          </a:p>
          <a:p>
            <a:r>
              <a:rPr lang="en-GB" dirty="0" smtClean="0"/>
              <a:t>Sep. 19, 2012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10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457200" y="304800"/>
            <a:ext cx="7010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US" dirty="0" smtClean="0"/>
              <a:t>New Strategic Plan 2012 – 2020 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33400" y="1447800"/>
            <a:ext cx="80010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SzPct val="120000"/>
              <a:buFont typeface="Wingdings" pitchFamily="2" charset="2"/>
              <a:buChar char="§"/>
            </a:pPr>
            <a:r>
              <a:rPr kumimoji="1" lang="en-US" b="1" dirty="0" smtClean="0">
                <a:cs typeface="Arial" charset="0"/>
              </a:rPr>
              <a:t>Vision:</a:t>
            </a:r>
          </a:p>
          <a:p>
            <a:pPr marL="457200" lvl="1" indent="0" algn="just">
              <a:buSzPct val="120000"/>
              <a:buNone/>
            </a:pPr>
            <a:r>
              <a:rPr lang="en-US" dirty="0" smtClean="0">
                <a:solidFill>
                  <a:srgbClr val="000066"/>
                </a:solidFill>
              </a:rPr>
              <a:t>To be globally known for quality graduate programs that attract and develop prominent students and lead to quality research.</a:t>
            </a:r>
            <a:endParaRPr kumimoji="1" lang="en-US" dirty="0" smtClean="0">
              <a:cs typeface="Arial" charset="0"/>
            </a:endParaRPr>
          </a:p>
          <a:p>
            <a:pPr>
              <a:buSzPct val="120000"/>
              <a:buFont typeface="Wingdings" pitchFamily="2" charset="2"/>
              <a:buChar char="§"/>
            </a:pPr>
            <a:r>
              <a:rPr kumimoji="1" lang="en-US" b="1" dirty="0" smtClean="0">
                <a:cs typeface="Arial" charset="0"/>
              </a:rPr>
              <a:t>Mission</a:t>
            </a:r>
            <a:r>
              <a:rPr kumimoji="1" lang="en-US" sz="3200" b="1" dirty="0" smtClean="0">
                <a:cs typeface="Arial" charset="0"/>
              </a:rPr>
              <a:t>:</a:t>
            </a:r>
          </a:p>
          <a:p>
            <a:pPr marL="465138" indent="0" algn="just">
              <a:buFont typeface="Wingdings" pitchFamily="2" charset="2"/>
              <a:buNone/>
            </a:pPr>
            <a:r>
              <a:rPr lang="en-US" sz="2400" dirty="0" smtClean="0"/>
              <a:t>To guide, support and develop graduate programs towards the highest level of excellence that serve national needs and beyond in:</a:t>
            </a:r>
          </a:p>
          <a:p>
            <a:pPr marL="1143000" lvl="1" indent="-228600"/>
            <a:r>
              <a:rPr lang="en-US" sz="2000" dirty="0" smtClean="0"/>
              <a:t>Creating and disseminating knowledge.</a:t>
            </a:r>
          </a:p>
          <a:p>
            <a:pPr marL="1143000" lvl="1" indent="-228600"/>
            <a:r>
              <a:rPr lang="en-US" sz="2000" dirty="0" smtClean="0"/>
              <a:t>Producing quality research. </a:t>
            </a:r>
          </a:p>
          <a:p>
            <a:pPr marL="1143000" lvl="1" indent="-228600"/>
            <a:r>
              <a:rPr lang="en-US" sz="2000" dirty="0" smtClean="0"/>
              <a:t>Recruiting and retaining prominent graduate students.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335223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11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85800" y="1524000"/>
            <a:ext cx="7848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SzPct val="120000"/>
              <a:buNone/>
            </a:pPr>
            <a:r>
              <a:rPr kumimoji="1" lang="en-US" b="1" dirty="0" smtClean="0">
                <a:cs typeface="Arial" charset="0"/>
              </a:rPr>
              <a:t>Goals:</a:t>
            </a:r>
          </a:p>
          <a:p>
            <a:pPr algn="just">
              <a:buSzPct val="120000"/>
              <a:buFont typeface="Wingdings" pitchFamily="2" charset="2"/>
              <a:buChar char="§"/>
            </a:pPr>
            <a:r>
              <a:rPr kumimoji="1" lang="en-IN" sz="2400" dirty="0" smtClean="0">
                <a:cs typeface="Arial" charset="0"/>
              </a:rPr>
              <a:t>Ensure </a:t>
            </a:r>
            <a:r>
              <a:rPr kumimoji="1" lang="en-IN" sz="2400" dirty="0">
                <a:cs typeface="Arial" charset="0"/>
              </a:rPr>
              <a:t>globally competitive graduate programs.</a:t>
            </a:r>
          </a:p>
          <a:p>
            <a:pPr algn="just">
              <a:buSzPct val="120000"/>
              <a:buFont typeface="Wingdings" pitchFamily="2" charset="2"/>
              <a:buChar char="§"/>
            </a:pPr>
            <a:r>
              <a:rPr kumimoji="1" lang="en-IN" sz="2400" dirty="0" smtClean="0">
                <a:cs typeface="Arial" charset="0"/>
              </a:rPr>
              <a:t>Ensure </a:t>
            </a:r>
            <a:r>
              <a:rPr kumimoji="1" lang="en-IN" sz="2400" dirty="0">
                <a:cs typeface="Arial" charset="0"/>
              </a:rPr>
              <a:t>significant contribution to knowledge and innovation.</a:t>
            </a:r>
          </a:p>
          <a:p>
            <a:pPr algn="just">
              <a:buSzPct val="120000"/>
              <a:buFont typeface="Wingdings" pitchFamily="2" charset="2"/>
              <a:buChar char="§"/>
            </a:pPr>
            <a:r>
              <a:rPr kumimoji="1" lang="en-IN" sz="2400" dirty="0" smtClean="0">
                <a:cs typeface="Arial" charset="0"/>
              </a:rPr>
              <a:t>Attract </a:t>
            </a:r>
            <a:r>
              <a:rPr kumimoji="1" lang="en-IN" sz="2400" dirty="0">
                <a:cs typeface="Arial" charset="0"/>
              </a:rPr>
              <a:t>and retain quality of graduate students locally and internationally.</a:t>
            </a:r>
          </a:p>
          <a:p>
            <a:pPr algn="just">
              <a:buSzPct val="120000"/>
              <a:buFont typeface="Wingdings" pitchFamily="2" charset="2"/>
              <a:buChar char="§"/>
            </a:pPr>
            <a:r>
              <a:rPr kumimoji="1" lang="en-IN" sz="2400" dirty="0" smtClean="0">
                <a:cs typeface="Arial" charset="0"/>
              </a:rPr>
              <a:t>Develop </a:t>
            </a:r>
            <a:r>
              <a:rPr kumimoji="1" lang="en-IN" sz="2400" dirty="0">
                <a:cs typeface="Arial" charset="0"/>
              </a:rPr>
              <a:t>graduates personally, academically and professionally.</a:t>
            </a:r>
          </a:p>
          <a:p>
            <a:pPr algn="just">
              <a:buSzPct val="120000"/>
              <a:buFont typeface="Wingdings" pitchFamily="2" charset="2"/>
              <a:buChar char="§"/>
            </a:pPr>
            <a:r>
              <a:rPr kumimoji="1" lang="en-IN" sz="2400" dirty="0" smtClean="0">
                <a:cs typeface="Arial" charset="0"/>
              </a:rPr>
              <a:t>Provide </a:t>
            </a:r>
            <a:r>
              <a:rPr kumimoji="1" lang="en-IN" sz="2400" dirty="0">
                <a:cs typeface="Arial" charset="0"/>
              </a:rPr>
              <a:t>high quality services and efficient management that respond to faculty and student’s needs.</a:t>
            </a:r>
          </a:p>
          <a:p>
            <a:pPr>
              <a:buSzPct val="120000"/>
              <a:buFont typeface="Wingdings" pitchFamily="2" charset="2"/>
              <a:buChar char="§"/>
            </a:pPr>
            <a:endParaRPr kumimoji="1" lang="en-US" b="1" dirty="0" smtClean="0">
              <a:cs typeface="Arial" charset="0"/>
            </a:endParaRPr>
          </a:p>
        </p:txBody>
      </p:sp>
      <p:sp>
        <p:nvSpPr>
          <p:cNvPr id="5" name="Title 6"/>
          <p:cNvSpPr txBox="1">
            <a:spLocks/>
          </p:cNvSpPr>
          <p:nvPr/>
        </p:nvSpPr>
        <p:spPr bwMode="auto">
          <a:xfrm>
            <a:off x="457200" y="304800"/>
            <a:ext cx="7010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US" dirty="0" smtClean="0"/>
              <a:t>New Strategic Plan 2012 – 2020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1957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788987"/>
          </a:xfrm>
        </p:spPr>
        <p:txBody>
          <a:bodyPr/>
          <a:lstStyle/>
          <a:p>
            <a:pPr algn="l" rtl="0"/>
            <a:r>
              <a:rPr lang="en-GB" dirty="0" smtClean="0"/>
              <a:t>KFUPM Expectations from RAs/LBs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 typical RA or LB shall spend his time as follows: </a:t>
            </a:r>
            <a:endParaRPr lang="en-US" sz="2400" dirty="0" smtClean="0"/>
          </a:p>
          <a:p>
            <a:endParaRPr lang="en-US" sz="2400" dirty="0" smtClean="0"/>
          </a:p>
          <a:p>
            <a:pPr lvl="1"/>
            <a:r>
              <a:rPr lang="en-US" sz="2000" dirty="0" smtClean="0"/>
              <a:t>Pass at least 9 </a:t>
            </a:r>
            <a:r>
              <a:rPr lang="en-US" dirty="0" smtClean="0"/>
              <a:t>credit</a:t>
            </a:r>
            <a:r>
              <a:rPr lang="en-US" sz="2000" dirty="0" smtClean="0"/>
              <a:t> hours every semester 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Start </a:t>
            </a:r>
            <a:r>
              <a:rPr lang="en-US" sz="2000" dirty="0" smtClean="0"/>
              <a:t>thesis research as early as possible (during courses preferably)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Spend </a:t>
            </a:r>
            <a:r>
              <a:rPr lang="en-US" sz="2000" dirty="0" smtClean="0"/>
              <a:t>15 hours per week on department services (teaching, or admin)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Equivalent </a:t>
            </a:r>
            <a:r>
              <a:rPr lang="en-US" sz="2000" dirty="0" smtClean="0"/>
              <a:t>to teaching 6 contact hours (e.g. 2 LAB sessions)</a:t>
            </a:r>
          </a:p>
          <a:p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val="393236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788987"/>
          </a:xfrm>
        </p:spPr>
        <p:txBody>
          <a:bodyPr/>
          <a:lstStyle/>
          <a:p>
            <a:pPr algn="l" rtl="0"/>
            <a:r>
              <a:rPr lang="en-GB" dirty="0" smtClean="0"/>
              <a:t>KFUPM </a:t>
            </a:r>
            <a:r>
              <a:rPr lang="en-GB" dirty="0"/>
              <a:t>Expectations from </a:t>
            </a:r>
            <a:r>
              <a:rPr lang="en-GB" dirty="0" smtClean="0"/>
              <a:t>Students</a:t>
            </a:r>
            <a:endParaRPr lang="en-GB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05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Work Ethics and Integrity:</a:t>
            </a:r>
          </a:p>
          <a:p>
            <a:pPr lvl="1"/>
            <a:r>
              <a:rPr lang="en-US" sz="2000" b="1" dirty="0" smtClean="0"/>
              <a:t>Teaching: </a:t>
            </a:r>
            <a:r>
              <a:rPr lang="en-US" sz="2000" dirty="0" smtClean="0"/>
              <a:t>Utilize the full time of the LAB or lecture session with experiments/assignments/report writing, etc.</a:t>
            </a:r>
          </a:p>
          <a:p>
            <a:pPr lvl="1"/>
            <a:r>
              <a:rPr lang="en-US" sz="2000" b="1" dirty="0" smtClean="0"/>
              <a:t>Research: </a:t>
            </a:r>
            <a:r>
              <a:rPr lang="en-US" sz="2000" dirty="0" smtClean="0"/>
              <a:t>Produce original research and results, and cite sources of information</a:t>
            </a:r>
          </a:p>
          <a:p>
            <a:pPr lvl="1"/>
            <a:endParaRPr lang="en-US" sz="2000" dirty="0" smtClean="0"/>
          </a:p>
          <a:p>
            <a:r>
              <a:rPr lang="en-US" sz="2400" dirty="0" smtClean="0"/>
              <a:t>KFUPM does not allow the following practices:</a:t>
            </a:r>
          </a:p>
          <a:p>
            <a:pPr lvl="1"/>
            <a:r>
              <a:rPr lang="en-US" sz="2000" dirty="0" smtClean="0"/>
              <a:t>Working outside campus by any means or in any way.</a:t>
            </a:r>
          </a:p>
          <a:p>
            <a:pPr lvl="1"/>
            <a:r>
              <a:rPr lang="en-US" sz="2000" dirty="0" smtClean="0"/>
              <a:t>Working on-campus on unofficial jobs (such as helping undergraduate students in reports, etc).</a:t>
            </a:r>
          </a:p>
          <a:p>
            <a:pPr lvl="1"/>
            <a:endParaRPr lang="en-US" sz="2000" dirty="0" smtClean="0"/>
          </a:p>
          <a:p>
            <a:pPr algn="ctr">
              <a:buNone/>
            </a:pPr>
            <a:r>
              <a:rPr lang="en-US" sz="2400" dirty="0" smtClean="0">
                <a:solidFill>
                  <a:srgbClr val="C00000"/>
                </a:solidFill>
              </a:rPr>
              <a:t>Violating the Ethics and Integrity code will result in terminating the contract regardless of academic performance</a:t>
            </a:r>
            <a:endParaRPr lang="en-US" sz="2000" dirty="0" smtClean="0"/>
          </a:p>
          <a:p>
            <a:pPr lvl="1"/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15874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14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457200" y="304800"/>
            <a:ext cx="845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dirty="0" smtClean="0"/>
              <a:t>Familiarizing </a:t>
            </a:r>
            <a:r>
              <a:rPr lang="en-IN" dirty="0"/>
              <a:t>with Terms </a:t>
            </a:r>
            <a:r>
              <a:rPr lang="en-IN" dirty="0" smtClean="0"/>
              <a:t>&amp; </a:t>
            </a:r>
            <a:r>
              <a:rPr lang="en-IN" dirty="0"/>
              <a:t>Procedures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85800" y="1600200"/>
            <a:ext cx="7848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Academic Petition/Request</a:t>
            </a:r>
          </a:p>
          <a:p>
            <a:pPr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Changing Degree Objective</a:t>
            </a:r>
          </a:p>
          <a:p>
            <a:pPr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Provisional and Regular Status</a:t>
            </a:r>
          </a:p>
          <a:p>
            <a:pPr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Pre-Graduate Program </a:t>
            </a:r>
          </a:p>
          <a:p>
            <a:pPr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Readmission</a:t>
            </a:r>
          </a:p>
          <a:p>
            <a:pPr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Degree Plan</a:t>
            </a:r>
          </a:p>
          <a:p>
            <a:pPr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CGPA and Warning Policy</a:t>
            </a:r>
          </a:p>
          <a:p>
            <a:pPr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Thesis/Dissertation Proposal &amp; Committee Formation</a:t>
            </a:r>
          </a:p>
          <a:p>
            <a:pPr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Public Oral </a:t>
            </a:r>
            <a:r>
              <a:rPr kumimoji="1" lang="en-IN" sz="2400" dirty="0" err="1">
                <a:cs typeface="Arial" charset="0"/>
              </a:rPr>
              <a:t>Defense</a:t>
            </a:r>
            <a:r>
              <a:rPr kumimoji="1" lang="en-IN" sz="2400" dirty="0">
                <a:cs typeface="Arial" charset="0"/>
              </a:rPr>
              <a:t> of Thesis/Dissertation</a:t>
            </a:r>
          </a:p>
          <a:p>
            <a:pPr>
              <a:buSzPct val="120000"/>
              <a:buFont typeface="Wingdings" pitchFamily="2" charset="2"/>
              <a:buChar char="§"/>
            </a:pPr>
            <a:endParaRPr kumimoji="1" lang="en-US" sz="2400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5041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15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381000" y="304800"/>
            <a:ext cx="845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dirty="0"/>
              <a:t>Academic Petition/Request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33400" y="1295400"/>
            <a:ext cx="80010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Specific Form </a:t>
            </a:r>
            <a:r>
              <a:rPr kumimoji="1" lang="en-IN" sz="2400" dirty="0" smtClean="0">
                <a:cs typeface="Arial" charset="0"/>
              </a:rPr>
              <a:t>available on </a:t>
            </a:r>
            <a:r>
              <a:rPr kumimoji="1" lang="en-IN" sz="2400" dirty="0">
                <a:cs typeface="Arial" charset="0"/>
              </a:rPr>
              <a:t>the website of Graduate Studies </a:t>
            </a:r>
            <a:r>
              <a:rPr kumimoji="1" lang="en-IN" sz="2000" dirty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(from homepage, Current Students </a:t>
            </a:r>
            <a:r>
              <a:rPr kumimoji="1"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  <a:sym typeface="Wingdings" pitchFamily="2" charset="2"/>
              </a:rPr>
              <a:t></a:t>
            </a:r>
            <a:r>
              <a:rPr kumimoji="1"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Forms </a:t>
            </a:r>
            <a:r>
              <a:rPr kumimoji="1" lang="en-IN" sz="2000" dirty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  <a:sym typeface="Wingdings" pitchFamily="2" charset="2"/>
              </a:rPr>
              <a:t></a:t>
            </a:r>
            <a:r>
              <a:rPr kumimoji="1"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 </a:t>
            </a:r>
            <a:r>
              <a:rPr kumimoji="1" lang="en-IN" sz="2000" dirty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Miscellaneous </a:t>
            </a:r>
            <a:r>
              <a:rPr kumimoji="1" lang="en-IN" sz="2000" dirty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  <a:sym typeface="Wingdings" pitchFamily="2" charset="2"/>
              </a:rPr>
              <a:t></a:t>
            </a:r>
            <a:r>
              <a:rPr kumimoji="1"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 </a:t>
            </a:r>
            <a:r>
              <a:rPr kumimoji="1" lang="en-IN" sz="2000" dirty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Academic </a:t>
            </a:r>
            <a:r>
              <a:rPr kumimoji="1"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Petition</a:t>
            </a:r>
          </a:p>
          <a:p>
            <a:pPr algn="just">
              <a:buSzPct val="120000"/>
              <a:buFont typeface="Wingdings" pitchFamily="2" charset="2"/>
              <a:buChar char="§"/>
            </a:pPr>
            <a:endParaRPr kumimoji="1" lang="en-IN" sz="2000" dirty="0">
              <a:solidFill>
                <a:schemeClr val="tx1">
                  <a:lumMod val="95000"/>
                  <a:lumOff val="5000"/>
                </a:schemeClr>
              </a:solidFill>
              <a:cs typeface="Arial" charset="0"/>
            </a:endParaRPr>
          </a:p>
          <a:p>
            <a:pPr algn="just"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It can be used </a:t>
            </a:r>
            <a:r>
              <a:rPr kumimoji="1" lang="en-IN" sz="2400" dirty="0" smtClean="0">
                <a:cs typeface="Arial" charset="0"/>
              </a:rPr>
              <a:t>for:</a:t>
            </a:r>
          </a:p>
          <a:p>
            <a:pPr lvl="1" algn="just">
              <a:buSzPct val="120000"/>
              <a:buFont typeface="Wingdings" pitchFamily="2" charset="2"/>
              <a:buChar char="§"/>
            </a:pPr>
            <a:r>
              <a:rPr kumimoji="1"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Changing </a:t>
            </a:r>
            <a:r>
              <a:rPr kumimoji="1" lang="en-IN" sz="2000" dirty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Provisional status to Regular. </a:t>
            </a:r>
            <a:endParaRPr kumimoji="1" lang="en-IN" sz="2000" dirty="0" smtClean="0">
              <a:solidFill>
                <a:schemeClr val="tx1">
                  <a:lumMod val="95000"/>
                  <a:lumOff val="5000"/>
                </a:schemeClr>
              </a:solidFill>
              <a:cs typeface="Arial" charset="0"/>
            </a:endParaRPr>
          </a:p>
          <a:p>
            <a:pPr lvl="1" algn="just">
              <a:buSzPct val="120000"/>
              <a:buFont typeface="Wingdings" pitchFamily="2" charset="2"/>
              <a:buChar char="§"/>
            </a:pPr>
            <a:r>
              <a:rPr kumimoji="1"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Changing </a:t>
            </a:r>
            <a:r>
              <a:rPr kumimoji="1" lang="en-IN" sz="2000" dirty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status from Pre-Graduate to </a:t>
            </a:r>
            <a:r>
              <a:rPr kumimoji="1"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Graduate.</a:t>
            </a:r>
          </a:p>
          <a:p>
            <a:pPr lvl="1" algn="just">
              <a:buSzPct val="120000"/>
              <a:buFont typeface="Wingdings" pitchFamily="2" charset="2"/>
              <a:buChar char="§"/>
            </a:pPr>
            <a:r>
              <a:rPr kumimoji="1"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Accepting/waiving </a:t>
            </a:r>
            <a:r>
              <a:rPr kumimoji="1" lang="en-IN" sz="2000" dirty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GRE/TOEFL/Deficiency Courses </a:t>
            </a:r>
            <a:r>
              <a:rPr kumimoji="1"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etc.</a:t>
            </a:r>
          </a:p>
          <a:p>
            <a:pPr lvl="1" algn="just">
              <a:buSzPct val="120000"/>
              <a:buFont typeface="Wingdings" pitchFamily="2" charset="2"/>
              <a:buChar char="§"/>
            </a:pPr>
            <a:r>
              <a:rPr kumimoji="1"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Transferring </a:t>
            </a:r>
            <a:r>
              <a:rPr kumimoji="1" lang="en-IN" sz="2000" dirty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Credits from an unfinished degree at another </a:t>
            </a:r>
            <a:r>
              <a:rPr kumimoji="1"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institution.</a:t>
            </a:r>
          </a:p>
          <a:p>
            <a:pPr lvl="1" algn="just">
              <a:buSzPct val="120000"/>
              <a:buFont typeface="Wingdings" pitchFamily="2" charset="2"/>
              <a:buChar char="§"/>
            </a:pPr>
            <a:r>
              <a:rPr kumimoji="1"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Registering </a:t>
            </a:r>
            <a:r>
              <a:rPr kumimoji="1" lang="en-IN" sz="2000" dirty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more/less than allowed credit </a:t>
            </a:r>
            <a:r>
              <a:rPr kumimoji="1"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hours.</a:t>
            </a:r>
          </a:p>
          <a:p>
            <a:pPr lvl="1" algn="just">
              <a:buSzPct val="120000"/>
              <a:buFont typeface="Wingdings" pitchFamily="2" charset="2"/>
              <a:buChar char="§"/>
            </a:pPr>
            <a:r>
              <a:rPr kumimoji="1"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Others</a:t>
            </a:r>
            <a:r>
              <a:rPr kumimoji="1" lang="en-IN" sz="2000" dirty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. For more information please check FAQs (from homepage, Current Students </a:t>
            </a:r>
            <a:r>
              <a:rPr kumimoji="1" lang="en-IN" sz="2000" dirty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  <a:sym typeface="Wingdings" pitchFamily="2" charset="2"/>
              </a:rPr>
              <a:t></a:t>
            </a:r>
            <a:r>
              <a:rPr kumimoji="1"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 </a:t>
            </a:r>
            <a:r>
              <a:rPr kumimoji="1" lang="en-IN" sz="2000" dirty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FAQ)</a:t>
            </a:r>
          </a:p>
          <a:p>
            <a:pPr marL="0" indent="0">
              <a:buSzPct val="120000"/>
              <a:buNone/>
            </a:pPr>
            <a:endParaRPr kumimoji="1" lang="en-US" sz="2400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963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16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457200" y="304800"/>
            <a:ext cx="845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dirty="0"/>
              <a:t>Flow of Academic Petition</a:t>
            </a:r>
            <a:endParaRPr lang="en-US" dirty="0"/>
          </a:p>
        </p:txBody>
      </p:sp>
      <p:sp>
        <p:nvSpPr>
          <p:cNvPr id="17" name="Flowchart: Process 16"/>
          <p:cNvSpPr/>
          <p:nvPr/>
        </p:nvSpPr>
        <p:spPr>
          <a:xfrm>
            <a:off x="2133600" y="1752600"/>
            <a:ext cx="4572000" cy="533400"/>
          </a:xfrm>
          <a:prstGeom prst="flowChartProcess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Student (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Initiation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</a:p>
        </p:txBody>
      </p:sp>
      <p:sp>
        <p:nvSpPr>
          <p:cNvPr id="18" name="Flowchart: Process 17"/>
          <p:cNvSpPr/>
          <p:nvPr/>
        </p:nvSpPr>
        <p:spPr>
          <a:xfrm>
            <a:off x="2133600" y="2590800"/>
            <a:ext cx="4572000" cy="533400"/>
          </a:xfrm>
          <a:prstGeom prst="flowChartProcess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Department’s Graduate Coordinator (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Approval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</a:p>
        </p:txBody>
      </p:sp>
      <p:sp>
        <p:nvSpPr>
          <p:cNvPr id="19" name="Flowchart: Process 18"/>
          <p:cNvSpPr/>
          <p:nvPr/>
        </p:nvSpPr>
        <p:spPr>
          <a:xfrm>
            <a:off x="2133600" y="4114800"/>
            <a:ext cx="4572000" cy="685800"/>
          </a:xfrm>
          <a:prstGeom prst="flowChartProcess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Dean of Graduate Studies 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Final Approval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</a:p>
        </p:txBody>
      </p:sp>
      <p:sp>
        <p:nvSpPr>
          <p:cNvPr id="20" name="Flowchart: Process 19"/>
          <p:cNvSpPr/>
          <p:nvPr/>
        </p:nvSpPr>
        <p:spPr>
          <a:xfrm>
            <a:off x="2133600" y="3352800"/>
            <a:ext cx="4572000" cy="533400"/>
          </a:xfrm>
          <a:prstGeom prst="flowChartProcess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Department Chairman (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Approval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</a:p>
        </p:txBody>
      </p:sp>
      <p:sp>
        <p:nvSpPr>
          <p:cNvPr id="21" name="Flowchart: Process 20"/>
          <p:cNvSpPr/>
          <p:nvPr/>
        </p:nvSpPr>
        <p:spPr>
          <a:xfrm>
            <a:off x="2133600" y="5029200"/>
            <a:ext cx="4572000" cy="533400"/>
          </a:xfrm>
          <a:prstGeom prst="flowChartProcess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Registrar (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Proper Action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 rot="5400000">
            <a:off x="4344194" y="2437606"/>
            <a:ext cx="304800" cy="1588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48000"/>
                <a:satMod val="110000"/>
              </a:srgbClr>
            </a:solidFill>
            <a:prstDash val="solid"/>
            <a:tailEnd type="arrow"/>
          </a:ln>
          <a:effectLst/>
        </p:spPr>
      </p:cxnSp>
      <p:cxnSp>
        <p:nvCxnSpPr>
          <p:cNvPr id="23" name="Straight Arrow Connector 22"/>
          <p:cNvCxnSpPr/>
          <p:nvPr/>
        </p:nvCxnSpPr>
        <p:spPr>
          <a:xfrm rot="5400000">
            <a:off x="4382294" y="3237706"/>
            <a:ext cx="228600" cy="1588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48000"/>
                <a:satMod val="110000"/>
              </a:srgbClr>
            </a:solidFill>
            <a:prstDash val="solid"/>
            <a:tailEnd type="arrow"/>
          </a:ln>
          <a:effectLst/>
        </p:spPr>
      </p:cxnSp>
      <p:cxnSp>
        <p:nvCxnSpPr>
          <p:cNvPr id="24" name="Straight Arrow Connector 23"/>
          <p:cNvCxnSpPr/>
          <p:nvPr/>
        </p:nvCxnSpPr>
        <p:spPr>
          <a:xfrm rot="5400000">
            <a:off x="4382294" y="3999706"/>
            <a:ext cx="228600" cy="1588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48000"/>
                <a:satMod val="110000"/>
              </a:srgbClr>
            </a:solidFill>
            <a:prstDash val="solid"/>
            <a:tailEnd type="arrow"/>
          </a:ln>
          <a:effectLst/>
        </p:spPr>
      </p:cxnSp>
      <p:cxnSp>
        <p:nvCxnSpPr>
          <p:cNvPr id="25" name="Straight Arrow Connector 24"/>
          <p:cNvCxnSpPr/>
          <p:nvPr/>
        </p:nvCxnSpPr>
        <p:spPr>
          <a:xfrm rot="5400000">
            <a:off x="4382294" y="4914106"/>
            <a:ext cx="228600" cy="1588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48000"/>
                <a:satMod val="110000"/>
              </a:srgbClr>
            </a:solidFill>
            <a:prstDash val="soli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4234587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17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457200" y="304800"/>
            <a:ext cx="845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dirty="0"/>
              <a:t>Provisional &amp; Regular Status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33400" y="1295400"/>
            <a:ext cx="82296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>
              <a:lnSpc>
                <a:spcPct val="150000"/>
              </a:lnSpc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A student admitted with academic conditions is referred to as a </a:t>
            </a:r>
            <a:r>
              <a:rPr kumimoji="1" lang="en-IN" sz="2400" b="1" dirty="0">
                <a:cs typeface="Arial" charset="0"/>
              </a:rPr>
              <a:t>PROVISIONAL STUDENT</a:t>
            </a:r>
          </a:p>
          <a:p>
            <a:pPr algn="just">
              <a:lnSpc>
                <a:spcPct val="150000"/>
              </a:lnSpc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Such academic conditions could be </a:t>
            </a:r>
            <a:r>
              <a:rPr kumimoji="1" lang="en-IN" sz="2400" b="1" dirty="0">
                <a:cs typeface="Arial" charset="0"/>
              </a:rPr>
              <a:t>GRE</a:t>
            </a:r>
            <a:r>
              <a:rPr kumimoji="1" lang="en-IN" sz="2400" dirty="0">
                <a:cs typeface="Arial" charset="0"/>
              </a:rPr>
              <a:t>, </a:t>
            </a:r>
            <a:r>
              <a:rPr kumimoji="1" lang="en-IN" sz="2400" b="1" dirty="0">
                <a:cs typeface="Arial" charset="0"/>
              </a:rPr>
              <a:t>GMAT</a:t>
            </a:r>
            <a:r>
              <a:rPr kumimoji="1" lang="en-IN" sz="2400" dirty="0">
                <a:cs typeface="Arial" charset="0"/>
              </a:rPr>
              <a:t>, </a:t>
            </a:r>
            <a:r>
              <a:rPr kumimoji="1" lang="en-IN" sz="2400" b="1" dirty="0">
                <a:cs typeface="Arial" charset="0"/>
              </a:rPr>
              <a:t>TOEFL</a:t>
            </a:r>
            <a:r>
              <a:rPr kumimoji="1" lang="en-IN" sz="2400" dirty="0">
                <a:cs typeface="Arial" charset="0"/>
              </a:rPr>
              <a:t>, </a:t>
            </a:r>
            <a:r>
              <a:rPr kumimoji="1" lang="en-IN" sz="2400" b="1" dirty="0">
                <a:cs typeface="Arial" charset="0"/>
              </a:rPr>
              <a:t>deficiency courses</a:t>
            </a:r>
            <a:r>
              <a:rPr kumimoji="1" lang="en-IN" sz="2400" dirty="0">
                <a:cs typeface="Arial" charset="0"/>
              </a:rPr>
              <a:t>, etc.</a:t>
            </a:r>
          </a:p>
          <a:p>
            <a:pPr algn="just">
              <a:lnSpc>
                <a:spcPct val="150000"/>
              </a:lnSpc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Students should </a:t>
            </a:r>
            <a:r>
              <a:rPr kumimoji="1" lang="en-IN" sz="2400" dirty="0" smtClean="0">
                <a:cs typeface="Arial" charset="0"/>
              </a:rPr>
              <a:t>fulfil </a:t>
            </a:r>
            <a:r>
              <a:rPr kumimoji="1" lang="en-IN" sz="2400" dirty="0">
                <a:cs typeface="Arial" charset="0"/>
              </a:rPr>
              <a:t>these deficiencies within the first semester of admission.</a:t>
            </a:r>
          </a:p>
          <a:p>
            <a:pPr algn="just">
              <a:lnSpc>
                <a:spcPct val="150000"/>
              </a:lnSpc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If not changed into Regular within first semester, students will be held from registration confirmation in the next semester.</a:t>
            </a:r>
          </a:p>
          <a:p>
            <a:pPr marL="0" indent="0">
              <a:lnSpc>
                <a:spcPct val="150000"/>
              </a:lnSpc>
              <a:buSzPct val="120000"/>
              <a:buNone/>
            </a:pPr>
            <a:endParaRPr kumimoji="1" lang="en-US" sz="2400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430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18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457200" y="304800"/>
            <a:ext cx="845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dirty="0"/>
              <a:t>Removal of Provisional Status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33400" y="1600200"/>
            <a:ext cx="7848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Use the academic petition form once fulfilled the academic conditions for which they were on provisional status.</a:t>
            </a:r>
          </a:p>
          <a:p>
            <a:pPr algn="just">
              <a:buSzPct val="120000"/>
              <a:buFont typeface="Wingdings" pitchFamily="2" charset="2"/>
              <a:buChar char="§"/>
            </a:pPr>
            <a:endParaRPr kumimoji="1" lang="en-IN" sz="2400" dirty="0">
              <a:cs typeface="Arial" charset="0"/>
            </a:endParaRPr>
          </a:p>
          <a:p>
            <a:pPr algn="just"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If such a petition is approved, the student will become a </a:t>
            </a:r>
            <a:r>
              <a:rPr kumimoji="1" lang="en-IN" sz="2400" b="1" dirty="0">
                <a:cs typeface="Arial" charset="0"/>
              </a:rPr>
              <a:t>regular student</a:t>
            </a:r>
            <a:r>
              <a:rPr kumimoji="1" lang="en-IN" sz="2400" dirty="0">
                <a:cs typeface="Arial" charset="0"/>
              </a:rPr>
              <a:t>.</a:t>
            </a:r>
          </a:p>
          <a:p>
            <a:pPr marL="0" indent="0">
              <a:buSzPct val="120000"/>
              <a:buNone/>
            </a:pPr>
            <a:endParaRPr kumimoji="1" lang="en-US" sz="2400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656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19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457200" y="304800"/>
            <a:ext cx="845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dirty="0" smtClean="0"/>
              <a:t>The Hold </a:t>
            </a:r>
            <a:r>
              <a:rPr lang="en-IN" dirty="0"/>
              <a:t>List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57200" y="1447800"/>
            <a:ext cx="8077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>
              <a:spcBef>
                <a:spcPts val="600"/>
              </a:spcBef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The list is prepared mid of every semester.</a:t>
            </a:r>
          </a:p>
          <a:p>
            <a:pPr algn="just">
              <a:spcBef>
                <a:spcPts val="600"/>
              </a:spcBef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It contains names of students who are still on Provisional Status.</a:t>
            </a:r>
          </a:p>
          <a:p>
            <a:pPr algn="just">
              <a:spcBef>
                <a:spcPts val="600"/>
              </a:spcBef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Such students should arrange to remove their names from the list by changing status to Regular.</a:t>
            </a:r>
          </a:p>
          <a:p>
            <a:pPr algn="just">
              <a:spcBef>
                <a:spcPts val="600"/>
              </a:spcBef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Students failing to do so will be put on registration hold and </a:t>
            </a:r>
            <a:r>
              <a:rPr kumimoji="1" lang="en-IN" sz="2400" b="1" u="sng" dirty="0">
                <a:cs typeface="Arial" charset="0"/>
              </a:rPr>
              <a:t>will not be allowed </a:t>
            </a:r>
            <a:r>
              <a:rPr kumimoji="1" lang="en-IN" sz="2400" dirty="0">
                <a:cs typeface="Arial" charset="0"/>
              </a:rPr>
              <a:t>to </a:t>
            </a:r>
            <a:r>
              <a:rPr kumimoji="1" lang="en-IN" sz="2400" dirty="0" smtClean="0">
                <a:cs typeface="Arial" charset="0"/>
              </a:rPr>
              <a:t>confirm registration </a:t>
            </a:r>
            <a:r>
              <a:rPr kumimoji="1" lang="en-IN" sz="2400" dirty="0">
                <a:cs typeface="Arial" charset="0"/>
              </a:rPr>
              <a:t>for the </a:t>
            </a:r>
            <a:r>
              <a:rPr kumimoji="1" lang="en-IN" sz="2400" dirty="0" smtClean="0">
                <a:cs typeface="Arial" charset="0"/>
              </a:rPr>
              <a:t>coming </a:t>
            </a:r>
            <a:r>
              <a:rPr kumimoji="1" lang="en-IN" sz="2400" dirty="0">
                <a:cs typeface="Arial" charset="0"/>
              </a:rPr>
              <a:t>semester. </a:t>
            </a:r>
          </a:p>
          <a:p>
            <a:pPr algn="just">
              <a:spcBef>
                <a:spcPts val="600"/>
              </a:spcBef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RA/LB/FT students on HOLD will have their contracts/stipend put on HOLD </a:t>
            </a:r>
            <a:r>
              <a:rPr kumimoji="1" lang="en-IN" sz="2400" dirty="0" smtClean="0">
                <a:cs typeface="Arial" charset="0"/>
                <a:sym typeface="Wingdings" pitchFamily="2" charset="2"/>
              </a:rPr>
              <a:t></a:t>
            </a:r>
            <a:r>
              <a:rPr kumimoji="1" lang="en-IN" sz="2400" dirty="0" smtClean="0">
                <a:cs typeface="Arial" charset="0"/>
              </a:rPr>
              <a:t> </a:t>
            </a:r>
            <a:r>
              <a:rPr kumimoji="1" lang="en-IN" sz="2400" dirty="0">
                <a:cs typeface="Arial" charset="0"/>
              </a:rPr>
              <a:t>Affect scholarship severely</a:t>
            </a:r>
          </a:p>
          <a:p>
            <a:pPr marL="0" indent="0">
              <a:spcBef>
                <a:spcPts val="600"/>
              </a:spcBef>
              <a:buSzPct val="120000"/>
              <a:buNone/>
            </a:pPr>
            <a:endParaRPr kumimoji="1" lang="en-US" sz="2400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780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2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457200" y="304800"/>
            <a:ext cx="8153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eaLnBrk="1" hangingPunct="1"/>
            <a:r>
              <a:rPr lang="en-US" dirty="0" smtClean="0">
                <a:solidFill>
                  <a:srgbClr val="006600"/>
                </a:solidFill>
                <a:cs typeface="Arial" charset="0"/>
              </a:rPr>
              <a:t>Overview at KFUPM</a:t>
            </a:r>
          </a:p>
        </p:txBody>
      </p:sp>
      <p:sp>
        <p:nvSpPr>
          <p:cNvPr id="11" name="TextBox 3"/>
          <p:cNvSpPr txBox="1">
            <a:spLocks noChangeArrowheads="1"/>
          </p:cNvSpPr>
          <p:nvPr/>
        </p:nvSpPr>
        <p:spPr bwMode="auto">
          <a:xfrm>
            <a:off x="762000" y="1524000"/>
            <a:ext cx="7848600" cy="4539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20000"/>
              <a:buFont typeface="Wingdings" pitchFamily="2" charset="2"/>
              <a:buChar char="§"/>
            </a:pPr>
            <a:r>
              <a:rPr lang="en-US" sz="2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Founded in 1963</a:t>
            </a:r>
          </a:p>
          <a:p>
            <a:pPr marL="342900" indent="-342900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20000"/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Composed of 7 </a:t>
            </a:r>
            <a:r>
              <a:rPr lang="en-US" sz="2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colleges and 18 departments</a:t>
            </a:r>
          </a:p>
          <a:p>
            <a:pPr marL="342900" indent="-342900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20000"/>
              <a:buFont typeface="Wingdings" pitchFamily="2" charset="2"/>
              <a:buChar char="§"/>
            </a:pPr>
            <a:r>
              <a:rPr lang="sv-SE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State-of-the-art </a:t>
            </a:r>
            <a:r>
              <a:rPr lang="sv-SE" sz="2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IT center, Library, infrastructure</a:t>
            </a:r>
          </a:p>
          <a:p>
            <a:pPr marL="342900" indent="-342900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20000"/>
              <a:buFont typeface="Wingdings" pitchFamily="2" charset="2"/>
              <a:buChar char="§"/>
            </a:pPr>
            <a:r>
              <a:rPr lang="sv-SE" sz="2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Recognized as the leading science and engineering </a:t>
            </a:r>
            <a:r>
              <a:rPr lang="sv-SE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school </a:t>
            </a:r>
            <a:r>
              <a:rPr lang="sv-SE" sz="2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in the whole region</a:t>
            </a:r>
          </a:p>
          <a:p>
            <a:pPr marL="342900" indent="-342900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20000"/>
              <a:buFont typeface="Wingdings" pitchFamily="2" charset="2"/>
              <a:buChar char="§"/>
            </a:pPr>
            <a:r>
              <a:rPr lang="sv-SE" sz="2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Research is supported by</a:t>
            </a:r>
            <a:r>
              <a:rPr lang="sv-SE" sz="2400" dirty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marL="800100" lvl="1" indent="-342900">
              <a:spcBef>
                <a:spcPts val="600"/>
              </a:spcBef>
              <a:buClr>
                <a:srgbClr val="006600"/>
              </a:buClr>
              <a:buFont typeface="Wingdings" pitchFamily="2" charset="2"/>
              <a:buChar char="q"/>
            </a:pPr>
            <a:r>
              <a:rPr lang="sv-SE" sz="2000" dirty="0">
                <a:latin typeface="Times New Roman" pitchFamily="18" charset="0"/>
                <a:cs typeface="Times New Roman" pitchFamily="18" charset="0"/>
              </a:rPr>
              <a:t>Deanship of Scientific Research</a:t>
            </a:r>
          </a:p>
          <a:p>
            <a:pPr marL="800100" lvl="1" indent="-342900">
              <a:spcBef>
                <a:spcPts val="600"/>
              </a:spcBef>
              <a:buClr>
                <a:srgbClr val="006600"/>
              </a:buClr>
              <a:buFont typeface="Wingdings" pitchFamily="2" charset="2"/>
              <a:buChar char="q"/>
            </a:pPr>
            <a:r>
              <a:rPr lang="sv-SE" sz="2000" dirty="0">
                <a:latin typeface="Times New Roman" pitchFamily="18" charset="0"/>
                <a:cs typeface="Times New Roman" pitchFamily="18" charset="0"/>
              </a:rPr>
              <a:t>Research Institute </a:t>
            </a:r>
          </a:p>
          <a:p>
            <a:pPr marL="800100" lvl="1" indent="-342900">
              <a:spcBef>
                <a:spcPts val="600"/>
              </a:spcBef>
              <a:buClr>
                <a:srgbClr val="006600"/>
              </a:buClr>
              <a:buFont typeface="Wingdings" pitchFamily="2" charset="2"/>
              <a:buChar char="q"/>
            </a:pPr>
            <a:r>
              <a:rPr lang="sv-SE" sz="2000" dirty="0" smtClean="0">
                <a:latin typeface="Times New Roman" pitchFamily="18" charset="0"/>
                <a:cs typeface="Times New Roman" pitchFamily="18" charset="0"/>
              </a:rPr>
              <a:t>Six </a:t>
            </a:r>
            <a:r>
              <a:rPr lang="sv-SE" sz="2000" dirty="0" smtClean="0">
                <a:latin typeface="Times New Roman" pitchFamily="18" charset="0"/>
                <a:cs typeface="Times New Roman" pitchFamily="18" charset="0"/>
              </a:rPr>
              <a:t>National Centers </a:t>
            </a:r>
            <a:r>
              <a:rPr lang="sv-SE" sz="2000" dirty="0">
                <a:latin typeface="Times New Roman" pitchFamily="18" charset="0"/>
                <a:cs typeface="Times New Roman" pitchFamily="18" charset="0"/>
              </a:rPr>
              <a:t>of Research Excellence</a:t>
            </a:r>
          </a:p>
          <a:p>
            <a:pPr marL="800100" lvl="1" indent="-342900">
              <a:spcBef>
                <a:spcPts val="600"/>
              </a:spcBef>
              <a:buClr>
                <a:srgbClr val="006600"/>
              </a:buClr>
              <a:buFont typeface="Wingdings" pitchFamily="2" charset="2"/>
              <a:buChar char="q"/>
            </a:pPr>
            <a:r>
              <a:rPr lang="sv-SE" sz="2000" dirty="0">
                <a:latin typeface="Times New Roman" pitchFamily="18" charset="0"/>
                <a:cs typeface="Times New Roman" pitchFamily="18" charset="0"/>
              </a:rPr>
              <a:t>KACST funds for faculty and graduate students</a:t>
            </a:r>
          </a:p>
          <a:p>
            <a:pPr marL="800100" lvl="1" indent="-342900">
              <a:spcBef>
                <a:spcPts val="600"/>
              </a:spcBef>
              <a:buClr>
                <a:srgbClr val="006600"/>
              </a:buClr>
              <a:buFont typeface="Wingdings" pitchFamily="2" charset="2"/>
              <a:buChar char="q"/>
            </a:pPr>
            <a:r>
              <a:rPr lang="sv-SE" sz="2000" dirty="0">
                <a:latin typeface="Times New Roman" pitchFamily="18" charset="0"/>
                <a:cs typeface="Times New Roman" pitchFamily="18" charset="0"/>
              </a:rPr>
              <a:t>National Science and Technology Plan </a:t>
            </a:r>
            <a:r>
              <a:rPr lang="sv-SE" sz="2000" dirty="0" smtClean="0">
                <a:latin typeface="Times New Roman" pitchFamily="18" charset="0"/>
                <a:cs typeface="Times New Roman" pitchFamily="18" charset="0"/>
              </a:rPr>
              <a:t>(NSTP)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638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20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457200" y="304800"/>
            <a:ext cx="845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dirty="0"/>
              <a:t>Pre-Graduate Program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33400" y="1676400"/>
            <a:ext cx="80772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>
              <a:spcBef>
                <a:spcPts val="1000"/>
              </a:spcBef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It is a special program for students with weak achievements in their BS degrees.</a:t>
            </a:r>
          </a:p>
          <a:p>
            <a:pPr algn="just">
              <a:spcBef>
                <a:spcPts val="1000"/>
              </a:spcBef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However, they showed good work experience and high motivation to continue their MS degrees.</a:t>
            </a:r>
          </a:p>
          <a:p>
            <a:pPr algn="just">
              <a:spcBef>
                <a:spcPts val="1000"/>
              </a:spcBef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They may be granted admission as Pre-Graduate for one year.</a:t>
            </a:r>
          </a:p>
          <a:p>
            <a:pPr algn="just">
              <a:spcBef>
                <a:spcPts val="1000"/>
              </a:spcBef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They must pass 3 graduate courses, two of which are core courses with a grade of B and above in each.</a:t>
            </a:r>
          </a:p>
          <a:p>
            <a:pPr algn="just">
              <a:spcBef>
                <a:spcPts val="1000"/>
              </a:spcBef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Very strictly monitored and revised at the end of each semester.</a:t>
            </a:r>
          </a:p>
          <a:p>
            <a:pPr marL="0" indent="0">
              <a:spcBef>
                <a:spcPts val="1000"/>
              </a:spcBef>
              <a:buSzPct val="120000"/>
              <a:buNone/>
            </a:pPr>
            <a:endParaRPr kumimoji="1" lang="en-US" sz="2400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9363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21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457200" y="304800"/>
            <a:ext cx="845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dirty="0"/>
              <a:t>Degree Plan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33400" y="1600200"/>
            <a:ext cx="80772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Specific Form available on DGS website in PDF format.</a:t>
            </a:r>
          </a:p>
          <a:p>
            <a:pPr algn="just"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It is a roadmap for earning a degree.</a:t>
            </a:r>
          </a:p>
          <a:p>
            <a:pPr algn="just"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Shows what a student has achieved and what is still needed for completing the degree requirements.</a:t>
            </a:r>
          </a:p>
          <a:p>
            <a:pPr algn="just"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Prevents a student from taking unnecessary courses that may not be counted towards his degree, which could waste his time and delay his graduation processing.</a:t>
            </a:r>
          </a:p>
          <a:p>
            <a:pPr algn="just"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Students should submit their Degree Plans in the </a:t>
            </a:r>
            <a:r>
              <a:rPr kumimoji="1" lang="en-IN" sz="2400" b="1" dirty="0">
                <a:cs typeface="Arial" charset="0"/>
              </a:rPr>
              <a:t>second semester</a:t>
            </a:r>
            <a:r>
              <a:rPr kumimoji="1" lang="en-IN" sz="2400" dirty="0">
                <a:cs typeface="Arial" charset="0"/>
              </a:rPr>
              <a:t> of admission at maximum.</a:t>
            </a:r>
          </a:p>
          <a:p>
            <a:pPr marL="0" indent="0">
              <a:buSzPct val="120000"/>
              <a:buNone/>
            </a:pPr>
            <a:endParaRPr kumimoji="1" lang="en-US" sz="2400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6131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22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457200" y="304800"/>
            <a:ext cx="845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dirty="0"/>
              <a:t>Change of Degree Objective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85800" y="1905000"/>
            <a:ext cx="7848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Specific Form on the website of DGS.</a:t>
            </a:r>
          </a:p>
          <a:p>
            <a:pPr algn="just">
              <a:buSzPct val="120000"/>
              <a:buFont typeface="Wingdings" pitchFamily="2" charset="2"/>
              <a:buChar char="§"/>
            </a:pPr>
            <a:endParaRPr kumimoji="1" lang="en-IN" sz="2400" dirty="0">
              <a:cs typeface="Arial" charset="0"/>
            </a:endParaRPr>
          </a:p>
          <a:p>
            <a:pPr algn="just"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Can be done </a:t>
            </a:r>
            <a:r>
              <a:rPr kumimoji="1" lang="en-IN" sz="2400" b="1" u="sng" dirty="0">
                <a:cs typeface="Arial" charset="0"/>
              </a:rPr>
              <a:t>only once</a:t>
            </a:r>
            <a:r>
              <a:rPr kumimoji="1" lang="en-IN" sz="2400" b="1" dirty="0">
                <a:cs typeface="Arial" charset="0"/>
              </a:rPr>
              <a:t> </a:t>
            </a:r>
            <a:r>
              <a:rPr kumimoji="1" lang="en-IN" sz="2400" dirty="0">
                <a:cs typeface="Arial" charset="0"/>
              </a:rPr>
              <a:t>during the study at KFUPM.</a:t>
            </a:r>
          </a:p>
          <a:p>
            <a:pPr algn="just">
              <a:buSzPct val="120000"/>
              <a:buFont typeface="Wingdings" pitchFamily="2" charset="2"/>
              <a:buChar char="§"/>
            </a:pPr>
            <a:endParaRPr kumimoji="1" lang="en-IN" sz="2400" dirty="0">
              <a:cs typeface="Arial" charset="0"/>
            </a:endParaRPr>
          </a:p>
          <a:p>
            <a:pPr algn="just"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Same applies for changing major – only once…</a:t>
            </a:r>
          </a:p>
          <a:p>
            <a:pPr marL="0" indent="0">
              <a:buSzPct val="120000"/>
              <a:buNone/>
            </a:pPr>
            <a:endParaRPr kumimoji="1" lang="en-US" sz="2400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1104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23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457200" y="304800"/>
            <a:ext cx="845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dirty="0"/>
              <a:t>Some Important Policies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33400" y="1371600"/>
            <a:ext cx="80010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>
              <a:buSzPct val="113000"/>
              <a:buFont typeface="Wingdings" pitchFamily="2" charset="2"/>
              <a:buChar char="§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All PhD students are required to </a:t>
            </a:r>
          </a:p>
          <a:p>
            <a:pPr marL="796925" lvl="1" indent="-339725"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Pass the PhD Comprehensive Exam within 04 semesters of their enrolment at max.</a:t>
            </a:r>
          </a:p>
          <a:p>
            <a:pPr marL="796925" lvl="1" indent="-339725"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Submit their dissertation proposals by within 06 semesters of their enrolment at max.</a:t>
            </a:r>
          </a:p>
          <a:p>
            <a:pPr marL="796925" lvl="1" indent="-339725"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Can be taken twice at max IF recommended by Graduate Committee in Dept.</a:t>
            </a:r>
          </a:p>
          <a:p>
            <a:pPr marL="796925" lvl="1" indent="-339725" algn="just"/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This means that PhD students should attempt the comprehensive exam in 3</a:t>
            </a:r>
            <a:r>
              <a:rPr lang="en-US" sz="2000" baseline="30000" dirty="0">
                <a:latin typeface="Times New Roman" pitchFamily="18" charset="0"/>
                <a:cs typeface="Times New Roman" pitchFamily="18" charset="0"/>
              </a:rPr>
              <a:t>rd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semester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796925" lvl="1" indent="-339725" algn="just"/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SzPct val="115000"/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Failing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progress according to set deadlines may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lead to issuance of Warnings or even dismissals from the PhD program.</a:t>
            </a:r>
          </a:p>
          <a:p>
            <a:pPr marL="0" indent="0">
              <a:buSzPct val="120000"/>
              <a:buNone/>
            </a:pPr>
            <a:endParaRPr kumimoji="1" lang="en-US" sz="2400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010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24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457200" y="304800"/>
            <a:ext cx="845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dirty="0"/>
              <a:t>Some Important Policies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09600" y="1447800"/>
            <a:ext cx="7848600" cy="475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>
              <a:buSzPct val="113000"/>
              <a:buFont typeface="Wingdings" pitchFamily="2" charset="2"/>
              <a:buChar char="§"/>
            </a:pP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The minimum number of credit hours to be completed by a Full-time Graduate Student (including RA’s and </a:t>
            </a:r>
            <a:r>
              <a:rPr lang="en-IN" sz="2200" dirty="0" err="1">
                <a:latin typeface="Times New Roman" pitchFamily="18" charset="0"/>
                <a:cs typeface="Times New Roman" pitchFamily="18" charset="0"/>
              </a:rPr>
              <a:t>Lect</a:t>
            </a: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-B’s) every semester is </a:t>
            </a:r>
            <a:r>
              <a:rPr lang="en-IN" sz="2200" b="1" u="sng" dirty="0">
                <a:latin typeface="Times New Roman" pitchFamily="18" charset="0"/>
                <a:cs typeface="Times New Roman" pitchFamily="18" charset="0"/>
              </a:rPr>
              <a:t>09 credit hours</a:t>
            </a: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SzPct val="113000"/>
              <a:buFont typeface="Wingdings" pitchFamily="2" charset="2"/>
              <a:buChar char="§"/>
            </a:pPr>
            <a:endParaRPr lang="en-IN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SzPct val="113000"/>
              <a:buFont typeface="Wingdings" pitchFamily="2" charset="2"/>
              <a:buChar char="§"/>
            </a:pP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This is a very strict policy to insure full-time status and smooth progress in the degree program.</a:t>
            </a:r>
          </a:p>
          <a:p>
            <a:pPr algn="just">
              <a:buSzPct val="113000"/>
              <a:buFont typeface="Wingdings" pitchFamily="2" charset="2"/>
              <a:buChar char="§"/>
            </a:pPr>
            <a:endParaRPr lang="en-IN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SzPct val="113000"/>
              <a:buFont typeface="Wingdings" pitchFamily="2" charset="2"/>
              <a:buChar char="§"/>
            </a:pP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Every student should submit his Degree Plan latest by the second term </a:t>
            </a:r>
            <a:r>
              <a:rPr lang="en-IN" sz="2200" dirty="0" smtClean="0">
                <a:latin typeface="Times New Roman" pitchFamily="18" charset="0"/>
                <a:cs typeface="Times New Roman" pitchFamily="18" charset="0"/>
              </a:rPr>
              <a:t>(4</a:t>
            </a:r>
            <a:r>
              <a:rPr lang="en-IN" sz="2200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IN" sz="2200" dirty="0" smtClean="0">
                <a:latin typeface="Times New Roman" pitchFamily="18" charset="0"/>
                <a:cs typeface="Times New Roman" pitchFamily="18" charset="0"/>
              </a:rPr>
              <a:t> Week) of </a:t>
            </a: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his enrolment.</a:t>
            </a:r>
          </a:p>
          <a:p>
            <a:pPr algn="just">
              <a:buSzPct val="113000"/>
              <a:buFont typeface="Wingdings" pitchFamily="2" charset="2"/>
              <a:buChar char="§"/>
            </a:pPr>
            <a:endParaRPr lang="en-IN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SzPct val="113000"/>
              <a:buFont typeface="Wingdings" pitchFamily="2" charset="2"/>
              <a:buChar char="§"/>
            </a:pP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Every student should declare his thesis/dissertation advisor and topic latest by the second term of his enrolment.</a:t>
            </a:r>
          </a:p>
          <a:p>
            <a:pPr marL="0" indent="0">
              <a:buSzPct val="120000"/>
              <a:buNone/>
            </a:pPr>
            <a:endParaRPr kumimoji="1" lang="en-US" sz="2200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4738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25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457200" y="304800"/>
            <a:ext cx="845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dirty="0"/>
              <a:t>Some Important Policies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33400" y="1568450"/>
            <a:ext cx="7848600" cy="452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>
              <a:buSzPct val="113000"/>
              <a:buFont typeface="Wingdings" pitchFamily="2" charset="2"/>
              <a:buChar char="§"/>
            </a:pP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The minimum time period between the </a:t>
            </a:r>
            <a:r>
              <a:rPr lang="en-IN" sz="2200" b="1" dirty="0">
                <a:latin typeface="Times New Roman" pitchFamily="18" charset="0"/>
                <a:cs typeface="Times New Roman" pitchFamily="18" charset="0"/>
              </a:rPr>
              <a:t>thesis/dissertation proposal submission</a:t>
            </a: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 and the planned public oral defence is </a:t>
            </a:r>
            <a:r>
              <a:rPr lang="en-IN" sz="2200" b="1" u="sng" dirty="0">
                <a:latin typeface="Times New Roman" pitchFamily="18" charset="0"/>
                <a:cs typeface="Times New Roman" pitchFamily="18" charset="0"/>
              </a:rPr>
              <a:t>03 months</a:t>
            </a: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>
              <a:buSzPct val="113000"/>
              <a:buFont typeface="Wingdings" pitchFamily="2" charset="2"/>
              <a:buChar char="§"/>
            </a:pPr>
            <a:endParaRPr lang="en-IN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SzPct val="113000"/>
              <a:buFont typeface="Wingdings" pitchFamily="2" charset="2"/>
              <a:buChar char="§"/>
            </a:pP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The student should count for at least one month for the processing in the Department, College and Deanship of Graduate Studies.</a:t>
            </a:r>
          </a:p>
          <a:p>
            <a:pPr algn="just">
              <a:buSzPct val="113000"/>
              <a:buFont typeface="Wingdings" pitchFamily="2" charset="2"/>
              <a:buChar char="§"/>
            </a:pPr>
            <a:endParaRPr lang="en-IN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SzPct val="113000"/>
              <a:buFont typeface="Wingdings" pitchFamily="2" charset="2"/>
              <a:buChar char="§"/>
            </a:pP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MS and PhD students who defended their theses/dissertations in a term are given IC grades, which should be changed into NP once the final bound theses/dissertations is submitted</a:t>
            </a:r>
            <a:r>
              <a:rPr lang="en-IN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IN" sz="22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SzPct val="120000"/>
              <a:buNone/>
            </a:pPr>
            <a:endParaRPr kumimoji="1" lang="en-US" sz="2200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820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26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457200" y="304800"/>
            <a:ext cx="845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dirty="0"/>
              <a:t>Some Important Policies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85800" y="1752600"/>
            <a:ext cx="7848600" cy="445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>
              <a:buSzPct val="113000"/>
              <a:buFont typeface="Wingdings" pitchFamily="2" charset="2"/>
              <a:buChar char="§"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PhD students should pass the comprehensive examination as part of the Seminar course XXX-699. </a:t>
            </a:r>
          </a:p>
          <a:p>
            <a:pPr algn="just">
              <a:buSzPct val="113000"/>
              <a:buFont typeface="Wingdings" pitchFamily="2" charset="2"/>
              <a:buChar char="§"/>
            </a:pPr>
            <a:endParaRPr lang="en-IN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SzPct val="113000"/>
              <a:buFont typeface="Wingdings" pitchFamily="2" charset="2"/>
              <a:buChar char="§"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This course is a pre-requisite to registering the PhD Dissertation XXX-710. The course is graded as pass or fail.</a:t>
            </a:r>
          </a:p>
          <a:p>
            <a:pPr marL="0" indent="0">
              <a:buSzPct val="120000"/>
              <a:buNone/>
            </a:pPr>
            <a:endParaRPr kumimoji="1" lang="en-US" sz="2400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26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27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457200" y="304800"/>
            <a:ext cx="845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dirty="0"/>
              <a:t>GPA &amp; Warning Policy 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57200" y="1371600"/>
            <a:ext cx="8001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>
              <a:buSzPct val="113000"/>
              <a:buFont typeface="Wingdings" pitchFamily="2" charset="2"/>
              <a:buChar char="§"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Graduate students </a:t>
            </a:r>
            <a:r>
              <a:rPr lang="en-IN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must maintain 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a minimum GPA of 3.00.</a:t>
            </a:r>
          </a:p>
          <a:p>
            <a:pPr algn="just">
              <a:buSzPct val="113000"/>
              <a:buFont typeface="Wingdings" pitchFamily="2" charset="2"/>
              <a:buChar char="§"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Students with GPA less than 3.00 are discussed every semester and are issued Warning or Severe Warning letters.</a:t>
            </a:r>
          </a:p>
          <a:p>
            <a:pPr algn="just">
              <a:buSzPct val="113000"/>
              <a:buFont typeface="Wingdings" pitchFamily="2" charset="2"/>
              <a:buChar char="§"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Failure to raise the GPA above 3.00 will result in </a:t>
            </a:r>
            <a:r>
              <a:rPr lang="en-IN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dismissal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 from the program.</a:t>
            </a:r>
          </a:p>
          <a:p>
            <a:pPr algn="just">
              <a:buSzPct val="113000"/>
              <a:buFont typeface="Wingdings" pitchFamily="2" charset="2"/>
              <a:buChar char="§"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Full-Time students such as RAs and LBs may be given a single chance and then dismissal will be issued.</a:t>
            </a:r>
          </a:p>
          <a:p>
            <a:pPr algn="just">
              <a:buSzPct val="113000"/>
              <a:buFont typeface="Wingdings" pitchFamily="2" charset="2"/>
              <a:buChar char="§"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In extreme cases of low performance (e.g., securing F or DN or D grades), Full-Time students may be dismissed from the first </a:t>
            </a: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semester</a:t>
            </a:r>
            <a:endParaRPr lang="en-IN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6483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28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457200" y="304800"/>
            <a:ext cx="845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dirty="0"/>
              <a:t>Starting your Thesis Research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33400" y="1524000"/>
            <a:ext cx="78486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>
              <a:buSzPct val="113000"/>
              <a:buFont typeface="Wingdings" pitchFamily="2" charset="2"/>
              <a:buChar char="§"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Start deciding on your thesis supervisor and initial topic as early as possible (</a:t>
            </a:r>
            <a:r>
              <a:rPr lang="en-IN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DO NOT 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wait for your coursework completion). </a:t>
            </a:r>
          </a:p>
          <a:p>
            <a:pPr algn="just">
              <a:buSzPct val="113000"/>
              <a:buFont typeface="Wingdings" pitchFamily="2" charset="2"/>
              <a:buChar char="§"/>
            </a:pPr>
            <a:endParaRPr lang="en-IN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SzPct val="113000"/>
              <a:buFont typeface="Wingdings" pitchFamily="2" charset="2"/>
              <a:buChar char="§"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You might want to select some of your course projects as introduction to your thesis work.</a:t>
            </a:r>
          </a:p>
          <a:p>
            <a:pPr algn="just">
              <a:buSzPct val="113000"/>
              <a:buFont typeface="Wingdings" pitchFamily="2" charset="2"/>
              <a:buChar char="§"/>
            </a:pPr>
            <a:endParaRPr lang="en-IN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SzPct val="113000"/>
              <a:buFont typeface="Wingdings" pitchFamily="2" charset="2"/>
              <a:buChar char="§"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This way, you will be ready to submit the proposal by the time you end the course work.</a:t>
            </a:r>
          </a:p>
        </p:txBody>
      </p:sp>
    </p:spTree>
    <p:extLst>
      <p:ext uri="{BB962C8B-B14F-4D97-AF65-F5344CB8AC3E}">
        <p14:creationId xmlns:p14="http://schemas.microsoft.com/office/powerpoint/2010/main" val="43430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29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381000" y="381000"/>
            <a:ext cx="8839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sz="3600" dirty="0"/>
              <a:t>Thesis/Dissertation Proposal &amp; Committee Appointment</a:t>
            </a:r>
            <a:endParaRPr lang="en-US" sz="360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33400" y="1600200"/>
            <a:ext cx="8001000" cy="4404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>
              <a:lnSpc>
                <a:spcPct val="150000"/>
              </a:lnSpc>
              <a:buSzPct val="113000"/>
              <a:buFont typeface="Wingdings" pitchFamily="2" charset="2"/>
              <a:buChar char="§"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Thesis/Dissertation is required from all M.Sc. and PhD students.</a:t>
            </a:r>
          </a:p>
          <a:p>
            <a:pPr algn="just">
              <a:lnSpc>
                <a:spcPct val="150000"/>
              </a:lnSpc>
              <a:buSzPct val="113000"/>
              <a:buFont typeface="Wingdings" pitchFamily="2" charset="2"/>
              <a:buChar char="§"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Not required from students of non-thesis degrees.</a:t>
            </a:r>
          </a:p>
          <a:p>
            <a:pPr algn="just">
              <a:lnSpc>
                <a:spcPct val="150000"/>
              </a:lnSpc>
              <a:buSzPct val="113000"/>
              <a:buFont typeface="Wingdings" pitchFamily="2" charset="2"/>
              <a:buChar char="§"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Proposal and Committee should be approved by Department and College Councils and by Deanship of Graduate Studies.</a:t>
            </a:r>
          </a:p>
          <a:p>
            <a:pPr algn="just">
              <a:lnSpc>
                <a:spcPct val="150000"/>
              </a:lnSpc>
              <a:buSzPct val="113000"/>
              <a:buFont typeface="Wingdings" pitchFamily="2" charset="2"/>
              <a:buChar char="§"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All the required forms available on DGS website.</a:t>
            </a:r>
          </a:p>
          <a:p>
            <a:pPr algn="just">
              <a:lnSpc>
                <a:spcPct val="150000"/>
              </a:lnSpc>
              <a:buSzPct val="113000"/>
              <a:buFont typeface="Wingdings" pitchFamily="2" charset="2"/>
              <a:buChar char="§"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Please refer to the chapter on Thesis in the Graduate Bulletin</a:t>
            </a:r>
          </a:p>
        </p:txBody>
      </p:sp>
    </p:spTree>
    <p:extLst>
      <p:ext uri="{BB962C8B-B14F-4D97-AF65-F5344CB8AC3E}">
        <p14:creationId xmlns:p14="http://schemas.microsoft.com/office/powerpoint/2010/main" val="287456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3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457200" y="304800"/>
            <a:ext cx="8153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eaLnBrk="1" hangingPunct="1"/>
            <a:r>
              <a:rPr lang="en-US" dirty="0">
                <a:solidFill>
                  <a:srgbClr val="006600"/>
                </a:solidFill>
                <a:cs typeface="Arial" charset="0"/>
              </a:rPr>
              <a:t>History of Graduate Studies</a:t>
            </a:r>
            <a:endParaRPr lang="en-US" dirty="0" smtClean="0">
              <a:solidFill>
                <a:srgbClr val="006600"/>
              </a:solidFill>
              <a:cs typeface="Arial" charset="0"/>
            </a:endParaRPr>
          </a:p>
        </p:txBody>
      </p:sp>
      <p:sp>
        <p:nvSpPr>
          <p:cNvPr id="11" name="TextBox 3"/>
          <p:cNvSpPr txBox="1">
            <a:spLocks noChangeArrowheads="1"/>
          </p:cNvSpPr>
          <p:nvPr/>
        </p:nvSpPr>
        <p:spPr bwMode="auto">
          <a:xfrm>
            <a:off x="762000" y="1600200"/>
            <a:ext cx="7315200" cy="475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50000"/>
              </a:lnSpc>
              <a:spcBef>
                <a:spcPts val="300"/>
              </a:spcBef>
              <a:buClr>
                <a:schemeClr val="accent1">
                  <a:lumMod val="75000"/>
                </a:schemeClr>
              </a:buClr>
              <a:buSzPct val="120000"/>
              <a:buFont typeface="Wingdings" pitchFamily="2" charset="2"/>
              <a:buChar char="§"/>
            </a:pPr>
            <a:r>
              <a:rPr lang="en-IN" sz="2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Founded in 1973</a:t>
            </a:r>
          </a:p>
          <a:p>
            <a:pPr marL="342900" indent="-342900">
              <a:lnSpc>
                <a:spcPct val="150000"/>
              </a:lnSpc>
              <a:spcBef>
                <a:spcPts val="300"/>
              </a:spcBef>
              <a:buClr>
                <a:schemeClr val="accent1">
                  <a:lumMod val="75000"/>
                </a:schemeClr>
              </a:buClr>
              <a:buSzPct val="120000"/>
              <a:buFont typeface="Wingdings" pitchFamily="2" charset="2"/>
              <a:buChar char="§"/>
            </a:pPr>
            <a:r>
              <a:rPr lang="en-IN" sz="2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Formerly called College of Graduate Studies (CGS)</a:t>
            </a:r>
          </a:p>
          <a:p>
            <a:pPr marL="342900" indent="-342900">
              <a:lnSpc>
                <a:spcPct val="150000"/>
              </a:lnSpc>
              <a:spcBef>
                <a:spcPts val="300"/>
              </a:spcBef>
              <a:buClr>
                <a:schemeClr val="accent1">
                  <a:lumMod val="75000"/>
                </a:schemeClr>
              </a:buClr>
              <a:buSzPct val="120000"/>
              <a:buFont typeface="Wingdings" pitchFamily="2" charset="2"/>
              <a:buChar char="§"/>
            </a:pPr>
            <a:r>
              <a:rPr lang="en-IN" sz="2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Presently called Deanship of Graduate Studies (DGS)</a:t>
            </a:r>
          </a:p>
          <a:p>
            <a:pPr marL="342900" indent="-342900">
              <a:lnSpc>
                <a:spcPct val="150000"/>
              </a:lnSpc>
              <a:spcBef>
                <a:spcPts val="300"/>
              </a:spcBef>
              <a:buClr>
                <a:schemeClr val="accent1">
                  <a:lumMod val="75000"/>
                </a:schemeClr>
              </a:buClr>
              <a:buSzPct val="120000"/>
              <a:buFont typeface="Wingdings" pitchFamily="2" charset="2"/>
              <a:buChar char="§"/>
            </a:pPr>
            <a:r>
              <a:rPr lang="en-IN" sz="2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First Graduate College in the Gulf Region</a:t>
            </a:r>
          </a:p>
          <a:p>
            <a:pPr marL="342900" indent="-342900">
              <a:lnSpc>
                <a:spcPct val="150000"/>
              </a:lnSpc>
              <a:spcBef>
                <a:spcPts val="300"/>
              </a:spcBef>
              <a:buClr>
                <a:schemeClr val="accent1">
                  <a:lumMod val="75000"/>
                </a:schemeClr>
              </a:buClr>
              <a:buSzPct val="120000"/>
              <a:buFont typeface="Wingdings" pitchFamily="2" charset="2"/>
              <a:buChar char="§"/>
            </a:pPr>
            <a:r>
              <a:rPr lang="en-IN" sz="2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KFUPM – the first university in Saudi Arabia to introduce PhD Programs in Engineering</a:t>
            </a:r>
          </a:p>
          <a:p>
            <a:pPr marL="342900" indent="-342900">
              <a:lnSpc>
                <a:spcPct val="150000"/>
              </a:lnSpc>
              <a:spcBef>
                <a:spcPts val="300"/>
              </a:spcBef>
              <a:buClr>
                <a:schemeClr val="accent1">
                  <a:lumMod val="75000"/>
                </a:schemeClr>
              </a:buClr>
              <a:buSzPct val="120000"/>
              <a:buFont typeface="Wingdings" pitchFamily="2" charset="2"/>
              <a:buChar char="§"/>
            </a:pPr>
            <a:r>
              <a:rPr lang="en-IN" sz="2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KFUPM has 12 PhD and 35 MS programs</a:t>
            </a:r>
          </a:p>
          <a:p>
            <a:pPr marL="342900" indent="-342900">
              <a:lnSpc>
                <a:spcPct val="150000"/>
              </a:lnSpc>
              <a:spcBef>
                <a:spcPts val="300"/>
              </a:spcBef>
              <a:buClr>
                <a:schemeClr val="accent1">
                  <a:lumMod val="75000"/>
                </a:schemeClr>
              </a:buClr>
              <a:buSzPct val="120000"/>
              <a:buFont typeface="Wingdings" pitchFamily="2" charset="2"/>
              <a:buChar char="§"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937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30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381000" y="304800"/>
            <a:ext cx="8763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sz="3600" dirty="0"/>
              <a:t>Public Oral </a:t>
            </a:r>
            <a:r>
              <a:rPr lang="en-IN" sz="3600" dirty="0" err="1" smtClean="0"/>
              <a:t>Defense</a:t>
            </a:r>
            <a:r>
              <a:rPr lang="en-IN" sz="3600" dirty="0" smtClean="0"/>
              <a:t> </a:t>
            </a:r>
            <a:r>
              <a:rPr lang="en-IN" sz="3600" dirty="0"/>
              <a:t>of Thesis/Dissertation</a:t>
            </a:r>
            <a:endParaRPr lang="en-US" sz="360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33400" y="1295400"/>
            <a:ext cx="7848600" cy="490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>
              <a:buSzPct val="113000"/>
              <a:buFont typeface="Wingdings" pitchFamily="2" charset="2"/>
              <a:buChar char="§"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A public oral </a:t>
            </a:r>
            <a:r>
              <a:rPr lang="en-IN" sz="2400" dirty="0" err="1">
                <a:latin typeface="Times New Roman" pitchFamily="18" charset="0"/>
                <a:cs typeface="Times New Roman" pitchFamily="18" charset="0"/>
              </a:rPr>
              <a:t>defense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 is required from all M.Sc. and PhD students as a part of their degrees</a:t>
            </a: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SzPct val="113000"/>
              <a:buFont typeface="Wingdings" pitchFamily="2" charset="2"/>
              <a:buChar char="§"/>
            </a:pPr>
            <a:endParaRPr lang="en-IN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SzPct val="113000"/>
              <a:buFont typeface="Wingdings" pitchFamily="2" charset="2"/>
              <a:buChar char="§"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The oral </a:t>
            </a:r>
            <a:r>
              <a:rPr lang="en-IN" sz="2400" dirty="0" err="1">
                <a:latin typeface="Times New Roman" pitchFamily="18" charset="0"/>
                <a:cs typeface="Times New Roman" pitchFamily="18" charset="0"/>
              </a:rPr>
              <a:t>defense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 form has to be submitted 2 weeks before the intended date of </a:t>
            </a:r>
            <a:r>
              <a:rPr lang="en-IN" sz="2400" dirty="0" err="1">
                <a:latin typeface="Times New Roman" pitchFamily="18" charset="0"/>
                <a:cs typeface="Times New Roman" pitchFamily="18" charset="0"/>
              </a:rPr>
              <a:t>defense</a:t>
            </a: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SzPct val="113000"/>
              <a:buFont typeface="Wingdings" pitchFamily="2" charset="2"/>
              <a:buChar char="§"/>
            </a:pPr>
            <a:endParaRPr lang="en-IN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SzPct val="113000"/>
              <a:buFont typeface="Wingdings" pitchFamily="2" charset="2"/>
              <a:buChar char="§"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The minimum gap between the proposal </a:t>
            </a: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submission date 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and oral </a:t>
            </a:r>
            <a:r>
              <a:rPr lang="en-IN" sz="2400" dirty="0" err="1">
                <a:latin typeface="Times New Roman" pitchFamily="18" charset="0"/>
                <a:cs typeface="Times New Roman" pitchFamily="18" charset="0"/>
              </a:rPr>
              <a:t>defense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 request is </a:t>
            </a: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months</a:t>
            </a: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SzPct val="113000"/>
              <a:buFont typeface="Wingdings" pitchFamily="2" charset="2"/>
              <a:buChar char="§"/>
            </a:pPr>
            <a:endParaRPr lang="en-IN" sz="24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SzPct val="113000"/>
              <a:buFont typeface="Wingdings" pitchFamily="2" charset="2"/>
              <a:buChar char="§"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Oral </a:t>
            </a:r>
            <a:r>
              <a:rPr lang="en-IN" sz="2400" dirty="0" err="1">
                <a:latin typeface="Times New Roman" pitchFamily="18" charset="0"/>
                <a:cs typeface="Times New Roman" pitchFamily="18" charset="0"/>
              </a:rPr>
              <a:t>defense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 is </a:t>
            </a:r>
            <a:r>
              <a:rPr lang="en-IN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not allowed 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during the registration periods, final examinations and summer semesters.</a:t>
            </a:r>
          </a:p>
        </p:txBody>
      </p:sp>
    </p:spTree>
    <p:extLst>
      <p:ext uri="{BB962C8B-B14F-4D97-AF65-F5344CB8AC3E}">
        <p14:creationId xmlns:p14="http://schemas.microsoft.com/office/powerpoint/2010/main" val="4185400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31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457200" y="304800"/>
            <a:ext cx="8763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dirty="0"/>
              <a:t>Readmission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33400" y="1295400"/>
            <a:ext cx="8001000" cy="490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>
              <a:spcBef>
                <a:spcPts val="800"/>
              </a:spcBef>
              <a:buSzPct val="113000"/>
              <a:buFont typeface="Wingdings" pitchFamily="2" charset="2"/>
              <a:buChar char="§"/>
            </a:pP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Needed for the following </a:t>
            </a:r>
            <a:r>
              <a:rPr lang="en-IN" sz="2200" dirty="0" smtClean="0">
                <a:latin typeface="Times New Roman" pitchFamily="18" charset="0"/>
                <a:cs typeface="Times New Roman" pitchFamily="18" charset="0"/>
              </a:rPr>
              <a:t>students:</a:t>
            </a:r>
          </a:p>
          <a:p>
            <a:pPr lvl="1" algn="just">
              <a:spcBef>
                <a:spcPts val="800"/>
              </a:spcBef>
              <a:buSzPct val="113000"/>
              <a:buFont typeface="Wingdings" pitchFamily="2" charset="2"/>
              <a:buChar char="§"/>
            </a:pPr>
            <a:r>
              <a:rPr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Have </a:t>
            </a:r>
            <a:r>
              <a:rPr lang="en-IN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been </a:t>
            </a:r>
            <a:r>
              <a:rPr lang="en-IN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inactive</a:t>
            </a:r>
            <a:r>
              <a:rPr lang="en-IN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even for one </a:t>
            </a:r>
            <a:r>
              <a:rPr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semester.</a:t>
            </a:r>
          </a:p>
          <a:p>
            <a:pPr lvl="1" algn="just">
              <a:spcBef>
                <a:spcPts val="800"/>
              </a:spcBef>
              <a:buSzPct val="113000"/>
              <a:buFont typeface="Wingdings" pitchFamily="2" charset="2"/>
              <a:buChar char="§"/>
            </a:pPr>
            <a:r>
              <a:rPr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Have </a:t>
            </a:r>
            <a:r>
              <a:rPr lang="en-IN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dropped </a:t>
            </a:r>
            <a:r>
              <a:rPr lang="en-IN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ALL</a:t>
            </a:r>
            <a:r>
              <a:rPr lang="en-IN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courses in a </a:t>
            </a:r>
            <a:r>
              <a:rPr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semester.</a:t>
            </a:r>
          </a:p>
          <a:p>
            <a:pPr lvl="1" algn="just">
              <a:spcBef>
                <a:spcPts val="800"/>
              </a:spcBef>
              <a:buSzPct val="113000"/>
              <a:buFont typeface="Wingdings" pitchFamily="2" charset="2"/>
              <a:buChar char="§"/>
            </a:pPr>
            <a:r>
              <a:rPr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Have </a:t>
            </a:r>
            <a:r>
              <a:rPr lang="en-IN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not confirmed their registration according to Registrar </a:t>
            </a:r>
            <a:r>
              <a:rPr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deadlines.</a:t>
            </a:r>
            <a:endParaRPr lang="en-IN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800"/>
              </a:spcBef>
              <a:buSzPct val="113000"/>
              <a:buFont typeface="Wingdings" pitchFamily="2" charset="2"/>
              <a:buChar char="§"/>
            </a:pP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Full-time graduate students, RAs, Lecturers-B are </a:t>
            </a:r>
            <a:r>
              <a:rPr lang="en-IN" sz="2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 allowed to drop a semester or withdraw from ALL courses.</a:t>
            </a:r>
          </a:p>
          <a:p>
            <a:pPr algn="just">
              <a:spcBef>
                <a:spcPts val="800"/>
              </a:spcBef>
              <a:buSzPct val="113000"/>
              <a:buFont typeface="Wingdings" pitchFamily="2" charset="2"/>
              <a:buChar char="§"/>
            </a:pP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A student can get re-admission for 3 times at max. </a:t>
            </a:r>
          </a:p>
          <a:p>
            <a:pPr algn="just">
              <a:spcBef>
                <a:spcPts val="800"/>
              </a:spcBef>
              <a:buSzPct val="113000"/>
              <a:buFont typeface="Wingdings" pitchFamily="2" charset="2"/>
              <a:buChar char="§"/>
            </a:pP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The form </a:t>
            </a:r>
            <a:r>
              <a:rPr lang="en-IN" sz="2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should be submitted </a:t>
            </a: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at least </a:t>
            </a: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I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weeks before the start of the intended semester to the department.</a:t>
            </a:r>
          </a:p>
          <a:p>
            <a:pPr algn="just">
              <a:spcBef>
                <a:spcPts val="800"/>
              </a:spcBef>
              <a:buSzPct val="113000"/>
              <a:buFont typeface="Wingdings" pitchFamily="2" charset="2"/>
              <a:buChar char="§"/>
            </a:pP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For students inactive for more than 6 semesters, their cases have to be approved by Dept., College and Graduate Councils!!!</a:t>
            </a:r>
          </a:p>
        </p:txBody>
      </p:sp>
    </p:spTree>
    <p:extLst>
      <p:ext uri="{BB962C8B-B14F-4D97-AF65-F5344CB8AC3E}">
        <p14:creationId xmlns:p14="http://schemas.microsoft.com/office/powerpoint/2010/main" val="1823093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32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457200" y="304800"/>
            <a:ext cx="8763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dirty="0"/>
              <a:t>Important Note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37949" y="1670168"/>
            <a:ext cx="8072651" cy="4044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SzPct val="113000"/>
              <a:buNone/>
            </a:pPr>
            <a:r>
              <a:rPr lang="en-IN" sz="3600" dirty="0">
                <a:latin typeface="Times New Roman" pitchFamily="18" charset="0"/>
                <a:cs typeface="Times New Roman" pitchFamily="18" charset="0"/>
              </a:rPr>
              <a:t>Please read the Graduate Bulletin carefully and check the FAQ’s document. </a:t>
            </a:r>
            <a:br>
              <a:rPr lang="en-IN" sz="3600" dirty="0">
                <a:latin typeface="Times New Roman" pitchFamily="18" charset="0"/>
                <a:cs typeface="Times New Roman" pitchFamily="18" charset="0"/>
              </a:rPr>
            </a:br>
            <a:endParaRPr lang="en-IN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SzPct val="113000"/>
              <a:buNone/>
            </a:pPr>
            <a:r>
              <a:rPr lang="en-IN" sz="3600" dirty="0" smtClean="0">
                <a:latin typeface="Times New Roman" pitchFamily="18" charset="0"/>
                <a:cs typeface="Times New Roman" pitchFamily="18" charset="0"/>
              </a:rPr>
              <a:t>Both </a:t>
            </a:r>
            <a:r>
              <a:rPr lang="en-IN" sz="3600" dirty="0">
                <a:latin typeface="Times New Roman" pitchFamily="18" charset="0"/>
                <a:cs typeface="Times New Roman" pitchFamily="18" charset="0"/>
              </a:rPr>
              <a:t>are available on our website </a:t>
            </a:r>
            <a:r>
              <a:rPr lang="en-IN" sz="3600" dirty="0" smtClean="0">
                <a:latin typeface="Times New Roman" pitchFamily="18" charset="0"/>
                <a:cs typeface="Times New Roman" pitchFamily="18" charset="0"/>
                <a:hlinkClick r:id="rId2"/>
              </a:rPr>
              <a:t>www.kfupm.edu.sa/gs</a:t>
            </a:r>
            <a:r>
              <a:rPr lang="en-IN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en-IN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251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33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457200" y="304800"/>
            <a:ext cx="8763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dirty="0"/>
              <a:t>Important </a:t>
            </a:r>
            <a:r>
              <a:rPr lang="en-IN" dirty="0" smtClean="0"/>
              <a:t>Deadlines</a:t>
            </a:r>
            <a:endParaRPr lang="en-US" dirty="0"/>
          </a:p>
        </p:txBody>
      </p:sp>
      <p:graphicFrame>
        <p:nvGraphicFramePr>
          <p:cNvPr id="7" name="Group 3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6644805"/>
              </p:ext>
            </p:extLst>
          </p:nvPr>
        </p:nvGraphicFramePr>
        <p:xfrm>
          <a:off x="1371600" y="1268104"/>
          <a:ext cx="6096000" cy="4583430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Academic Issue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Deadline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Readmission Application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4 weeks before new semester starts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Change of Major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 months before new semester starts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Degree Plan Submission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nd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Semester (4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th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 Week) from initial admission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Thesis Proposal Submission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3 months before intended defense date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Oral defense Request  Form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2 weeks before intended defense date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Last day of defense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Last day of classes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Last day for clearing pending issues to avoid HOLD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charset="0"/>
                        </a:rPr>
                        <a:t>One week before new semester starts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2794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34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381000" y="304800"/>
            <a:ext cx="8915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sz="3600" dirty="0"/>
              <a:t>Typical Degree Progress - </a:t>
            </a:r>
            <a:r>
              <a:rPr lang="en-IN" sz="3600" dirty="0" smtClean="0"/>
              <a:t>FT </a:t>
            </a:r>
            <a:r>
              <a:rPr lang="en-IN" sz="3600" dirty="0"/>
              <a:t>MSc Students</a:t>
            </a:r>
            <a:endParaRPr lang="en-US" sz="3600" dirty="0"/>
          </a:p>
        </p:txBody>
      </p:sp>
      <p:sp>
        <p:nvSpPr>
          <p:cNvPr id="5" name="AutoShape 6"/>
          <p:cNvSpPr>
            <a:spLocks noChangeArrowheads="1"/>
          </p:cNvSpPr>
          <p:nvPr/>
        </p:nvSpPr>
        <p:spPr bwMode="auto">
          <a:xfrm>
            <a:off x="3962400" y="1852613"/>
            <a:ext cx="1295400" cy="307777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rtl="1">
              <a:spcBef>
                <a:spcPts val="600"/>
              </a:spcBef>
              <a:spcAft>
                <a:spcPts val="600"/>
              </a:spcAft>
            </a:pPr>
            <a:r>
              <a:rPr lang="en-US" b="1">
                <a:solidFill>
                  <a:srgbClr val="000066"/>
                </a:solidFill>
                <a:latin typeface="Times New Roman" pitchFamily="18" charset="0"/>
              </a:rPr>
              <a:t>Admission</a:t>
            </a:r>
            <a:endParaRPr lang="en-US" sz="2000">
              <a:solidFill>
                <a:srgbClr val="000066"/>
              </a:solidFill>
            </a:endParaRPr>
          </a:p>
        </p:txBody>
      </p:sp>
      <p:sp>
        <p:nvSpPr>
          <p:cNvPr id="6" name="AutoShape 7"/>
          <p:cNvSpPr>
            <a:spLocks noChangeArrowheads="1"/>
          </p:cNvSpPr>
          <p:nvPr/>
        </p:nvSpPr>
        <p:spPr bwMode="auto">
          <a:xfrm>
            <a:off x="2438400" y="2171700"/>
            <a:ext cx="4267200" cy="492125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rtl="1">
              <a:spcBef>
                <a:spcPts val="300"/>
              </a:spcBef>
            </a:pPr>
            <a:r>
              <a:rPr lang="en-US" sz="1600" b="1" u="sng" dirty="0">
                <a:solidFill>
                  <a:srgbClr val="000066"/>
                </a:solidFill>
                <a:latin typeface="Times New Roman" pitchFamily="18" charset="0"/>
              </a:rPr>
              <a:t>1</a:t>
            </a:r>
            <a:r>
              <a:rPr lang="en-US" sz="1600" b="1" u="sng" baseline="30000" dirty="0">
                <a:solidFill>
                  <a:srgbClr val="000066"/>
                </a:solidFill>
                <a:latin typeface="Times New Roman" pitchFamily="18" charset="0"/>
              </a:rPr>
              <a:t>st</a:t>
            </a:r>
            <a:r>
              <a:rPr lang="en-US" sz="1600" b="1" u="sng" dirty="0">
                <a:solidFill>
                  <a:srgbClr val="000066"/>
                </a:solidFill>
                <a:latin typeface="Times New Roman" pitchFamily="18" charset="0"/>
              </a:rPr>
              <a:t> Semester</a:t>
            </a:r>
          </a:p>
          <a:p>
            <a:pPr rtl="1"/>
            <a:r>
              <a:rPr lang="en-US" sz="1600" dirty="0">
                <a:solidFill>
                  <a:srgbClr val="000066"/>
                </a:solidFill>
                <a:latin typeface="Times New Roman" pitchFamily="18" charset="0"/>
              </a:rPr>
              <a:t>- Register 3 courses </a:t>
            </a:r>
            <a:endParaRPr lang="en-US" sz="2400" dirty="0">
              <a:solidFill>
                <a:srgbClr val="000066"/>
              </a:solidFill>
            </a:endParaRPr>
          </a:p>
        </p:txBody>
      </p:sp>
      <p:sp>
        <p:nvSpPr>
          <p:cNvPr id="9" name="AutoShape 8"/>
          <p:cNvSpPr>
            <a:spLocks noChangeArrowheads="1"/>
          </p:cNvSpPr>
          <p:nvPr/>
        </p:nvSpPr>
        <p:spPr bwMode="auto">
          <a:xfrm>
            <a:off x="2438400" y="2686050"/>
            <a:ext cx="4267200" cy="1041400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rtl="1">
              <a:spcBef>
                <a:spcPts val="300"/>
              </a:spcBef>
            </a:pPr>
            <a:r>
              <a:rPr lang="en-US" sz="1600" b="1" u="sng">
                <a:solidFill>
                  <a:srgbClr val="000066"/>
                </a:solidFill>
                <a:latin typeface="Times New Roman" pitchFamily="18" charset="0"/>
              </a:rPr>
              <a:t>2</a:t>
            </a:r>
            <a:r>
              <a:rPr lang="en-US" sz="1600" b="1" u="sng" baseline="30000">
                <a:solidFill>
                  <a:srgbClr val="000066"/>
                </a:solidFill>
                <a:latin typeface="Times New Roman" pitchFamily="18" charset="0"/>
              </a:rPr>
              <a:t>nd</a:t>
            </a:r>
            <a:r>
              <a:rPr lang="en-US" sz="1600" b="1" u="sng">
                <a:solidFill>
                  <a:srgbClr val="000066"/>
                </a:solidFill>
                <a:latin typeface="Times New Roman" pitchFamily="18" charset="0"/>
              </a:rPr>
              <a:t> Semester</a:t>
            </a:r>
          </a:p>
          <a:p>
            <a:pPr rtl="1">
              <a:spcBef>
                <a:spcPts val="300"/>
              </a:spcBef>
            </a:pPr>
            <a:r>
              <a:rPr lang="en-US" sz="1600">
                <a:solidFill>
                  <a:srgbClr val="000066"/>
                </a:solidFill>
                <a:latin typeface="Times New Roman" pitchFamily="18" charset="0"/>
              </a:rPr>
              <a:t>- Register 3 courses</a:t>
            </a:r>
          </a:p>
          <a:p>
            <a:pPr>
              <a:buFont typeface="Symbol" pitchFamily="18" charset="2"/>
              <a:buNone/>
            </a:pPr>
            <a:r>
              <a:rPr lang="en-US" sz="1600">
                <a:solidFill>
                  <a:srgbClr val="000066"/>
                </a:solidFill>
                <a:latin typeface="Times New Roman" pitchFamily="18" charset="0"/>
              </a:rPr>
              <a:t>- Submit degree plan</a:t>
            </a:r>
          </a:p>
          <a:p>
            <a:pPr>
              <a:buFont typeface="Symbol" pitchFamily="18" charset="2"/>
              <a:buNone/>
            </a:pPr>
            <a:r>
              <a:rPr lang="en-US" sz="1600">
                <a:solidFill>
                  <a:srgbClr val="000066"/>
                </a:solidFill>
                <a:latin typeface="Times New Roman" pitchFamily="18" charset="0"/>
              </a:rPr>
              <a:t>- Select thesis advisor and preliminary thesis topic</a:t>
            </a:r>
            <a:endParaRPr lang="en-US" sz="2400">
              <a:solidFill>
                <a:srgbClr val="000066"/>
              </a:solidFill>
            </a:endParaRPr>
          </a:p>
        </p:txBody>
      </p:sp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2438400" y="3702050"/>
            <a:ext cx="4267200" cy="1041400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rtl="1">
              <a:spcBef>
                <a:spcPts val="300"/>
              </a:spcBef>
            </a:pPr>
            <a:r>
              <a:rPr lang="en-US" sz="1600" b="1" u="sng">
                <a:solidFill>
                  <a:srgbClr val="000066"/>
                </a:solidFill>
                <a:latin typeface="Times New Roman" pitchFamily="18" charset="0"/>
              </a:rPr>
              <a:t>3</a:t>
            </a:r>
            <a:r>
              <a:rPr lang="en-US" sz="1600" b="1" u="sng" baseline="30000">
                <a:solidFill>
                  <a:srgbClr val="000066"/>
                </a:solidFill>
                <a:latin typeface="Times New Roman" pitchFamily="18" charset="0"/>
              </a:rPr>
              <a:t>rd</a:t>
            </a:r>
            <a:r>
              <a:rPr lang="en-US" sz="1600" b="1" u="sng">
                <a:solidFill>
                  <a:srgbClr val="000066"/>
                </a:solidFill>
                <a:latin typeface="Times New Roman" pitchFamily="18" charset="0"/>
              </a:rPr>
              <a:t> Semester</a:t>
            </a:r>
          </a:p>
          <a:p>
            <a:pPr rtl="1">
              <a:spcBef>
                <a:spcPts val="300"/>
              </a:spcBef>
            </a:pPr>
            <a:r>
              <a:rPr lang="en-US" sz="1600">
                <a:solidFill>
                  <a:srgbClr val="000066"/>
                </a:solidFill>
                <a:latin typeface="Times New Roman" pitchFamily="18" charset="0"/>
              </a:rPr>
              <a:t>- Register 2-3 courses</a:t>
            </a:r>
          </a:p>
          <a:p>
            <a:pPr>
              <a:buFont typeface="Symbol" pitchFamily="18" charset="2"/>
              <a:buNone/>
            </a:pPr>
            <a:r>
              <a:rPr lang="en-US" sz="1600">
                <a:solidFill>
                  <a:srgbClr val="000066"/>
                </a:solidFill>
                <a:latin typeface="Times New Roman" pitchFamily="18" charset="0"/>
              </a:rPr>
              <a:t>- Select thesis committee</a:t>
            </a:r>
          </a:p>
          <a:p>
            <a:pPr>
              <a:buFont typeface="Symbol" pitchFamily="18" charset="2"/>
              <a:buNone/>
            </a:pPr>
            <a:r>
              <a:rPr lang="en-US" sz="1600">
                <a:solidFill>
                  <a:srgbClr val="000066"/>
                </a:solidFill>
                <a:latin typeface="Times New Roman" pitchFamily="18" charset="0"/>
              </a:rPr>
              <a:t>- Submit thesis proposal</a:t>
            </a:r>
            <a:endParaRPr lang="en-US" sz="2400">
              <a:solidFill>
                <a:srgbClr val="000066"/>
              </a:solidFill>
            </a:endParaRPr>
          </a:p>
        </p:txBody>
      </p:sp>
      <p:sp>
        <p:nvSpPr>
          <p:cNvPr id="12" name="AutoShape 10"/>
          <p:cNvSpPr>
            <a:spLocks noChangeArrowheads="1"/>
          </p:cNvSpPr>
          <p:nvPr/>
        </p:nvSpPr>
        <p:spPr bwMode="auto">
          <a:xfrm>
            <a:off x="2438400" y="4743450"/>
            <a:ext cx="4267200" cy="492443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rtl="1">
              <a:spcBef>
                <a:spcPts val="300"/>
              </a:spcBef>
            </a:pPr>
            <a:r>
              <a:rPr lang="en-US" sz="1600" b="1" u="sng" dirty="0">
                <a:solidFill>
                  <a:srgbClr val="000066"/>
                </a:solidFill>
                <a:latin typeface="Times New Roman" pitchFamily="18" charset="0"/>
              </a:rPr>
              <a:t>4</a:t>
            </a:r>
            <a:r>
              <a:rPr lang="en-US" sz="1600" b="1" u="sng" baseline="30000" dirty="0">
                <a:solidFill>
                  <a:srgbClr val="000066"/>
                </a:solidFill>
                <a:latin typeface="Times New Roman" pitchFamily="18" charset="0"/>
              </a:rPr>
              <a:t>th</a:t>
            </a:r>
            <a:r>
              <a:rPr lang="en-US" sz="1600" b="1" u="sng" dirty="0">
                <a:solidFill>
                  <a:srgbClr val="000066"/>
                </a:solidFill>
                <a:latin typeface="Times New Roman" pitchFamily="18" charset="0"/>
              </a:rPr>
              <a:t> Semester</a:t>
            </a:r>
          </a:p>
          <a:p>
            <a:r>
              <a:rPr lang="en-US" sz="1600" dirty="0">
                <a:solidFill>
                  <a:srgbClr val="000066"/>
                </a:solidFill>
                <a:latin typeface="Times New Roman" pitchFamily="18" charset="0"/>
              </a:rPr>
              <a:t>- Thesis defense and degree completion</a:t>
            </a:r>
            <a:endParaRPr lang="en-US" sz="2400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843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35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457200" y="304800"/>
            <a:ext cx="8763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sz="3600" dirty="0" smtClean="0"/>
              <a:t>Typical </a:t>
            </a:r>
            <a:r>
              <a:rPr lang="en-IN" sz="3600" dirty="0"/>
              <a:t>Degree </a:t>
            </a:r>
            <a:r>
              <a:rPr lang="en-IN" sz="3600" dirty="0" smtClean="0"/>
              <a:t>Progress - PT </a:t>
            </a:r>
            <a:r>
              <a:rPr lang="en-IN" sz="3600" dirty="0"/>
              <a:t>MSc </a:t>
            </a:r>
            <a:r>
              <a:rPr lang="en-IN" sz="3600" dirty="0" smtClean="0"/>
              <a:t>Students     </a:t>
            </a:r>
            <a:endParaRPr lang="en-US" sz="3600" dirty="0"/>
          </a:p>
        </p:txBody>
      </p:sp>
      <p:sp>
        <p:nvSpPr>
          <p:cNvPr id="19" name="AutoShape 6"/>
          <p:cNvSpPr>
            <a:spLocks noChangeArrowheads="1"/>
          </p:cNvSpPr>
          <p:nvPr/>
        </p:nvSpPr>
        <p:spPr bwMode="auto">
          <a:xfrm>
            <a:off x="3962400" y="1447800"/>
            <a:ext cx="1295400" cy="300037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b="1">
                <a:latin typeface="Times New Roman" pitchFamily="18" charset="0"/>
              </a:rPr>
              <a:t>Admission</a:t>
            </a:r>
            <a:endParaRPr lang="en-US" sz="2000"/>
          </a:p>
        </p:txBody>
      </p:sp>
      <p:sp>
        <p:nvSpPr>
          <p:cNvPr id="20" name="AutoShape 7"/>
          <p:cNvSpPr>
            <a:spLocks noChangeArrowheads="1"/>
          </p:cNvSpPr>
          <p:nvPr/>
        </p:nvSpPr>
        <p:spPr bwMode="auto">
          <a:xfrm>
            <a:off x="2438400" y="1766887"/>
            <a:ext cx="4267200" cy="514350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u="sng">
                <a:latin typeface="Times New Roman" pitchFamily="18" charset="0"/>
              </a:rPr>
              <a:t>1</a:t>
            </a:r>
            <a:r>
              <a:rPr lang="en-US" sz="1600" b="1" u="sng" baseline="30000">
                <a:latin typeface="Times New Roman" pitchFamily="18" charset="0"/>
              </a:rPr>
              <a:t>st</a:t>
            </a:r>
            <a:r>
              <a:rPr lang="en-US" sz="1600" b="1" u="sng">
                <a:latin typeface="Times New Roman" pitchFamily="18" charset="0"/>
              </a:rPr>
              <a:t> Semester</a:t>
            </a:r>
          </a:p>
          <a:p>
            <a:r>
              <a:rPr lang="en-US" sz="1600">
                <a:latin typeface="Times New Roman" pitchFamily="18" charset="0"/>
              </a:rPr>
              <a:t>- Register 2 courses </a:t>
            </a:r>
            <a:endParaRPr lang="en-US" sz="2400"/>
          </a:p>
        </p:txBody>
      </p:sp>
      <p:sp>
        <p:nvSpPr>
          <p:cNvPr id="21" name="AutoShape 8"/>
          <p:cNvSpPr>
            <a:spLocks noChangeArrowheads="1"/>
          </p:cNvSpPr>
          <p:nvPr/>
        </p:nvSpPr>
        <p:spPr bwMode="auto">
          <a:xfrm>
            <a:off x="2438400" y="2281237"/>
            <a:ext cx="4267200" cy="796925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u="sng">
                <a:latin typeface="Times New Roman" pitchFamily="18" charset="0"/>
              </a:rPr>
              <a:t>2</a:t>
            </a:r>
            <a:r>
              <a:rPr lang="en-US" sz="1600" b="1" u="sng" baseline="30000">
                <a:latin typeface="Times New Roman" pitchFamily="18" charset="0"/>
              </a:rPr>
              <a:t>nd</a:t>
            </a:r>
            <a:r>
              <a:rPr lang="en-US" sz="1600" b="1" u="sng">
                <a:latin typeface="Times New Roman" pitchFamily="18" charset="0"/>
              </a:rPr>
              <a:t> Semester</a:t>
            </a:r>
          </a:p>
          <a:p>
            <a:pPr>
              <a:spcBef>
                <a:spcPts val="300"/>
              </a:spcBef>
            </a:pPr>
            <a:r>
              <a:rPr lang="en-US" sz="1600">
                <a:latin typeface="Times New Roman" pitchFamily="18" charset="0"/>
              </a:rPr>
              <a:t>- Register 2 courses</a:t>
            </a:r>
          </a:p>
          <a:p>
            <a:pPr>
              <a:buFont typeface="Symbol" pitchFamily="18" charset="2"/>
              <a:buNone/>
            </a:pPr>
            <a:r>
              <a:rPr lang="en-US" sz="1600">
                <a:latin typeface="Times New Roman" pitchFamily="18" charset="0"/>
              </a:rPr>
              <a:t>- Submit degree plan</a:t>
            </a:r>
            <a:endParaRPr lang="en-US" sz="2400"/>
          </a:p>
        </p:txBody>
      </p:sp>
      <p:sp>
        <p:nvSpPr>
          <p:cNvPr id="22" name="AutoShape 9"/>
          <p:cNvSpPr>
            <a:spLocks noChangeArrowheads="1"/>
          </p:cNvSpPr>
          <p:nvPr/>
        </p:nvSpPr>
        <p:spPr bwMode="auto">
          <a:xfrm>
            <a:off x="2438400" y="3881437"/>
            <a:ext cx="4267200" cy="1041400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u="sng">
                <a:latin typeface="Times New Roman" pitchFamily="18" charset="0"/>
              </a:rPr>
              <a:t>4</a:t>
            </a:r>
            <a:r>
              <a:rPr lang="en-US" sz="1600" b="1" u="sng" baseline="30000">
                <a:latin typeface="Times New Roman" pitchFamily="18" charset="0"/>
              </a:rPr>
              <a:t>th</a:t>
            </a:r>
            <a:r>
              <a:rPr lang="en-US" sz="1600" b="1" u="sng">
                <a:latin typeface="Times New Roman" pitchFamily="18" charset="0"/>
              </a:rPr>
              <a:t> Semester</a:t>
            </a:r>
          </a:p>
          <a:p>
            <a:pPr>
              <a:spcBef>
                <a:spcPts val="300"/>
              </a:spcBef>
            </a:pPr>
            <a:r>
              <a:rPr lang="en-US" sz="1600">
                <a:latin typeface="Times New Roman" pitchFamily="18" charset="0"/>
              </a:rPr>
              <a:t>- Register 2 courses</a:t>
            </a:r>
          </a:p>
          <a:p>
            <a:pPr>
              <a:buFont typeface="Symbol" pitchFamily="18" charset="2"/>
              <a:buNone/>
            </a:pPr>
            <a:r>
              <a:rPr lang="en-US" sz="1600">
                <a:latin typeface="Times New Roman" pitchFamily="18" charset="0"/>
              </a:rPr>
              <a:t>- Select thesis committee</a:t>
            </a:r>
          </a:p>
          <a:p>
            <a:pPr>
              <a:buFont typeface="Symbol" pitchFamily="18" charset="2"/>
              <a:buNone/>
            </a:pPr>
            <a:r>
              <a:rPr lang="en-US" sz="1600">
                <a:latin typeface="Times New Roman" pitchFamily="18" charset="0"/>
              </a:rPr>
              <a:t>- Submit thesis proposal</a:t>
            </a:r>
            <a:endParaRPr lang="en-US" sz="2400"/>
          </a:p>
        </p:txBody>
      </p:sp>
      <p:sp>
        <p:nvSpPr>
          <p:cNvPr id="23" name="AutoShape 10"/>
          <p:cNvSpPr>
            <a:spLocks noChangeArrowheads="1"/>
          </p:cNvSpPr>
          <p:nvPr/>
        </p:nvSpPr>
        <p:spPr bwMode="auto">
          <a:xfrm>
            <a:off x="2438400" y="4891087"/>
            <a:ext cx="4267200" cy="514350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u="sng">
                <a:latin typeface="Times New Roman" pitchFamily="18" charset="0"/>
              </a:rPr>
              <a:t>5</a:t>
            </a:r>
            <a:r>
              <a:rPr lang="en-US" sz="1600" b="1" u="sng" baseline="30000">
                <a:latin typeface="Times New Roman" pitchFamily="18" charset="0"/>
              </a:rPr>
              <a:t>th</a:t>
            </a:r>
            <a:r>
              <a:rPr lang="en-US" sz="1600" b="1" u="sng">
                <a:latin typeface="Times New Roman" pitchFamily="18" charset="0"/>
              </a:rPr>
              <a:t> Semester</a:t>
            </a:r>
          </a:p>
          <a:p>
            <a:r>
              <a:rPr lang="en-US" sz="1600">
                <a:latin typeface="Times New Roman" pitchFamily="18" charset="0"/>
              </a:rPr>
              <a:t>- Work on thesis</a:t>
            </a:r>
            <a:endParaRPr lang="en-US" sz="2400"/>
          </a:p>
        </p:txBody>
      </p:sp>
      <p:sp>
        <p:nvSpPr>
          <p:cNvPr id="24" name="AutoShape 11"/>
          <p:cNvSpPr>
            <a:spLocks noChangeArrowheads="1"/>
          </p:cNvSpPr>
          <p:nvPr/>
        </p:nvSpPr>
        <p:spPr bwMode="auto">
          <a:xfrm>
            <a:off x="2438400" y="3084512"/>
            <a:ext cx="4267200" cy="796925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u="sng">
                <a:latin typeface="Times New Roman" pitchFamily="18" charset="0"/>
              </a:rPr>
              <a:t>3</a:t>
            </a:r>
            <a:r>
              <a:rPr lang="en-US" sz="1600" b="1" u="sng" baseline="30000">
                <a:latin typeface="Times New Roman" pitchFamily="18" charset="0"/>
              </a:rPr>
              <a:t>rd</a:t>
            </a:r>
            <a:r>
              <a:rPr lang="en-US" sz="1600" b="1" u="sng">
                <a:latin typeface="Times New Roman" pitchFamily="18" charset="0"/>
              </a:rPr>
              <a:t> Semester</a:t>
            </a:r>
          </a:p>
          <a:p>
            <a:pPr>
              <a:spcBef>
                <a:spcPts val="300"/>
              </a:spcBef>
            </a:pPr>
            <a:r>
              <a:rPr lang="en-US" sz="1600">
                <a:latin typeface="Times New Roman" pitchFamily="18" charset="0"/>
              </a:rPr>
              <a:t>- Register 2 courses</a:t>
            </a:r>
          </a:p>
          <a:p>
            <a:pPr>
              <a:buFont typeface="Symbol" pitchFamily="18" charset="2"/>
              <a:buNone/>
            </a:pPr>
            <a:r>
              <a:rPr lang="en-US" sz="1600">
                <a:latin typeface="Times New Roman" pitchFamily="18" charset="0"/>
              </a:rPr>
              <a:t>- Select thesis advisor and preliminary thesis topic</a:t>
            </a:r>
            <a:endParaRPr lang="en-US" sz="2400"/>
          </a:p>
        </p:txBody>
      </p:sp>
      <p:sp>
        <p:nvSpPr>
          <p:cNvPr id="25" name="AutoShape 12"/>
          <p:cNvSpPr>
            <a:spLocks noChangeArrowheads="1"/>
          </p:cNvSpPr>
          <p:nvPr/>
        </p:nvSpPr>
        <p:spPr bwMode="auto">
          <a:xfrm>
            <a:off x="2438400" y="5405437"/>
            <a:ext cx="4267200" cy="514350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u="sng">
                <a:latin typeface="Times New Roman" pitchFamily="18" charset="0"/>
              </a:rPr>
              <a:t>6</a:t>
            </a:r>
            <a:r>
              <a:rPr lang="en-US" sz="1600" b="1" u="sng" baseline="30000">
                <a:latin typeface="Times New Roman" pitchFamily="18" charset="0"/>
              </a:rPr>
              <a:t>th</a:t>
            </a:r>
            <a:r>
              <a:rPr lang="en-US" sz="1600" b="1" u="sng">
                <a:latin typeface="Times New Roman" pitchFamily="18" charset="0"/>
              </a:rPr>
              <a:t> Semester</a:t>
            </a:r>
          </a:p>
          <a:p>
            <a:r>
              <a:rPr lang="en-US" sz="1600">
                <a:latin typeface="Times New Roman" pitchFamily="18" charset="0"/>
              </a:rPr>
              <a:t>- Thesis defense and degree completion</a:t>
            </a: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138215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36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381000" y="381000"/>
            <a:ext cx="8763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sz="3200" dirty="0"/>
              <a:t>Typical Degree Progress - </a:t>
            </a:r>
            <a:r>
              <a:rPr lang="en-IN" sz="3200" dirty="0" smtClean="0"/>
              <a:t>FT PhD </a:t>
            </a:r>
            <a:r>
              <a:rPr lang="en-IN" sz="3200" dirty="0"/>
              <a:t>Students</a:t>
            </a:r>
            <a:endParaRPr lang="en-US" sz="3200" dirty="0"/>
          </a:p>
        </p:txBody>
      </p:sp>
      <p:sp>
        <p:nvSpPr>
          <p:cNvPr id="11" name="AutoShape 6"/>
          <p:cNvSpPr>
            <a:spLocks noChangeArrowheads="1"/>
          </p:cNvSpPr>
          <p:nvPr/>
        </p:nvSpPr>
        <p:spPr bwMode="auto">
          <a:xfrm>
            <a:off x="3962400" y="1219200"/>
            <a:ext cx="1295400" cy="300038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b="1">
                <a:latin typeface="Times New Roman" pitchFamily="18" charset="0"/>
              </a:rPr>
              <a:t>Admission</a:t>
            </a:r>
            <a:endParaRPr lang="en-US" sz="2000"/>
          </a:p>
        </p:txBody>
      </p:sp>
      <p:sp>
        <p:nvSpPr>
          <p:cNvPr id="12" name="AutoShape 7"/>
          <p:cNvSpPr>
            <a:spLocks noChangeArrowheads="1"/>
          </p:cNvSpPr>
          <p:nvPr/>
        </p:nvSpPr>
        <p:spPr bwMode="auto">
          <a:xfrm>
            <a:off x="2438400" y="1543050"/>
            <a:ext cx="4267200" cy="492125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u="sng">
                <a:latin typeface="Times New Roman" pitchFamily="18" charset="0"/>
              </a:rPr>
              <a:t>1</a:t>
            </a:r>
            <a:r>
              <a:rPr lang="en-US" sz="1600" b="1" u="sng" baseline="30000">
                <a:latin typeface="Times New Roman" pitchFamily="18" charset="0"/>
              </a:rPr>
              <a:t>st</a:t>
            </a:r>
            <a:r>
              <a:rPr lang="en-US" sz="1600" b="1" u="sng">
                <a:latin typeface="Times New Roman" pitchFamily="18" charset="0"/>
              </a:rPr>
              <a:t> Semester</a:t>
            </a:r>
          </a:p>
          <a:p>
            <a:r>
              <a:rPr lang="en-US" sz="1600">
                <a:latin typeface="Times New Roman" pitchFamily="18" charset="0"/>
              </a:rPr>
              <a:t>- Register 3 courses </a:t>
            </a:r>
            <a:endParaRPr lang="en-US" sz="2400"/>
          </a:p>
        </p:txBody>
      </p:sp>
      <p:sp>
        <p:nvSpPr>
          <p:cNvPr id="13" name="AutoShape 8"/>
          <p:cNvSpPr>
            <a:spLocks noChangeArrowheads="1"/>
          </p:cNvSpPr>
          <p:nvPr/>
        </p:nvSpPr>
        <p:spPr bwMode="auto">
          <a:xfrm>
            <a:off x="2438400" y="2057400"/>
            <a:ext cx="4267200" cy="796925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u="sng">
                <a:latin typeface="Times New Roman" pitchFamily="18" charset="0"/>
              </a:rPr>
              <a:t>2</a:t>
            </a:r>
            <a:r>
              <a:rPr lang="en-US" sz="1600" b="1" u="sng" baseline="30000">
                <a:latin typeface="Times New Roman" pitchFamily="18" charset="0"/>
              </a:rPr>
              <a:t>nd</a:t>
            </a:r>
            <a:r>
              <a:rPr lang="en-US" sz="1600" b="1" u="sng">
                <a:latin typeface="Times New Roman" pitchFamily="18" charset="0"/>
              </a:rPr>
              <a:t> Semester</a:t>
            </a:r>
          </a:p>
          <a:p>
            <a:pPr>
              <a:spcBef>
                <a:spcPts val="300"/>
              </a:spcBef>
            </a:pPr>
            <a:r>
              <a:rPr lang="en-US" sz="1600">
                <a:latin typeface="Times New Roman" pitchFamily="18" charset="0"/>
              </a:rPr>
              <a:t>- Register 3 courses</a:t>
            </a:r>
          </a:p>
          <a:p>
            <a:pPr>
              <a:buFont typeface="Symbol" pitchFamily="18" charset="2"/>
              <a:buNone/>
            </a:pPr>
            <a:r>
              <a:rPr lang="en-US" sz="1600">
                <a:latin typeface="Times New Roman" pitchFamily="18" charset="0"/>
              </a:rPr>
              <a:t>- Submit degree plan</a:t>
            </a:r>
            <a:endParaRPr lang="en-US" sz="2400"/>
          </a:p>
        </p:txBody>
      </p:sp>
      <p:sp>
        <p:nvSpPr>
          <p:cNvPr id="14" name="AutoShape 9"/>
          <p:cNvSpPr>
            <a:spLocks noChangeArrowheads="1"/>
          </p:cNvSpPr>
          <p:nvPr/>
        </p:nvSpPr>
        <p:spPr bwMode="auto">
          <a:xfrm>
            <a:off x="2438400" y="3890963"/>
            <a:ext cx="4267200" cy="796925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u="sng">
                <a:latin typeface="Times New Roman" pitchFamily="18" charset="0"/>
              </a:rPr>
              <a:t>4</a:t>
            </a:r>
            <a:r>
              <a:rPr lang="en-US" sz="1600" b="1" u="sng" baseline="30000">
                <a:latin typeface="Times New Roman" pitchFamily="18" charset="0"/>
              </a:rPr>
              <a:t>th</a:t>
            </a:r>
            <a:r>
              <a:rPr lang="en-US" sz="1600" b="1" u="sng">
                <a:latin typeface="Times New Roman" pitchFamily="18" charset="0"/>
              </a:rPr>
              <a:t> Semester</a:t>
            </a:r>
          </a:p>
          <a:p>
            <a:pPr>
              <a:spcBef>
                <a:spcPts val="300"/>
              </a:spcBef>
            </a:pPr>
            <a:r>
              <a:rPr lang="en-US" sz="1600">
                <a:latin typeface="Times New Roman" pitchFamily="18" charset="0"/>
              </a:rPr>
              <a:t>- Register 1-2 courses</a:t>
            </a:r>
          </a:p>
          <a:p>
            <a:pPr>
              <a:buFont typeface="Symbol" pitchFamily="18" charset="2"/>
              <a:buNone/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- Pass Comprehensive Exam </a:t>
            </a:r>
          </a:p>
        </p:txBody>
      </p:sp>
      <p:sp>
        <p:nvSpPr>
          <p:cNvPr id="15" name="AutoShape 10"/>
          <p:cNvSpPr>
            <a:spLocks noChangeArrowheads="1"/>
          </p:cNvSpPr>
          <p:nvPr/>
        </p:nvSpPr>
        <p:spPr bwMode="auto">
          <a:xfrm>
            <a:off x="2438400" y="4691063"/>
            <a:ext cx="4267200" cy="758825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u="sng">
                <a:latin typeface="Times New Roman" pitchFamily="18" charset="0"/>
              </a:rPr>
              <a:t>5</a:t>
            </a:r>
            <a:r>
              <a:rPr lang="en-US" sz="1600" b="1" u="sng" baseline="30000">
                <a:latin typeface="Times New Roman" pitchFamily="18" charset="0"/>
              </a:rPr>
              <a:t>th</a:t>
            </a:r>
            <a:r>
              <a:rPr lang="en-US" sz="1600" b="1" u="sng">
                <a:latin typeface="Times New Roman" pitchFamily="18" charset="0"/>
              </a:rPr>
              <a:t> Semester</a:t>
            </a:r>
          </a:p>
          <a:p>
            <a:pPr>
              <a:buFontTx/>
              <a:buChar char="-"/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 Select dissertation committee</a:t>
            </a:r>
          </a:p>
          <a:p>
            <a:pPr>
              <a:buFontTx/>
              <a:buChar char="-"/>
            </a:pPr>
            <a:r>
              <a:rPr lang="en-US" sz="1600">
                <a:latin typeface="Times New Roman" pitchFamily="18" charset="0"/>
                <a:cs typeface="Times New Roman" pitchFamily="18" charset="0"/>
              </a:rPr>
              <a:t> Submit &amp; defend dissertation proposal </a:t>
            </a:r>
          </a:p>
        </p:txBody>
      </p:sp>
      <p:sp>
        <p:nvSpPr>
          <p:cNvPr id="16" name="AutoShape 11"/>
          <p:cNvSpPr>
            <a:spLocks noChangeArrowheads="1"/>
          </p:cNvSpPr>
          <p:nvPr/>
        </p:nvSpPr>
        <p:spPr bwMode="auto">
          <a:xfrm>
            <a:off x="2438400" y="5434013"/>
            <a:ext cx="4267200" cy="738187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u="sng">
                <a:latin typeface="Times New Roman" pitchFamily="18" charset="0"/>
              </a:rPr>
              <a:t>6</a:t>
            </a:r>
            <a:r>
              <a:rPr lang="en-US" sz="1600" b="1" u="sng" baseline="30000">
                <a:latin typeface="Times New Roman" pitchFamily="18" charset="0"/>
              </a:rPr>
              <a:t>th</a:t>
            </a:r>
            <a:r>
              <a:rPr lang="en-US" sz="1600" b="1" u="sng">
                <a:latin typeface="Times New Roman" pitchFamily="18" charset="0"/>
              </a:rPr>
              <a:t> and 7</a:t>
            </a:r>
            <a:r>
              <a:rPr lang="en-US" sz="1600" b="1" u="sng" baseline="30000">
                <a:latin typeface="Times New Roman" pitchFamily="18" charset="0"/>
              </a:rPr>
              <a:t>th</a:t>
            </a:r>
            <a:r>
              <a:rPr lang="en-US" sz="1600" b="1" u="sng">
                <a:latin typeface="Times New Roman" pitchFamily="18" charset="0"/>
              </a:rPr>
              <a:t> Semesters</a:t>
            </a:r>
          </a:p>
          <a:p>
            <a:pPr>
              <a:buFontTx/>
              <a:buChar char="-"/>
            </a:pPr>
            <a:r>
              <a:rPr lang="en-US" sz="1600">
                <a:latin typeface="Times New Roman" pitchFamily="18" charset="0"/>
              </a:rPr>
              <a:t>Work on </a:t>
            </a:r>
            <a:r>
              <a:rPr lang="en-US" sz="1600">
                <a:latin typeface="Times New Roman" pitchFamily="18" charset="0"/>
                <a:cs typeface="Times New Roman" pitchFamily="18" charset="0"/>
              </a:rPr>
              <a:t>dissertation research</a:t>
            </a:r>
          </a:p>
          <a:p>
            <a:pPr>
              <a:buFontTx/>
              <a:buChar char="-"/>
            </a:pPr>
            <a:r>
              <a:rPr lang="en-US" sz="1600">
                <a:latin typeface="Times New Roman" pitchFamily="18" charset="0"/>
              </a:rPr>
              <a:t>Thesis defense and degree completion</a:t>
            </a:r>
            <a:endParaRPr lang="en-US" sz="2400"/>
          </a:p>
        </p:txBody>
      </p:sp>
      <p:sp>
        <p:nvSpPr>
          <p:cNvPr id="17" name="AutoShape 12"/>
          <p:cNvSpPr>
            <a:spLocks noChangeArrowheads="1"/>
          </p:cNvSpPr>
          <p:nvPr/>
        </p:nvSpPr>
        <p:spPr bwMode="auto">
          <a:xfrm>
            <a:off x="2438400" y="2860675"/>
            <a:ext cx="4267200" cy="1023938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u="sng" dirty="0">
                <a:latin typeface="Times New Roman" pitchFamily="18" charset="0"/>
              </a:rPr>
              <a:t>3</a:t>
            </a:r>
            <a:r>
              <a:rPr lang="en-US" sz="1600" b="1" u="sng" baseline="30000" dirty="0">
                <a:latin typeface="Times New Roman" pitchFamily="18" charset="0"/>
              </a:rPr>
              <a:t>rd</a:t>
            </a:r>
            <a:r>
              <a:rPr lang="en-US" sz="1600" b="1" u="sng" dirty="0">
                <a:latin typeface="Times New Roman" pitchFamily="18" charset="0"/>
              </a:rPr>
              <a:t> Semester</a:t>
            </a:r>
          </a:p>
          <a:p>
            <a:pPr>
              <a:spcBef>
                <a:spcPts val="300"/>
              </a:spcBef>
            </a:pPr>
            <a:r>
              <a:rPr lang="en-US" sz="1600" dirty="0">
                <a:latin typeface="Times New Roman" pitchFamily="18" charset="0"/>
              </a:rPr>
              <a:t>- Register 3 courses</a:t>
            </a:r>
          </a:p>
          <a:p>
            <a:pPr>
              <a:buFontTx/>
              <a:buChar char="-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Select dissertation topic and supervisor</a:t>
            </a:r>
          </a:p>
          <a:p>
            <a:pPr>
              <a:buFontTx/>
              <a:buChar char="-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Attempt/pass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Comprehensive Exam</a:t>
            </a:r>
          </a:p>
        </p:txBody>
      </p:sp>
    </p:spTree>
    <p:extLst>
      <p:ext uri="{BB962C8B-B14F-4D97-AF65-F5344CB8AC3E}">
        <p14:creationId xmlns:p14="http://schemas.microsoft.com/office/powerpoint/2010/main" val="396061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35843" name="Content Placeholder 5" descr="untitled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296400" cy="6858000"/>
          </a:xfrm>
        </p:spPr>
      </p:pic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58E35A5A-4A9B-4E8E-9958-C3DF80307B5D}" type="datetime9">
              <a:rPr lang="en-US"/>
              <a:pPr>
                <a:defRPr/>
              </a:pPr>
              <a:t>18-Sep-12 10:17:09 PM</a:t>
            </a:fld>
            <a:endParaRPr lang="en-US"/>
          </a:p>
        </p:txBody>
      </p:sp>
      <p:sp>
        <p:nvSpPr>
          <p:cNvPr id="35845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E101CB6-CE45-4F75-8437-FFD3333B0F2D}" type="slidenum">
              <a:rPr lang="ar-SA" smtClean="0"/>
              <a:pPr/>
              <a:t>37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4249323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38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457200" y="304800"/>
            <a:ext cx="8763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dirty="0">
                <a:latin typeface="+mn-lt"/>
              </a:rPr>
              <a:t>Common </a:t>
            </a:r>
            <a:r>
              <a:rPr lang="en-IN" dirty="0" smtClean="0">
                <a:latin typeface="+mn-lt"/>
              </a:rPr>
              <a:t>Mistakes</a:t>
            </a:r>
            <a:endParaRPr lang="en-US" dirty="0">
              <a:latin typeface="+mn-lt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81000" y="1447800"/>
            <a:ext cx="83058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>
              <a:spcBef>
                <a:spcPts val="800"/>
              </a:spcBef>
              <a:buSzPct val="113000"/>
              <a:buFont typeface="Wingdings" pitchFamily="2" charset="2"/>
              <a:buChar char="§"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Being not in touch with the Department and DGS.</a:t>
            </a:r>
          </a:p>
          <a:p>
            <a:pPr algn="just">
              <a:spcBef>
                <a:spcPts val="800"/>
              </a:spcBef>
              <a:buSzPct val="113000"/>
              <a:buFont typeface="Wingdings" pitchFamily="2" charset="2"/>
              <a:buChar char="§"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Forgetting to do the registration confirmation at the beginning of every semester (</a:t>
            </a:r>
            <a:r>
              <a:rPr lang="en-IN" sz="2400" i="1" dirty="0">
                <a:latin typeface="Times New Roman" pitchFamily="18" charset="0"/>
                <a:cs typeface="Times New Roman" pitchFamily="18" charset="0"/>
              </a:rPr>
              <a:t>detailed explanation can be acquired from the Registrar Office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>
              <a:spcBef>
                <a:spcPts val="800"/>
              </a:spcBef>
              <a:buSzPct val="113000"/>
              <a:buFont typeface="Wingdings" pitchFamily="2" charset="2"/>
              <a:buChar char="§"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Dropping ALL courses and NOT applying for re-admission for next semester.</a:t>
            </a:r>
          </a:p>
          <a:p>
            <a:pPr algn="just">
              <a:spcBef>
                <a:spcPts val="800"/>
              </a:spcBef>
              <a:buSzPct val="113000"/>
              <a:buFont typeface="Wingdings" pitchFamily="2" charset="2"/>
              <a:buChar char="§"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Students on provisional status do not read the conditions mentioned in their admission letters carefully.</a:t>
            </a:r>
          </a:p>
          <a:p>
            <a:pPr algn="just">
              <a:spcBef>
                <a:spcPts val="800"/>
              </a:spcBef>
              <a:buSzPct val="113000"/>
              <a:buFont typeface="Wingdings" pitchFamily="2" charset="2"/>
              <a:buChar char="§"/>
            </a:pP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Not checking the university student email (</a:t>
            </a:r>
            <a:r>
              <a:rPr lang="en-IN" sz="2400" dirty="0">
                <a:latin typeface="Times New Roman" pitchFamily="18" charset="0"/>
                <a:cs typeface="Times New Roman" pitchFamily="18" charset="0"/>
                <a:hlinkClick r:id="rId2"/>
              </a:rPr>
              <a:t>g????????@</a:t>
            </a:r>
            <a:r>
              <a:rPr lang="en-IN" sz="2400" dirty="0" smtClean="0">
                <a:latin typeface="Times New Roman" pitchFamily="18" charset="0"/>
                <a:cs typeface="Times New Roman" pitchFamily="18" charset="0"/>
                <a:hlinkClick r:id="rId2"/>
              </a:rPr>
              <a:t>kfupm.edu.sa</a:t>
            </a:r>
            <a:r>
              <a:rPr lang="en-IN" sz="24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IN" sz="2400" dirty="0">
                <a:latin typeface="Times New Roman" pitchFamily="18" charset="0"/>
                <a:cs typeface="Times New Roman" pitchFamily="18" charset="0"/>
              </a:rPr>
              <a:t>regularly.</a:t>
            </a:r>
          </a:p>
        </p:txBody>
      </p:sp>
    </p:spTree>
    <p:extLst>
      <p:ext uri="{BB962C8B-B14F-4D97-AF65-F5344CB8AC3E}">
        <p14:creationId xmlns:p14="http://schemas.microsoft.com/office/powerpoint/2010/main" val="1252494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E2B01E-A4F5-47A0-B990-ECFE678AE851}" type="slidenum">
              <a:rPr lang="ar-SA" altLang="en-US"/>
              <a:pPr>
                <a:defRPr/>
              </a:pPr>
              <a:t>39</a:t>
            </a:fld>
            <a:endParaRPr lang="en-US" altLang="en-US"/>
          </a:p>
        </p:txBody>
      </p:sp>
      <p:sp>
        <p:nvSpPr>
          <p:cNvPr id="238594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2819400"/>
            <a:ext cx="5791200" cy="769938"/>
          </a:xfrm>
        </p:spPr>
        <p:txBody>
          <a:bodyPr/>
          <a:lstStyle/>
          <a:p>
            <a:pPr algn="ctr" rtl="0" eaLnBrk="1" hangingPunct="1">
              <a:defRPr/>
            </a:pPr>
            <a:r>
              <a:rPr kumimoji="1" lang="en-US" sz="54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05130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4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457200" y="304800"/>
            <a:ext cx="8153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eaLnBrk="1" hangingPunct="1"/>
            <a:r>
              <a:rPr lang="en-IN" dirty="0">
                <a:solidFill>
                  <a:srgbClr val="006600"/>
                </a:solidFill>
                <a:cs typeface="Arial" charset="0"/>
              </a:rPr>
              <a:t>New Admits </a:t>
            </a:r>
            <a:r>
              <a:rPr lang="en-IN" dirty="0" smtClean="0">
                <a:solidFill>
                  <a:srgbClr val="006600"/>
                </a:solidFill>
                <a:cs typeface="Arial" charset="0"/>
              </a:rPr>
              <a:t>for Semester 121</a:t>
            </a:r>
            <a:endParaRPr lang="en-IN" dirty="0">
              <a:solidFill>
                <a:srgbClr val="006600"/>
              </a:solidFill>
              <a:cs typeface="Arial" charset="0"/>
            </a:endParaRPr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8876008"/>
              </p:ext>
            </p:extLst>
          </p:nvPr>
        </p:nvGraphicFramePr>
        <p:xfrm>
          <a:off x="838200" y="1143000"/>
          <a:ext cx="76200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73741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5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381000" y="309349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US" dirty="0" smtClean="0"/>
              <a:t>New Admits Distribution – 121 </a:t>
            </a:r>
            <a:endParaRPr lang="en-US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17207875"/>
              </p:ext>
            </p:extLst>
          </p:nvPr>
        </p:nvGraphicFramePr>
        <p:xfrm>
          <a:off x="381000" y="990600"/>
          <a:ext cx="8305800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07472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6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381000" y="309349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US" dirty="0" smtClean="0"/>
              <a:t>Active Students </a:t>
            </a:r>
            <a:r>
              <a:rPr lang="en-US" dirty="0"/>
              <a:t>Distribution </a:t>
            </a:r>
            <a:r>
              <a:rPr lang="en-US" dirty="0" smtClean="0"/>
              <a:t>– 121  </a:t>
            </a:r>
            <a:endParaRPr lang="en-US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2204828"/>
              </p:ext>
            </p:extLst>
          </p:nvPr>
        </p:nvGraphicFramePr>
        <p:xfrm>
          <a:off x="406400" y="1147548"/>
          <a:ext cx="8280400" cy="50246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890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7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381000" y="304800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US" dirty="0" smtClean="0"/>
              <a:t>Active Master Students – 121 </a:t>
            </a:r>
            <a:endParaRPr lang="en-US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7188665"/>
              </p:ext>
            </p:extLst>
          </p:nvPr>
        </p:nvGraphicFramePr>
        <p:xfrm>
          <a:off x="381000" y="990600"/>
          <a:ext cx="8305800" cy="53657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56740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8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381000" y="304800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/>
            <a:r>
              <a:rPr lang="en-US" dirty="0" smtClean="0"/>
              <a:t>Active PhD Students – 121 </a:t>
            </a:r>
            <a:endParaRPr lang="en-US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0800794"/>
              </p:ext>
            </p:extLst>
          </p:nvPr>
        </p:nvGraphicFramePr>
        <p:xfrm>
          <a:off x="381000" y="990600"/>
          <a:ext cx="8305800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83820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88987"/>
          </a:xfrm>
        </p:spPr>
        <p:txBody>
          <a:bodyPr/>
          <a:lstStyle/>
          <a:p>
            <a:pPr rtl="0"/>
            <a:r>
              <a:rPr lang="en-GB" dirty="0" smtClean="0"/>
              <a:t>Full-time Master and PhD students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64ACD-4A08-4362-A6C9-93FB6EF0F354}" type="slidenum">
              <a:rPr lang="ar-SA" altLang="en-US" smtClean="0"/>
              <a:pPr>
                <a:defRPr/>
              </a:pPr>
              <a:t>9</a:t>
            </a:fld>
            <a:endParaRPr lang="en-US" altLang="en-US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27749573"/>
              </p:ext>
            </p:extLst>
          </p:nvPr>
        </p:nvGraphicFramePr>
        <p:xfrm>
          <a:off x="381000" y="914400"/>
          <a:ext cx="83058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00796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6AEBD79458D074C81BA361E13E4D9B0" ma:contentTypeVersion="1" ma:contentTypeDescription="Create a new document." ma:contentTypeScope="" ma:versionID="9dfce20d003a9699133d969184ad11b2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768FE2FE-4EA2-4843-8795-9CCB08046187}"/>
</file>

<file path=customXml/itemProps2.xml><?xml version="1.0" encoding="utf-8"?>
<ds:datastoreItem xmlns:ds="http://schemas.openxmlformats.org/officeDocument/2006/customXml" ds:itemID="{F55B2E9B-DE7E-476E-AEA0-07178E52E906}"/>
</file>

<file path=customXml/itemProps3.xml><?xml version="1.0" encoding="utf-8"?>
<ds:datastoreItem xmlns:ds="http://schemas.openxmlformats.org/officeDocument/2006/customXml" ds:itemID="{24A18537-DD7B-4050-9A28-825F6A0E9196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5313</TotalTime>
  <Words>2049</Words>
  <Application>Microsoft Office PowerPoint</Application>
  <PresentationFormat>On-screen Show (4:3)</PresentationFormat>
  <Paragraphs>301</Paragraphs>
  <Slides>39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Edge</vt:lpstr>
      <vt:lpstr>Welcome to KFUPM  Rules and Regulations of Graduate Studies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Full-time Master and PhD students</vt:lpstr>
      <vt:lpstr>PowerPoint Presentation</vt:lpstr>
      <vt:lpstr>PowerPoint Presentation</vt:lpstr>
      <vt:lpstr>KFUPM Expectations from RAs/LBs</vt:lpstr>
      <vt:lpstr>KFUPM Expectations from Students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 Data Communications and Networks Overview</dc:title>
  <dc:creator>Adrian J Pullin</dc:creator>
  <cp:lastModifiedBy>Salam</cp:lastModifiedBy>
  <cp:revision>348</cp:revision>
  <dcterms:created xsi:type="dcterms:W3CDTF">1999-09-03T12:49:47Z</dcterms:created>
  <dcterms:modified xsi:type="dcterms:W3CDTF">2012-09-18T19:31:55Z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0x010100D6AEBD79458D074C81BA361E13E4D9B0</vt:lpwstr>
  </property>
</Properties>
</file>