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4" r:id="rId1"/>
  </p:sldMasterIdLst>
  <p:sldIdLst>
    <p:sldId id="256" r:id="rId2"/>
    <p:sldId id="257" r:id="rId3"/>
    <p:sldId id="258" r:id="rId4"/>
    <p:sldId id="264" r:id="rId5"/>
    <p:sldId id="266" r:id="rId6"/>
    <p:sldId id="261" r:id="rId7"/>
    <p:sldId id="265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96" d="100"/>
          <a:sy n="196" d="100"/>
        </p:scale>
        <p:origin x="-2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viewProps" Target="viewProps.xml"/><Relationship Id="rId8" Type="http://schemas.openxmlformats.org/officeDocument/2006/relationships/slide" Target="slides/slide7.xml"/><Relationship Id="rId18" Type="http://schemas.openxmlformats.org/officeDocument/2006/relationships/customXml" Target="../customXml/item3.xml"/><Relationship Id="rId3" Type="http://schemas.openxmlformats.org/officeDocument/2006/relationships/slide" Target="slides/slide2.xml"/><Relationship Id="rId12" Type="http://schemas.openxmlformats.org/officeDocument/2006/relationships/presProps" Target="presProps.xml"/><Relationship Id="rId7" Type="http://schemas.openxmlformats.org/officeDocument/2006/relationships/slide" Target="slides/slide6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1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16200000">
            <a:off x="953735" y="1716852"/>
            <a:ext cx="3474720" cy="3248588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2502945"/>
            <a:ext cx="1466879" cy="1676400"/>
            <a:chOff x="1230573" y="1890215"/>
            <a:chExt cx="1444388" cy="1650696"/>
          </a:xfrm>
        </p:grpSpPr>
        <p:sp>
          <p:nvSpPr>
            <p:cNvPr id="9" name="Oval 8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Oval 11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356350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754ED01-E2A0-4C1E-8E21-014B9904157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Round Same Side Corner Rectangle 12"/>
          <p:cNvSpPr/>
          <p:nvPr/>
        </p:nvSpPr>
        <p:spPr>
          <a:xfrm rot="5400000" flipH="1">
            <a:off x="4468354" y="1500139"/>
            <a:ext cx="3474720" cy="3682013"/>
          </a:xfrm>
          <a:prstGeom prst="round2SameRect">
            <a:avLst>
              <a:gd name="adj1" fmla="val 3122"/>
              <a:gd name="adj2" fmla="val 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32519" y="1680881"/>
            <a:ext cx="3538619" cy="1640541"/>
          </a:xfrm>
        </p:spPr>
        <p:txBody>
          <a:bodyPr vert="horz" lIns="91440" tIns="0" rIns="91440" bIns="0" rtlCol="0" anchor="b" anchorCtr="0">
            <a:noAutofit/>
          </a:bodyPr>
          <a:lstStyle>
            <a:lvl1pPr algn="ct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2519" y="3384176"/>
            <a:ext cx="3538619" cy="530352"/>
          </a:xfrm>
        </p:spPr>
        <p:txBody>
          <a:bodyPr vert="horz" lIns="91440" tIns="0" rIns="91440" bIns="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60635" y="1318708"/>
            <a:ext cx="2993945" cy="430946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429001" y="450850"/>
            <a:ext cx="4922184" cy="461168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6758" y="5069541"/>
            <a:ext cx="4924425" cy="662519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6759" y="5732060"/>
            <a:ext cx="4924425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1609725"/>
            <a:ext cx="5343525" cy="2281238"/>
          </a:xfrm>
          <a:prstGeom prst="roundRect">
            <a:avLst>
              <a:gd name="adj" fmla="val 3826"/>
            </a:avLst>
          </a:prstGeom>
          <a:noFill/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3904812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4586704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6" y="443552"/>
            <a:ext cx="5343525" cy="2281238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2015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lIns="91440" tIns="45720" rIns="91440" bIns="45720" rtlCol="0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8318" y="5055855"/>
            <a:ext cx="5416313" cy="681892"/>
          </a:xfrm>
        </p:spPr>
        <p:txBody>
          <a:bodyPr anchor="b"/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48319" y="5737747"/>
            <a:ext cx="5416313" cy="627797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11"/>
          <p:cNvSpPr>
            <a:spLocks noGrp="1"/>
          </p:cNvSpPr>
          <p:nvPr>
            <p:ph type="pic" sz="quarter" idx="14"/>
          </p:nvPr>
        </p:nvSpPr>
        <p:spPr>
          <a:xfrm flipH="1" flipV="1">
            <a:off x="3021106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1"/>
          <p:cNvSpPr>
            <a:spLocks noGrp="1"/>
          </p:cNvSpPr>
          <p:nvPr>
            <p:ph type="pic" sz="quarter" idx="15"/>
          </p:nvPr>
        </p:nvSpPr>
        <p:spPr>
          <a:xfrm flipV="1">
            <a:off x="5723362" y="2756848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11"/>
          <p:cNvSpPr>
            <a:spLocks noGrp="1"/>
          </p:cNvSpPr>
          <p:nvPr>
            <p:ph type="pic" sz="quarter" idx="16"/>
          </p:nvPr>
        </p:nvSpPr>
        <p:spPr>
          <a:xfrm flipH="1">
            <a:off x="3021106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5723362" y="437202"/>
            <a:ext cx="2642616" cy="2281238"/>
          </a:xfrm>
          <a:prstGeom prst="round1Rect">
            <a:avLst>
              <a:gd name="adj" fmla="val 9488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vert="horz"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, 2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3442648"/>
            <a:ext cx="2743200" cy="2968389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5"/>
          </p:nvPr>
        </p:nvSpPr>
        <p:spPr>
          <a:xfrm>
            <a:off x="5840505" y="4108759"/>
            <a:ext cx="2524126" cy="1998756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6"/>
          </p:nvPr>
        </p:nvSpPr>
        <p:spPr>
          <a:xfrm>
            <a:off x="5840505" y="34426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, 3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40505" y="1112198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3021107" y="443551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1"/>
          <p:cNvSpPr>
            <a:spLocks noGrp="1"/>
          </p:cNvSpPr>
          <p:nvPr>
            <p:ph type="pic" sz="quarter" idx="14"/>
          </p:nvPr>
        </p:nvSpPr>
        <p:spPr>
          <a:xfrm flipV="1">
            <a:off x="3021107" y="4462815"/>
            <a:ext cx="2743200" cy="1956816"/>
          </a:xfrm>
          <a:prstGeom prst="round2SameRect">
            <a:avLst>
              <a:gd name="adj1" fmla="val 5300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</p:spPr>
        <p:txBody>
          <a:bodyPr anchor="b" anchorCtr="1">
            <a:norm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40505" y="443551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1"/>
          <p:cNvSpPr>
            <a:spLocks noGrp="1"/>
          </p:cNvSpPr>
          <p:nvPr>
            <p:ph type="pic" sz="quarter" idx="18"/>
          </p:nvPr>
        </p:nvSpPr>
        <p:spPr>
          <a:xfrm>
            <a:off x="3021107" y="2452048"/>
            <a:ext cx="2743200" cy="1956816"/>
          </a:xfrm>
          <a:prstGeom prst="rect">
            <a:avLst/>
          </a:prstGeom>
          <a:noFill/>
        </p:spPr>
        <p:txBody>
          <a:bodyPr anchor="t" anchorCtr="1">
            <a:normAutofit/>
          </a:bodyPr>
          <a:lstStyle>
            <a:lvl1pPr marL="0" indent="0">
              <a:buNone/>
              <a:defRPr sz="16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19"/>
          </p:nvPr>
        </p:nvSpPr>
        <p:spPr>
          <a:xfrm>
            <a:off x="5840505" y="3133941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40505" y="2452048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1"/>
          </p:nvPr>
        </p:nvSpPr>
        <p:spPr>
          <a:xfrm>
            <a:off x="5840505" y="5135813"/>
            <a:ext cx="2524126" cy="989959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2"/>
          </p:nvPr>
        </p:nvSpPr>
        <p:spPr>
          <a:xfrm>
            <a:off x="5840505" y="4462815"/>
            <a:ext cx="2524126" cy="67468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40206" y="685800"/>
            <a:ext cx="4924424" cy="88696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40206" y="2020888"/>
            <a:ext cx="4924425" cy="410686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24800" y="750580"/>
            <a:ext cx="914400" cy="538193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7100" y="749300"/>
            <a:ext cx="3924300" cy="53768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 sz="9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 rot="16200000">
            <a:off x="1066801" y="1603786"/>
            <a:ext cx="3474720" cy="3474720"/>
          </a:xfrm>
          <a:prstGeom prst="round2SameRect">
            <a:avLst>
              <a:gd name="adj1" fmla="val 3122"/>
              <a:gd name="adj2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 rot="5400000">
            <a:off x="4585448" y="1603786"/>
            <a:ext cx="3474720" cy="3474720"/>
          </a:xfrm>
          <a:prstGeom prst="round2SameRect">
            <a:avLst>
              <a:gd name="adj1" fmla="val 3096"/>
              <a:gd name="adj2" fmla="val 0"/>
            </a:avLst>
          </a:prstGeom>
          <a:blipFill dpi="0" rotWithShape="0">
            <a:blip r:embed="rId2" cstate="print"/>
            <a:srcRect/>
            <a:stretch>
              <a:fillRect/>
            </a:stretch>
          </a:blipFill>
          <a:ln>
            <a:noFill/>
          </a:ln>
        </p:spPr>
        <p:txBody>
          <a:bodyPr vert="vert270"/>
          <a:lstStyle>
            <a:lvl1pPr marL="0" indent="0"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25"/>
          <p:cNvGrpSpPr>
            <a:grpSpLocks noChangeAspect="1"/>
          </p:cNvGrpSpPr>
          <p:nvPr/>
        </p:nvGrpSpPr>
        <p:grpSpPr>
          <a:xfrm>
            <a:off x="2071048" y="1842448"/>
            <a:ext cx="1466879" cy="1676400"/>
            <a:chOff x="1230573" y="1890215"/>
            <a:chExt cx="1444388" cy="1650696"/>
          </a:xfrm>
        </p:grpSpPr>
        <p:sp>
          <p:nvSpPr>
            <p:cNvPr id="27" name="Oval 26"/>
            <p:cNvSpPr/>
            <p:nvPr/>
          </p:nvSpPr>
          <p:spPr>
            <a:xfrm>
              <a:off x="1230573" y="1890215"/>
              <a:ext cx="1444388" cy="937146"/>
            </a:xfrm>
            <a:prstGeom prst="ellipse">
              <a:avLst/>
            </a:prstGeom>
            <a:solidFill>
              <a:srgbClr val="FFFFFF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8" name="Oval 27"/>
            <p:cNvSpPr/>
            <p:nvPr/>
          </p:nvSpPr>
          <p:spPr>
            <a:xfrm>
              <a:off x="1935709" y="2845831"/>
              <a:ext cx="603504" cy="402336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9" name="Oval 28"/>
            <p:cNvSpPr/>
            <p:nvPr/>
          </p:nvSpPr>
          <p:spPr>
            <a:xfrm>
              <a:off x="1901589" y="3275735"/>
              <a:ext cx="392373" cy="265176"/>
            </a:xfrm>
            <a:prstGeom prst="ellipse">
              <a:avLst/>
            </a:prstGeom>
            <a:solidFill>
              <a:srgbClr val="FFFFFF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30" name="Oval 29"/>
            <p:cNvSpPr/>
            <p:nvPr/>
          </p:nvSpPr>
          <p:spPr>
            <a:xfrm>
              <a:off x="1633181" y="2395181"/>
              <a:ext cx="621792" cy="402336"/>
            </a:xfrm>
            <a:prstGeom prst="ellipse">
              <a:avLst/>
            </a:prstGeom>
            <a:solidFill>
              <a:srgbClr val="FFFFFF">
                <a:alpha val="38039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6447" y="3114115"/>
            <a:ext cx="3276600" cy="1162050"/>
          </a:xfrm>
        </p:spPr>
        <p:txBody>
          <a:bodyPr tIns="0" bIns="0" anchor="b" anchorCtr="0">
            <a:noAutofit/>
          </a:bodyPr>
          <a:lstStyle>
            <a:lvl1pPr algn="ctr">
              <a:lnSpc>
                <a:spcPts val="4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6447" y="4343400"/>
            <a:ext cx="3276600" cy="533400"/>
          </a:xfrm>
        </p:spPr>
        <p:txBody>
          <a:bodyPr tIns="0" bIns="0">
            <a:normAutofit/>
          </a:bodyPr>
          <a:lstStyle>
            <a:lvl1pPr marL="0" indent="0" algn="ctr">
              <a:spcBef>
                <a:spcPct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6"/>
          <p:cNvGrpSpPr/>
          <p:nvPr/>
        </p:nvGrpSpPr>
        <p:grpSpPr>
          <a:xfrm>
            <a:off x="222912" y="1254456"/>
            <a:ext cx="7892388" cy="3918778"/>
            <a:chOff x="222912" y="1254456"/>
            <a:chExt cx="7892388" cy="3918778"/>
          </a:xfrm>
        </p:grpSpPr>
        <p:sp>
          <p:nvSpPr>
            <p:cNvPr id="7" name="Rounded Rectangle 6"/>
            <p:cNvSpPr/>
            <p:nvPr/>
          </p:nvSpPr>
          <p:spPr>
            <a:xfrm>
              <a:off x="1028700" y="1600200"/>
              <a:ext cx="7086600" cy="3474720"/>
            </a:xfrm>
            <a:prstGeom prst="roundRect">
              <a:avLst>
                <a:gd name="adj" fmla="val 3122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9"/>
            <p:cNvGrpSpPr/>
            <p:nvPr/>
          </p:nvGrpSpPr>
          <p:grpSpPr>
            <a:xfrm>
              <a:off x="222912" y="1254456"/>
              <a:ext cx="3429000" cy="3918778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4182" y="2021541"/>
            <a:ext cx="4200618" cy="1362075"/>
          </a:xfrm>
        </p:spPr>
        <p:txBody>
          <a:bodyPr vert="horz" lIns="91440" tIns="0" rIns="91440" bIns="0" rtlCol="0" anchor="b" anchorCtr="0">
            <a:noAutofit/>
          </a:bodyPr>
          <a:lstStyle>
            <a:lvl1pPr algn="r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1424" y="3388659"/>
            <a:ext cx="4603376" cy="1083328"/>
          </a:xfrm>
        </p:spPr>
        <p:txBody>
          <a:bodyPr vert="horz" lIns="91440" tIns="0" rIns="91440" bIns="0" rtlCol="0">
            <a:normAutofit/>
          </a:bodyPr>
          <a:lstStyle>
            <a:lvl1pPr marL="0" indent="0" algn="r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30000"/>
              <a:buFont typeface="Wingdings" pitchFamily="2" charset="2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b="1" kern="120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3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5" name="Rounded Rectangle 14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7" name="Oval 16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070" y="224118"/>
            <a:ext cx="4800600" cy="886968"/>
          </a:xfrm>
        </p:spPr>
        <p:txBody>
          <a:bodyPr lIns="4572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2474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1647" y="1600200"/>
            <a:ext cx="3703320" cy="4525963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21040" y="363071"/>
            <a:ext cx="609600" cy="365125"/>
          </a:xfrm>
        </p:spPr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1212" y="1548761"/>
            <a:ext cx="3657600" cy="274320"/>
          </a:xfrm>
          <a:prstGeom prst="roundRect">
            <a:avLst>
              <a:gd name="adj" fmla="val 3116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8352" y="2021456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1533" y="1548761"/>
            <a:ext cx="3657600" cy="274320"/>
          </a:xfrm>
          <a:prstGeom prst="roundRect">
            <a:avLst>
              <a:gd name="adj" fmla="val 34058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673" y="2019869"/>
            <a:ext cx="3703320" cy="4106294"/>
          </a:xfrm>
        </p:spPr>
        <p:txBody>
          <a:bodyPr lIns="45720"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21729" y="365760"/>
            <a:ext cx="609600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8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15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7" name="Rounded Rectangle 16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9" name="Oval 18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0664" y="228600"/>
            <a:ext cx="4800600" cy="886968"/>
          </a:xfrm>
        </p:spPr>
        <p:txBody>
          <a:bodyPr vert="horz" lIns="4572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8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10" name="Rounded Rectangle 9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7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21040" y="365760"/>
            <a:ext cx="609600" cy="365125"/>
          </a:xfrm>
        </p:spPr>
        <p:txBody>
          <a:bodyPr/>
          <a:lstStyle/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7"/>
          <p:cNvGrpSpPr/>
          <p:nvPr/>
        </p:nvGrpSpPr>
        <p:grpSpPr>
          <a:xfrm>
            <a:off x="7418696" y="457200"/>
            <a:ext cx="914400" cy="914400"/>
            <a:chOff x="842682" y="2971800"/>
            <a:chExt cx="914400" cy="914400"/>
          </a:xfrm>
        </p:grpSpPr>
        <p:sp>
          <p:nvSpPr>
            <p:cNvPr id="9" name="Rounded Rectangle 8"/>
            <p:cNvSpPr/>
            <p:nvPr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6" name="Group 10"/>
            <p:cNvGrpSpPr>
              <a:grpSpLocks noChangeAspect="1"/>
            </p:cNvGrpSpPr>
            <p:nvPr/>
          </p:nvGrpSpPr>
          <p:grpSpPr>
            <a:xfrm>
              <a:off x="948372" y="3034353"/>
              <a:ext cx="700732" cy="800823"/>
              <a:chOff x="1230573" y="1890215"/>
              <a:chExt cx="1444388" cy="1650696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8999" y="304800"/>
            <a:ext cx="4948269" cy="719424"/>
          </a:xfrm>
        </p:spPr>
        <p:txBody>
          <a:bodyPr anchor="b"/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18113" y="2292824"/>
            <a:ext cx="4959126" cy="383333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0" y="1160463"/>
            <a:ext cx="4948269" cy="9540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37727210-58DB-8640-B438-17E964F4BD79}" type="datetimeFigureOut">
              <a:rPr lang="en-US" smtClean="0"/>
              <a:t>9/10/14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0" y="685800"/>
            <a:ext cx="4948238" cy="88696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0" y="2020888"/>
            <a:ext cx="4946602" cy="41052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52600" y="287767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 b="1">
                <a:solidFill>
                  <a:schemeClr val="accent1"/>
                </a:solidFill>
              </a:defRPr>
            </a:lvl1pPr>
          </a:lstStyle>
          <a:p>
            <a:fld id="{FA0CB7A8-DABD-9849-B92B-FE4CA6B7A420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18"/>
          <p:cNvGrpSpPr/>
          <p:nvPr/>
        </p:nvGrpSpPr>
        <p:grpSpPr>
          <a:xfrm>
            <a:off x="842682" y="2971800"/>
            <a:ext cx="914400" cy="914400"/>
            <a:chOff x="842682" y="2971800"/>
            <a:chExt cx="914400" cy="914400"/>
          </a:xfrm>
        </p:grpSpPr>
        <p:sp>
          <p:nvSpPr>
            <p:cNvPr id="8" name="Rounded Rectangle 7"/>
            <p:cNvSpPr/>
            <p:nvPr userDrawn="1"/>
          </p:nvSpPr>
          <p:spPr>
            <a:xfrm>
              <a:off x="842682" y="2971800"/>
              <a:ext cx="914400" cy="914400"/>
            </a:xfrm>
            <a:prstGeom prst="roundRect">
              <a:avLst>
                <a:gd name="adj" fmla="val 9314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9" name="Group 10"/>
            <p:cNvGrpSpPr>
              <a:grpSpLocks noChangeAspect="1"/>
            </p:cNvGrpSpPr>
            <p:nvPr userDrawn="1"/>
          </p:nvGrpSpPr>
          <p:grpSpPr>
            <a:xfrm>
              <a:off x="948372" y="3034352"/>
              <a:ext cx="700732" cy="800822"/>
              <a:chOff x="1230573" y="1890215"/>
              <a:chExt cx="1444388" cy="1650696"/>
            </a:xfrm>
          </p:grpSpPr>
          <p:sp>
            <p:nvSpPr>
              <p:cNvPr id="12" name="Oval 11"/>
              <p:cNvSpPr/>
              <p:nvPr userDrawn="1"/>
            </p:nvSpPr>
            <p:spPr>
              <a:xfrm>
                <a:off x="1230573" y="1890215"/>
                <a:ext cx="1444388" cy="937146"/>
              </a:xfrm>
              <a:prstGeom prst="ellipse">
                <a:avLst/>
              </a:prstGeom>
              <a:solidFill>
                <a:srgbClr val="FFFFFF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1935709" y="2845831"/>
                <a:ext cx="603504" cy="402336"/>
              </a:xfrm>
              <a:prstGeom prst="ellipse">
                <a:avLst/>
              </a:prstGeom>
              <a:solidFill>
                <a:srgbClr val="FFFFFF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4" name="Oval 13"/>
              <p:cNvSpPr/>
              <p:nvPr userDrawn="1"/>
            </p:nvSpPr>
            <p:spPr>
              <a:xfrm>
                <a:off x="1901589" y="3275735"/>
                <a:ext cx="392373" cy="265176"/>
              </a:xfrm>
              <a:prstGeom prst="ellipse">
                <a:avLst/>
              </a:prstGeom>
              <a:solidFill>
                <a:srgbClr val="FFFFFF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1633181" y="2395181"/>
                <a:ext cx="621792" cy="402336"/>
              </a:xfrm>
              <a:prstGeom prst="ellipse">
                <a:avLst/>
              </a:prstGeom>
              <a:solidFill>
                <a:srgbClr val="FFFFFF">
                  <a:alpha val="38039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836517" y="1855629"/>
            <a:ext cx="1927432" cy="27743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2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30000"/>
        <a:buFont typeface="Wingdings" pitchFamily="2" charset="2"/>
        <a:buChar char="§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28800" indent="-227013" algn="l" defTabSz="914400" rtl="0" eaLnBrk="1" latinLnBrk="0" hangingPunct="1">
        <a:spcBef>
          <a:spcPct val="20000"/>
        </a:spcBef>
        <a:buClr>
          <a:schemeClr val="accent2"/>
        </a:buClr>
        <a:buSzPct val="130000"/>
        <a:buFont typeface="Wingdings" pitchFamily="2" charset="2"/>
        <a:buChar char="§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5813" indent="-227013" algn="l" defTabSz="914400" rtl="0" eaLnBrk="1" latinLnBrk="0" hangingPunct="1">
        <a:spcBef>
          <a:spcPct val="20000"/>
        </a:spcBef>
        <a:buClr>
          <a:schemeClr val="accent1"/>
        </a:buClr>
        <a:buSzPct val="130000"/>
        <a:buFont typeface="Wingdings" pitchFamily="2" charset="2"/>
        <a:buChar char="§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kap@kfupm.edu.sa" TargetMode="External"/><Relationship Id="rId4" Type="http://schemas.openxmlformats.org/officeDocument/2006/relationships/hyperlink" Target="mailto:nstp@kfupm.edu.sa" TargetMode="External"/><Relationship Id="rId5" Type="http://schemas.openxmlformats.org/officeDocument/2006/relationships/hyperlink" Target="http://www.kfupm.edu.sa/dsr" TargetMode="External"/><Relationship Id="rId6" Type="http://schemas.openxmlformats.org/officeDocument/2006/relationships/hyperlink" Target="http://ri.kfupm.edu.sa" TargetMode="External"/><Relationship Id="rId7" Type="http://schemas.openxmlformats.org/officeDocument/2006/relationships/hyperlink" Target="http://www.kacst.edu.sa" TargetMode="External"/><Relationship Id="rId8" Type="http://schemas.openxmlformats.org/officeDocument/2006/relationships/hyperlink" Target="http://nstip.kacst.edu.sa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mailto:src@kfupm.edu.s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32519" y="1635521"/>
            <a:ext cx="3538619" cy="1640541"/>
          </a:xfrm>
        </p:spPr>
        <p:txBody>
          <a:bodyPr>
            <a:normAutofit/>
          </a:bodyPr>
          <a:lstStyle/>
          <a:p>
            <a:r>
              <a:rPr lang="en-US" dirty="0" smtClean="0"/>
              <a:t>Research Support Opportunities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32519" y="3732333"/>
            <a:ext cx="3538619" cy="1302429"/>
          </a:xfrm>
        </p:spPr>
        <p:txBody>
          <a:bodyPr>
            <a:normAutofit/>
          </a:bodyPr>
          <a:lstStyle/>
          <a:p>
            <a:r>
              <a:rPr lang="en-US" dirty="0" smtClean="0"/>
              <a:t>Dr. Musab A. AlTurki</a:t>
            </a:r>
          </a:p>
          <a:p>
            <a:endParaRPr lang="en-US" dirty="0" smtClean="0"/>
          </a:p>
          <a:p>
            <a:r>
              <a:rPr lang="en-US" dirty="0" smtClean="0"/>
              <a:t>Assistant Dean of Research</a:t>
            </a:r>
          </a:p>
          <a:p>
            <a:r>
              <a:rPr lang="en-US" dirty="0" smtClean="0"/>
              <a:t>Deanship of </a:t>
            </a:r>
            <a:r>
              <a:rPr lang="en-US" dirty="0" smtClean="0"/>
              <a:t>Research</a:t>
            </a:r>
          </a:p>
          <a:p>
            <a:endParaRPr lang="en-US" dirty="0" smtClean="0"/>
          </a:p>
          <a:p>
            <a:r>
              <a:rPr lang="en-US" dirty="0" smtClean="0"/>
              <a:t>September 11</a:t>
            </a:r>
            <a:r>
              <a:rPr lang="en-US" baseline="30000" dirty="0" smtClean="0"/>
              <a:t>th</a:t>
            </a:r>
            <a:r>
              <a:rPr lang="en-US" dirty="0" smtClean="0"/>
              <a:t>,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920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Deanship of Research (DSR)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Research is a major component of the mission of the University</a:t>
            </a:r>
          </a:p>
          <a:p>
            <a:endParaRPr lang="en-US" dirty="0" smtClean="0"/>
          </a:p>
          <a:p>
            <a:r>
              <a:rPr lang="en-US" dirty="0" smtClean="0"/>
              <a:t>Graduate students play a key role towards accomplishing it</a:t>
            </a:r>
          </a:p>
          <a:p>
            <a:endParaRPr lang="en-US" dirty="0" smtClean="0"/>
          </a:p>
          <a:p>
            <a:r>
              <a:rPr lang="en-US" dirty="0" smtClean="0"/>
              <a:t>DSR: support and facilitate research activities by creating a conducive environment for quality research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824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Support Tracks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major venues for supporting research through funded projects</a:t>
            </a:r>
          </a:p>
          <a:p>
            <a:pPr marL="571500" lvl="1" indent="-342900">
              <a:buFont typeface="+mj-lt"/>
              <a:buAutoNum type="arabicPeriod"/>
            </a:pPr>
            <a:endParaRPr lang="en-US" dirty="0" smtClean="0"/>
          </a:p>
          <a:p>
            <a:pPr marL="571500" lvl="1" indent="-342900">
              <a:buFont typeface="+mj-lt"/>
              <a:buAutoNum type="arabicPeriod"/>
            </a:pPr>
            <a:r>
              <a:rPr lang="en-US" dirty="0" smtClean="0"/>
              <a:t>Internal Research Grants (by the University) </a:t>
            </a:r>
          </a:p>
          <a:p>
            <a:pPr lvl="2"/>
            <a:r>
              <a:rPr lang="en-US" dirty="0" smtClean="0"/>
              <a:t>SABIC &amp; Fast Track Research Grant</a:t>
            </a:r>
          </a:p>
          <a:p>
            <a:pPr lvl="2"/>
            <a:r>
              <a:rPr lang="en-US" dirty="0" smtClean="0"/>
              <a:t>Societal Research Grant</a:t>
            </a:r>
          </a:p>
          <a:p>
            <a:pPr lvl="2"/>
            <a:r>
              <a:rPr lang="en-US" dirty="0" smtClean="0"/>
              <a:t>Book writing/translation Grant</a:t>
            </a:r>
          </a:p>
          <a:p>
            <a:pPr lvl="2"/>
            <a:r>
              <a:rPr lang="en-US" dirty="0" smtClean="0"/>
              <a:t>Research Groups</a:t>
            </a:r>
          </a:p>
          <a:p>
            <a:pPr lvl="2"/>
            <a:r>
              <a:rPr lang="en-US" dirty="0" smtClean="0"/>
              <a:t>…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271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Research Support Tracks (Cont.)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1500" lvl="1" indent="-342900">
              <a:buFont typeface="+mj-lt"/>
              <a:buAutoNum type="arabicPeriod" startAt="2"/>
            </a:pPr>
            <a:endParaRPr lang="en-US" dirty="0" smtClean="0"/>
          </a:p>
          <a:p>
            <a:pPr marL="571500" lvl="1" indent="-342900">
              <a:buFont typeface="+mj-lt"/>
              <a:buAutoNum type="arabicPeriod" startAt="2"/>
            </a:pPr>
            <a:r>
              <a:rPr lang="en-US" dirty="0" smtClean="0"/>
              <a:t>KACST </a:t>
            </a:r>
            <a:r>
              <a:rPr lang="en-US" dirty="0"/>
              <a:t>Annual Program (KAP)</a:t>
            </a:r>
          </a:p>
          <a:p>
            <a:pPr lvl="2"/>
            <a:r>
              <a:rPr lang="en-US" dirty="0" smtClean="0"/>
              <a:t>King </a:t>
            </a:r>
            <a:r>
              <a:rPr lang="en-US" dirty="0" err="1" smtClean="0"/>
              <a:t>AbdulAziz</a:t>
            </a:r>
            <a:r>
              <a:rPr lang="en-US" dirty="0" smtClean="0"/>
              <a:t> City for Science and Technology</a:t>
            </a:r>
          </a:p>
          <a:p>
            <a:pPr lvl="2"/>
            <a:r>
              <a:rPr lang="en-US" dirty="0" smtClean="0"/>
              <a:t>A variety of different levels of support</a:t>
            </a:r>
          </a:p>
          <a:p>
            <a:pPr lvl="2"/>
            <a:endParaRPr lang="en-US" dirty="0" smtClean="0"/>
          </a:p>
          <a:p>
            <a:pPr marL="571500" lvl="1" indent="-342900">
              <a:buFont typeface="+mj-lt"/>
              <a:buAutoNum type="arabicPeriod" startAt="2"/>
            </a:pPr>
            <a:r>
              <a:rPr lang="en-US" dirty="0" smtClean="0"/>
              <a:t>The </a:t>
            </a:r>
            <a:r>
              <a:rPr lang="en-US" dirty="0"/>
              <a:t>National Science, Technology and Innovation Plan (NSTIP – </a:t>
            </a:r>
            <a:r>
              <a:rPr lang="en-US" dirty="0" err="1" smtClean="0"/>
              <a:t>Maarifa</a:t>
            </a:r>
            <a:r>
              <a:rPr lang="en-US" dirty="0"/>
              <a:t>)</a:t>
            </a:r>
          </a:p>
          <a:p>
            <a:pPr lvl="2"/>
            <a:r>
              <a:rPr lang="en-US" dirty="0" smtClean="0"/>
              <a:t>Support for focus areas of national priority</a:t>
            </a:r>
          </a:p>
        </p:txBody>
      </p:sp>
    </p:spTree>
    <p:extLst>
      <p:ext uri="{BB962C8B-B14F-4D97-AF65-F5344CB8AC3E}">
        <p14:creationId xmlns:p14="http://schemas.microsoft.com/office/powerpoint/2010/main" val="190774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Support Tracks (Cont.)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endParaRPr lang="en-US" dirty="0"/>
          </a:p>
          <a:p>
            <a:pPr marL="571500" lvl="1" indent="-342900">
              <a:buFont typeface="+mj-lt"/>
              <a:buAutoNum type="arabicPeriod" startAt="4"/>
            </a:pPr>
            <a:r>
              <a:rPr lang="en-US" dirty="0"/>
              <a:t>Contractual and client-funded research through the Research Institute (RI)</a:t>
            </a:r>
          </a:p>
          <a:p>
            <a:pPr lvl="3"/>
            <a:r>
              <a:rPr lang="en-US" dirty="0" smtClean="0"/>
              <a:t>RI as </a:t>
            </a:r>
            <a:r>
              <a:rPr lang="en-US" dirty="0"/>
              <a:t>the cornerstone for applied research activities at </a:t>
            </a:r>
            <a:r>
              <a:rPr lang="en-US" dirty="0" smtClean="0"/>
              <a:t>KFUPM</a:t>
            </a:r>
          </a:p>
          <a:p>
            <a:pPr lvl="3"/>
            <a:r>
              <a:rPr lang="en-US" dirty="0"/>
              <a:t>Consists of permanent centers and Centers of Research Excellence (</a:t>
            </a:r>
            <a:r>
              <a:rPr lang="en-US" dirty="0" err="1"/>
              <a:t>CoREs</a:t>
            </a:r>
            <a:r>
              <a:rPr lang="en-US" dirty="0"/>
              <a:t>)</a:t>
            </a:r>
          </a:p>
          <a:p>
            <a:pPr lvl="3"/>
            <a:endParaRPr lang="en-US" dirty="0"/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122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Involvement of Graduate Students in Funded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Research grants are applied for and managed by faculty members (Principal Investigators – PI’s)</a:t>
            </a:r>
          </a:p>
          <a:p>
            <a:r>
              <a:rPr lang="en-US" dirty="0"/>
              <a:t>A graduate student involved in a funded project is expected to:</a:t>
            </a:r>
          </a:p>
          <a:p>
            <a:pPr lvl="1"/>
            <a:r>
              <a:rPr lang="en-US" dirty="0"/>
              <a:t>Work closely with the PI and his </a:t>
            </a:r>
            <a:r>
              <a:rPr lang="en-US" dirty="0" smtClean="0"/>
              <a:t>team</a:t>
            </a:r>
            <a:endParaRPr lang="en-US" dirty="0"/>
          </a:p>
          <a:p>
            <a:pPr lvl="1"/>
            <a:r>
              <a:rPr lang="en-US" dirty="0"/>
              <a:t>Consult with the PI in any matter related to the project</a:t>
            </a:r>
          </a:p>
          <a:p>
            <a:r>
              <a:rPr lang="en-US" dirty="0" smtClean="0"/>
              <a:t>Involvement of a graduate student is limited to at most one research grant  at any point</a:t>
            </a:r>
          </a:p>
        </p:txBody>
      </p:sp>
    </p:spTree>
    <p:extLst>
      <p:ext uri="{BB962C8B-B14F-4D97-AF65-F5344CB8AC3E}">
        <p14:creationId xmlns:p14="http://schemas.microsoft.com/office/powerpoint/2010/main" val="664900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Incentives in Funded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Funded projects typically provide financial incentives to students</a:t>
            </a:r>
          </a:p>
          <a:p>
            <a:pPr lvl="1"/>
            <a:r>
              <a:rPr lang="en-US" dirty="0"/>
              <a:t>Internal: at most SAR 600/month for MS students, SAR 800/month for PhD students</a:t>
            </a:r>
          </a:p>
          <a:p>
            <a:pPr lvl="1"/>
            <a:r>
              <a:rPr lang="en-US" dirty="0"/>
              <a:t>KACST: </a:t>
            </a:r>
            <a:r>
              <a:rPr lang="en-US" dirty="0" smtClean="0"/>
              <a:t>varies depending on the project</a:t>
            </a:r>
            <a:endParaRPr lang="en-US" dirty="0"/>
          </a:p>
          <a:p>
            <a:pPr lvl="1"/>
            <a:r>
              <a:rPr lang="en-US" dirty="0"/>
              <a:t>NSTIP: at most SAR 2000/month for MS students, SAR 2500/month for PhD students</a:t>
            </a:r>
          </a:p>
          <a:p>
            <a:r>
              <a:rPr lang="en-US" dirty="0" smtClean="0"/>
              <a:t>The goal is to provide an additional level of support towards achieving significant contributions</a:t>
            </a:r>
          </a:p>
        </p:txBody>
      </p:sp>
    </p:spTree>
    <p:extLst>
      <p:ext uri="{BB962C8B-B14F-4D97-AF65-F5344CB8AC3E}">
        <p14:creationId xmlns:p14="http://schemas.microsoft.com/office/powerpoint/2010/main" val="730145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Other Venues of </a:t>
            </a:r>
            <a:r>
              <a:rPr lang="en-US" smtClean="0"/>
              <a:t>Research Support at KFUPM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Conference Attendance</a:t>
            </a:r>
          </a:p>
          <a:p>
            <a:pPr lvl="1"/>
            <a:r>
              <a:rPr lang="en-US" dirty="0" smtClean="0"/>
              <a:t>Once a year for presenting a paper in an international conference</a:t>
            </a:r>
            <a:endParaRPr lang="en-US" dirty="0"/>
          </a:p>
          <a:p>
            <a:r>
              <a:rPr lang="en-US" dirty="0" smtClean="0"/>
              <a:t>Payment of mandatory </a:t>
            </a:r>
            <a:r>
              <a:rPr lang="en-US" dirty="0"/>
              <a:t>p</a:t>
            </a:r>
            <a:r>
              <a:rPr lang="en-US" dirty="0" smtClean="0"/>
              <a:t>age </a:t>
            </a:r>
            <a:r>
              <a:rPr lang="en-US" dirty="0"/>
              <a:t>c</a:t>
            </a:r>
            <a:r>
              <a:rPr lang="en-US" dirty="0" smtClean="0"/>
              <a:t>harges for papers published in ISI journals</a:t>
            </a:r>
            <a:endParaRPr lang="en-US" dirty="0"/>
          </a:p>
          <a:p>
            <a:r>
              <a:rPr lang="en-US" dirty="0" smtClean="0"/>
              <a:t>Support for research visits and field trips through projects</a:t>
            </a:r>
          </a:p>
          <a:p>
            <a:r>
              <a:rPr lang="en-US" dirty="0" smtClean="0"/>
              <a:t>Central Research Workshop and FABLAB (RRMS)</a:t>
            </a:r>
          </a:p>
        </p:txBody>
      </p:sp>
    </p:spTree>
    <p:extLst>
      <p:ext uri="{BB962C8B-B14F-4D97-AF65-F5344CB8AC3E}">
        <p14:creationId xmlns:p14="http://schemas.microsoft.com/office/powerpoint/2010/main" val="1934345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DSR Contact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Tel: 3200</a:t>
            </a:r>
          </a:p>
          <a:p>
            <a:r>
              <a:rPr lang="en-US" dirty="0" smtClean="0"/>
              <a:t>Emails: </a:t>
            </a:r>
          </a:p>
          <a:p>
            <a:pPr lvl="1"/>
            <a:r>
              <a:rPr lang="en-US" dirty="0" smtClean="0">
                <a:hlinkClick r:id="rId2"/>
              </a:rPr>
              <a:t>src@kfupm.edu.sa</a:t>
            </a:r>
            <a:endParaRPr lang="en-US" dirty="0" smtClean="0"/>
          </a:p>
          <a:p>
            <a:pPr lvl="1"/>
            <a:r>
              <a:rPr lang="en-US" dirty="0" smtClean="0">
                <a:hlinkClick r:id="rId3"/>
              </a:rPr>
              <a:t>kap</a:t>
            </a:r>
            <a:r>
              <a:rPr lang="en-US" dirty="0">
                <a:hlinkClick r:id="rId3"/>
              </a:rPr>
              <a:t>@kfupm.edu.sa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nstp@kfupm.edu.sa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Website</a:t>
            </a:r>
          </a:p>
          <a:p>
            <a:pPr lvl="1"/>
            <a:r>
              <a:rPr lang="en-US" dirty="0" smtClean="0">
                <a:hlinkClick r:id="rId5"/>
              </a:rPr>
              <a:t>http://www.kfupm.edu.sa/dsr</a:t>
            </a:r>
            <a:endParaRPr lang="en-US" dirty="0" smtClean="0"/>
          </a:p>
          <a:p>
            <a:r>
              <a:rPr lang="en-US" dirty="0" smtClean="0"/>
              <a:t>Other links of interest</a:t>
            </a:r>
          </a:p>
          <a:p>
            <a:pPr lvl="1"/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rrm.kfupm.edu.sa</a:t>
            </a:r>
            <a:endParaRPr lang="en-US" dirty="0">
              <a:hlinkClick r:id="rId6"/>
            </a:endParaRPr>
          </a:p>
          <a:p>
            <a:pPr lvl="1"/>
            <a:r>
              <a:rPr lang="en-US" dirty="0" smtClean="0">
                <a:hlinkClick r:id="rId6"/>
              </a:rPr>
              <a:t>http</a:t>
            </a:r>
            <a:r>
              <a:rPr lang="en-US" dirty="0">
                <a:hlinkClick r:id="rId6"/>
              </a:rPr>
              <a:t>://</a:t>
            </a:r>
            <a:r>
              <a:rPr lang="en-US" dirty="0" smtClean="0">
                <a:hlinkClick r:id="rId6"/>
              </a:rPr>
              <a:t>ri.kfupm.edu.sa</a:t>
            </a:r>
            <a:endParaRPr lang="en-US" dirty="0" smtClean="0"/>
          </a:p>
          <a:p>
            <a:pPr lvl="1"/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www.kacst.edu.sa</a:t>
            </a:r>
            <a:endParaRPr lang="en-US" dirty="0" smtClean="0"/>
          </a:p>
          <a:p>
            <a:pPr lvl="1"/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nstip.kacst.edu.sa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607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Inspiration">
  <a:themeElements>
    <a:clrScheme name="Inspiration">
      <a:dk1>
        <a:sysClr val="windowText" lastClr="000000"/>
      </a:dk1>
      <a:lt1>
        <a:sysClr val="window" lastClr="FFFFFF"/>
      </a:lt1>
      <a:dk2>
        <a:srgbClr val="2F2F26"/>
      </a:dk2>
      <a:lt2>
        <a:srgbClr val="9FA795"/>
      </a:lt2>
      <a:accent1>
        <a:srgbClr val="749805"/>
      </a:accent1>
      <a:accent2>
        <a:srgbClr val="BACC82"/>
      </a:accent2>
      <a:accent3>
        <a:srgbClr val="6E9EC2"/>
      </a:accent3>
      <a:accent4>
        <a:srgbClr val="2046A5"/>
      </a:accent4>
      <a:accent5>
        <a:srgbClr val="5039C6"/>
      </a:accent5>
      <a:accent6>
        <a:srgbClr val="7411D0"/>
      </a:accent6>
      <a:hlink>
        <a:srgbClr val="FFC000"/>
      </a:hlink>
      <a:folHlink>
        <a:srgbClr val="C0C000"/>
      </a:folHlink>
    </a:clrScheme>
    <a:fontScheme name="Inspiration">
      <a:maj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Inspiration">
      <a:fillStyleLst>
        <a:solidFill>
          <a:schemeClr val="phClr"/>
        </a:solidFill>
        <a:gradFill rotWithShape="1">
          <a:gsLst>
            <a:gs pos="25000">
              <a:schemeClr val="phClr">
                <a:tint val="90000"/>
                <a:shade val="100000"/>
                <a:alpha val="90000"/>
                <a:satMod val="150000"/>
              </a:schemeClr>
            </a:gs>
            <a:gs pos="100000">
              <a:schemeClr val="phClr">
                <a:tint val="100000"/>
                <a:shade val="60000"/>
                <a:satMod val="13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0000"/>
                <a:shade val="100000"/>
                <a:alpha val="85000"/>
                <a:satMod val="150000"/>
              </a:schemeClr>
            </a:gs>
            <a:gs pos="33000">
              <a:schemeClr val="phClr">
                <a:tint val="90000"/>
                <a:shade val="100000"/>
                <a:alpha val="95000"/>
                <a:satMod val="130000"/>
              </a:schemeClr>
            </a:gs>
            <a:gs pos="67000">
              <a:schemeClr val="phClr">
                <a:shade val="70000"/>
                <a:satMod val="135000"/>
              </a:schemeClr>
            </a:gs>
            <a:gs pos="100000">
              <a:schemeClr val="phClr">
                <a:shade val="50000"/>
                <a:satMod val="135000"/>
              </a:schemeClr>
            </a:gs>
          </a:gsLst>
          <a:lin ang="13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thickThin" algn="ctr">
          <a:solidFill>
            <a:schemeClr val="phClr"/>
          </a:solidFill>
          <a:prstDash val="solid"/>
        </a:ln>
        <a:ln w="38100" cap="flat" cmpd="thinThick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woPt" dir="tl"/>
          </a:scene3d>
          <a:sp3d extrusionH="12700" prstMaterial="softEdge">
            <a:bevelT w="25400" h="50800"/>
          </a:sp3d>
        </a:effectStyle>
        <a:effectStyle>
          <a:effectLst>
            <a:innerShdw blurRad="50800" dist="25400" dir="2400000">
              <a:srgbClr val="808080">
                <a:alpha val="75000"/>
              </a:srgbClr>
            </a:innerShdw>
            <a:reflection blurRad="38100" stA="26000" endPos="35000" dist="12700" dir="5400000" fadeDir="48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873FB3F-E6F1-44F4-AA37-121D73929202}"/>
</file>

<file path=customXml/itemProps2.xml><?xml version="1.0" encoding="utf-8"?>
<ds:datastoreItem xmlns:ds="http://schemas.openxmlformats.org/officeDocument/2006/customXml" ds:itemID="{D71B9B4D-02F6-43FF-B0E5-9DE2239CB6CE}"/>
</file>

<file path=customXml/itemProps3.xml><?xml version="1.0" encoding="utf-8"?>
<ds:datastoreItem xmlns:ds="http://schemas.openxmlformats.org/officeDocument/2006/customXml" ds:itemID="{5A49D1B3-7663-4A25-8263-A65AB2D67A8B}"/>
</file>

<file path=docProps/app.xml><?xml version="1.0" encoding="utf-8"?>
<Properties xmlns="http://schemas.openxmlformats.org/officeDocument/2006/extended-properties" xmlns:vt="http://schemas.openxmlformats.org/officeDocument/2006/docPropsVTypes">
  <Template>Inspiration.thmx</Template>
  <TotalTime>169</TotalTime>
  <Words>426</Words>
  <Application>Microsoft Macintosh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Inspiration</vt:lpstr>
      <vt:lpstr>Research Support Opportunities</vt:lpstr>
      <vt:lpstr>Deanship of Research (DSR)</vt:lpstr>
      <vt:lpstr>Research Support Tracks</vt:lpstr>
      <vt:lpstr>Research Support Tracks (Cont.) </vt:lpstr>
      <vt:lpstr>Research Support Tracks (Cont.) </vt:lpstr>
      <vt:lpstr>Involvement of Graduate Students in Funded Projects</vt:lpstr>
      <vt:lpstr>Financial Incentives in Funded Projects</vt:lpstr>
      <vt:lpstr>Other Venues of Research Support at KFUPM</vt:lpstr>
      <vt:lpstr>DSR Contact Information</vt:lpstr>
    </vt:vector>
  </TitlesOfParts>
  <Company>KFUPM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Support Opportunities at KFUPM</dc:title>
  <dc:creator>Musab AlTurki</dc:creator>
  <cp:lastModifiedBy>Musab AlTurki</cp:lastModifiedBy>
  <cp:revision>14</cp:revision>
  <dcterms:created xsi:type="dcterms:W3CDTF">2014-09-10T09:01:10Z</dcterms:created>
  <dcterms:modified xsi:type="dcterms:W3CDTF">2014-09-10T11:55:52Z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