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8.xml" ContentType="application/vnd.openxmlformats-officedocument.presentationml.slide+xml"/>
  <Override PartName="/ppt/slides/slide41.xml" ContentType="application/vnd.openxmlformats-officedocument.presentationml.slide+xml"/>
  <Override PartName="/ppt/slides/slide40.xml" ContentType="application/vnd.openxmlformats-officedocument.presentationml.slide+xml"/>
  <Override PartName="/ppt/slides/slide39.xml" ContentType="application/vnd.openxmlformats-officedocument.presentationml.slide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47.xml" ContentType="application/vnd.openxmlformats-officedocument.presentationml.slide+xml"/>
  <Override PartName="/ppt/slides/slide46.xml" ContentType="application/vnd.openxmlformats-officedocument.presentationml.slide+xml"/>
  <Override PartName="/ppt/slides/slide45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  <p:sldId id="298" r:id="rId43"/>
    <p:sldId id="299" r:id="rId44"/>
    <p:sldId id="300" r:id="rId45"/>
    <p:sldId id="301" r:id="rId46"/>
    <p:sldId id="302" r:id="rId47"/>
    <p:sldId id="303" r:id="rId4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55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customXml" Target="../customXml/item3.xml"/><Relationship Id="rId8" Type="http://schemas.openxmlformats.org/officeDocument/2006/relationships/slide" Target="slides/slide7.xml"/><Relationship Id="rId51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D24CE9-D0C8-4AA9-BA3D-5E5FA376EB95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90696-0998-4BAF-9D18-C2A40CB052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86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18D99188-F003-4787-933A-909EB1B29B6C}" type="slidenum">
              <a:rPr lang="en-US" altLang="en-US" smtClean="0">
                <a:latin typeface="Times New Roman" pitchFamily="18" charset="0"/>
              </a:rPr>
              <a:pPr/>
              <a:t>12</a:t>
            </a:fld>
            <a:endParaRPr lang="en-US" altLang="en-US" smtClean="0">
              <a:latin typeface="Times New Roman" pitchFamily="18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93700" y="693738"/>
            <a:ext cx="6070600" cy="3416300"/>
          </a:xfrm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988" y="4343400"/>
            <a:ext cx="5026025" cy="41132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488869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9466C7F2-981B-4DD2-B1D2-730030E937CC}" type="slidenum">
              <a:rPr lang="en-US" altLang="en-US" smtClean="0">
                <a:latin typeface="Times New Roman" pitchFamily="18" charset="0"/>
              </a:rPr>
              <a:pPr/>
              <a:t>31</a:t>
            </a:fld>
            <a:endParaRPr lang="en-US" alt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10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fld id="{EF3E660E-203A-4D1E-B36A-B30556F8A38A}" type="slidenum">
              <a:rPr lang="en-US" altLang="en-US" smtClean="0">
                <a:latin typeface="Times New Roman" pitchFamily="18" charset="0"/>
              </a:rPr>
              <a:pPr/>
              <a:t>33</a:t>
            </a:fld>
            <a:endParaRPr lang="en-US" altLang="en-US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5912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EEE386FB-54B5-42FA-A403-4FD60F506B66}" type="slidenum">
              <a:rPr lang="en-US" altLang="en-US" sz="1200" smtClean="0">
                <a:latin typeface="Arial" pitchFamily="34" charset="0"/>
              </a:rPr>
              <a:pPr/>
              <a:t>41</a:t>
            </a:fld>
            <a:endParaRPr lang="en-US" altLang="en-US" sz="120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9766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>
              <a:latin typeface="Arial" pitchFamily="3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0F240CBF-2179-4EBF-B973-09ACA7804B33}" type="slidenum">
              <a:rPr lang="en-US" altLang="en-US" sz="1200" smtClean="0">
                <a:latin typeface="Arial" pitchFamily="34" charset="0"/>
              </a:rPr>
              <a:pPr/>
              <a:t>42</a:t>
            </a:fld>
            <a:endParaRPr lang="en-US" altLang="en-US" sz="1200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8447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93700" y="692150"/>
            <a:ext cx="6070600" cy="3416300"/>
          </a:xfrm>
          <a:ln/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31412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9/10/2014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uhtaseb@kfupm.edu.s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thelindberglab.com/papers/grad%20school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b="1" dirty="0" smtClean="0">
                <a:ln/>
                <a:solidFill>
                  <a:schemeClr val="accent3"/>
                </a:solidFill>
              </a:rPr>
              <a:t>How to Succeed in Graduate Studies?</a:t>
            </a:r>
            <a:endParaRPr lang="en-US" b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Husni A-Muhtaseb</a:t>
            </a:r>
          </a:p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hlinkClick r:id="rId2"/>
              </a:rPr>
              <a:t>muhtaseb@kfupm.edu.sa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en-US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5215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 Skills and Personality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Coaching and mentoring (developing others)</a:t>
            </a:r>
          </a:p>
          <a:p>
            <a:r>
              <a:rPr lang="en-US" dirty="0" smtClean="0"/>
              <a:t>Leadership skills</a:t>
            </a:r>
          </a:p>
          <a:p>
            <a:r>
              <a:rPr lang="en-US" dirty="0" smtClean="0"/>
              <a:t>Observe safety rules</a:t>
            </a:r>
          </a:p>
          <a:p>
            <a:r>
              <a:rPr lang="en-US" dirty="0" smtClean="0"/>
              <a:t>Attendance and Punctuality</a:t>
            </a:r>
          </a:p>
          <a:p>
            <a:r>
              <a:rPr lang="en-US" dirty="0" smtClean="0"/>
              <a:t>Business Orientation</a:t>
            </a:r>
          </a:p>
          <a:p>
            <a:r>
              <a:rPr lang="en-US" dirty="0" smtClean="0"/>
              <a:t>Customer Focus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33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Skills and Personality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400" dirty="0"/>
              <a:t>What about Ethics?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288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 0.22646 C -0.0118 0.29331 0.0375 0.34744 0.09775 0.34744 C 0.16875 0.34744 0.19462 0.28707 0.20521 0.25075 L 0.2165 0.20217 C 0.22743 0.16586 0.25487 0.10594 0.33507 0.10594 C 0.38646 0.10594 0.44514 0.15984 0.44514 0.22646 C 0.44514 0.29331 0.38646 0.34744 0.33507 0.34744 C 0.25487 0.34744 0.22743 0.28707 0.2165 0.25075 L 0.20521 0.20217 C 0.19462 0.16586 0.16875 0.10594 0.09775 0.10594 C 0.0375 0.10594 -0.0118 0.15984 -0.0118 0.22646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847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09800" y="457200"/>
            <a:ext cx="7772400" cy="990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600" dirty="0">
                <a:latin typeface="Verdana" pitchFamily="34" charset="0"/>
              </a:rPr>
              <a:t>Where do we learn skills?</a:t>
            </a:r>
          </a:p>
        </p:txBody>
      </p:sp>
      <p:sp>
        <p:nvSpPr>
          <p:cNvPr id="279555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2438401" y="1676400"/>
            <a:ext cx="6842125" cy="3962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Through experience, from Research Advisor</a:t>
            </a:r>
          </a:p>
          <a:p>
            <a:pPr eaLnBrk="1" hangingPunct="1">
              <a:defRPr/>
            </a:pPr>
            <a:r>
              <a:rPr lang="en-US" dirty="0" smtClean="0"/>
              <a:t>Through other Mentors </a:t>
            </a:r>
          </a:p>
          <a:p>
            <a:pPr>
              <a:defRPr/>
            </a:pPr>
            <a:r>
              <a:rPr lang="en-US" dirty="0"/>
              <a:t>Through </a:t>
            </a:r>
            <a:r>
              <a:rPr lang="en-US" dirty="0" smtClean="0"/>
              <a:t>Classes</a:t>
            </a:r>
          </a:p>
          <a:p>
            <a:pPr>
              <a:defRPr/>
            </a:pPr>
            <a:r>
              <a:rPr lang="en-US" dirty="0"/>
              <a:t>Through </a:t>
            </a:r>
            <a:r>
              <a:rPr lang="en-US" dirty="0" smtClean="0"/>
              <a:t>Colleagues</a:t>
            </a:r>
          </a:p>
          <a:p>
            <a:pPr>
              <a:defRPr/>
            </a:pPr>
            <a:r>
              <a:rPr lang="en-US" dirty="0" smtClean="0"/>
              <a:t>Self-learning Courses</a:t>
            </a:r>
          </a:p>
          <a:p>
            <a:pPr>
              <a:defRPr/>
            </a:pPr>
            <a:r>
              <a:rPr lang="en-US" dirty="0" smtClean="0"/>
              <a:t>Special Purpose Courses</a:t>
            </a:r>
          </a:p>
          <a:p>
            <a:pPr>
              <a:defRPr/>
            </a:pPr>
            <a:r>
              <a:rPr lang="en-US" dirty="0" smtClean="0"/>
              <a:t>Practice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355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Shop for a Research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Scenario - 1</a:t>
            </a:r>
          </a:p>
          <a:p>
            <a:r>
              <a:rPr lang="en-US" dirty="0" smtClean="0"/>
              <a:t>I am looking for any topic that facilitates me to graduate before the end of this semester</a:t>
            </a:r>
          </a:p>
          <a:p>
            <a:r>
              <a:rPr lang="en-US" dirty="0" smtClean="0"/>
              <a:t>What will be your impression if you ware a possible advisor?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Scenario - </a:t>
            </a:r>
            <a:r>
              <a:rPr lang="en-US" dirty="0" smtClean="0"/>
              <a:t>2</a:t>
            </a:r>
            <a:endParaRPr lang="en-US" dirty="0"/>
          </a:p>
          <a:p>
            <a:r>
              <a:rPr lang="en-US" dirty="0"/>
              <a:t>I am looking for any topic that </a:t>
            </a:r>
            <a:r>
              <a:rPr lang="en-US" dirty="0" smtClean="0"/>
              <a:t>provides me some extra income</a:t>
            </a:r>
            <a:endParaRPr lang="en-US" dirty="0"/>
          </a:p>
          <a:p>
            <a:r>
              <a:rPr lang="en-US" dirty="0"/>
              <a:t>What will be your impression if you ware a possible advisor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74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Shop for a Research Topic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1600201"/>
            <a:ext cx="7859216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 Scenario</a:t>
            </a:r>
          </a:p>
          <a:p>
            <a:r>
              <a:rPr lang="en-US" dirty="0" smtClean="0"/>
              <a:t>I am looking for an interesting topic that facilitates me to positively contribute to the field</a:t>
            </a:r>
          </a:p>
          <a:p>
            <a:r>
              <a:rPr lang="en-US" dirty="0" smtClean="0"/>
              <a:t>What will be your impression if you ware a possible advisor?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8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Shop for a Research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Choose topic based on your research interests </a:t>
            </a:r>
          </a:p>
          <a:p>
            <a:pPr lvl="1"/>
            <a:r>
              <a:rPr lang="en-US" dirty="0" smtClean="0"/>
              <a:t>You Must Like it</a:t>
            </a:r>
          </a:p>
          <a:p>
            <a:r>
              <a:rPr lang="en-US" dirty="0" smtClean="0"/>
              <a:t>Don’t choose it just because you can get more income</a:t>
            </a:r>
          </a:p>
          <a:p>
            <a:r>
              <a:rPr lang="en-US" dirty="0" smtClean="0"/>
              <a:t>Also think strategically</a:t>
            </a:r>
          </a:p>
          <a:p>
            <a:pPr lvl="1"/>
            <a:r>
              <a:rPr lang="en-US" dirty="0" smtClean="0"/>
              <a:t>Is it a hot Topic?</a:t>
            </a:r>
          </a:p>
          <a:p>
            <a:pPr lvl="1"/>
            <a:r>
              <a:rPr lang="en-US" dirty="0" smtClean="0"/>
              <a:t>Is it needed in the market?</a:t>
            </a:r>
          </a:p>
          <a:p>
            <a:pPr lvl="1"/>
            <a:r>
              <a:rPr lang="en-US" dirty="0" smtClean="0"/>
              <a:t>If certain topic is hot now will still be hot in 3 years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82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Shop for a Research Topic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3200" dirty="0"/>
              <a:t>Consider expanding on your previous research experience</a:t>
            </a:r>
          </a:p>
          <a:p>
            <a:r>
              <a:rPr lang="en-US" dirty="0" smtClean="0"/>
              <a:t>If you have no specific research interests </a:t>
            </a:r>
          </a:p>
          <a:p>
            <a:pPr lvl="1"/>
            <a:r>
              <a:rPr lang="en-US" dirty="0" smtClean="0"/>
              <a:t>Build your interest in the first semester</a:t>
            </a:r>
          </a:p>
          <a:p>
            <a:r>
              <a:rPr lang="en-US" dirty="0" smtClean="0"/>
              <a:t>Around 70% of research topics are proposed by advisors</a:t>
            </a:r>
          </a:p>
          <a:p>
            <a:r>
              <a:rPr lang="en-US" dirty="0" smtClean="0"/>
              <a:t>Be smart while shopping for a topic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77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Shop for an Advisor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 Advisor Compatible with you</a:t>
            </a:r>
          </a:p>
          <a:p>
            <a:pPr lvl="1"/>
            <a:r>
              <a:rPr lang="en-US" dirty="0" smtClean="0"/>
              <a:t>Get Well Together</a:t>
            </a:r>
          </a:p>
          <a:p>
            <a:pPr lvl="1"/>
            <a:r>
              <a:rPr lang="en-US" altLang="en-US" dirty="0" smtClean="0">
                <a:latin typeface="Corbel" pitchFamily="34" charset="0"/>
              </a:rPr>
              <a:t>respective</a:t>
            </a:r>
            <a:endParaRPr lang="en-US" dirty="0" smtClean="0"/>
          </a:p>
          <a:p>
            <a:r>
              <a:rPr lang="en-US" altLang="en-US" dirty="0" smtClean="0">
                <a:latin typeface="Corbel" pitchFamily="34" charset="0"/>
              </a:rPr>
              <a:t>Avoid choosing an advisor because he is nice</a:t>
            </a:r>
          </a:p>
          <a:p>
            <a:pPr lvl="1"/>
            <a:r>
              <a:rPr lang="en-US" altLang="en-US" dirty="0" smtClean="0">
                <a:latin typeface="Corbel" pitchFamily="34" charset="0"/>
              </a:rPr>
              <a:t>Might withhold frank evaluations of your knowledge, skills, and progress to avoid hurting your feelings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45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Shop for an Advisor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Avoid some problems that may occur when an advisor</a:t>
            </a:r>
          </a:p>
          <a:p>
            <a:pPr lvl="1"/>
            <a:r>
              <a:rPr lang="en-US" dirty="0" smtClean="0"/>
              <a:t>Plans to leave the University</a:t>
            </a:r>
          </a:p>
          <a:p>
            <a:pPr lvl="1"/>
            <a:r>
              <a:rPr lang="en-US" dirty="0" smtClean="0"/>
              <a:t>Does not provide enough feedback</a:t>
            </a:r>
          </a:p>
          <a:p>
            <a:pPr lvl="1"/>
            <a:r>
              <a:rPr lang="en-US" dirty="0" smtClean="0"/>
              <a:t>Does not meet you</a:t>
            </a:r>
          </a:p>
          <a:p>
            <a:pPr lvl="1"/>
            <a:r>
              <a:rPr lang="en-US" dirty="0" smtClean="0"/>
              <a:t>Behave in a way you find irresponsible</a:t>
            </a:r>
          </a:p>
          <a:p>
            <a:pPr lvl="1"/>
            <a:r>
              <a:rPr lang="en-US" dirty="0" smtClean="0"/>
              <a:t>How would you know some of these problems</a:t>
            </a:r>
          </a:p>
          <a:p>
            <a:r>
              <a:rPr lang="en-US" dirty="0" smtClean="0"/>
              <a:t>Do you want to agree on one semester trial period?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73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Shop for an Advisor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Full Professor Advisors</a:t>
            </a:r>
          </a:p>
          <a:p>
            <a:pPr lvl="1"/>
            <a:r>
              <a:rPr lang="en-US" dirty="0" smtClean="0"/>
              <a:t>More experience</a:t>
            </a:r>
          </a:p>
          <a:p>
            <a:pPr lvl="1"/>
            <a:r>
              <a:rPr lang="en-US" dirty="0" smtClean="0"/>
              <a:t>Usually have more Projects (money Support)</a:t>
            </a:r>
          </a:p>
          <a:p>
            <a:pPr lvl="1"/>
            <a:r>
              <a:rPr lang="en-US" dirty="0" smtClean="0"/>
              <a:t>more connections</a:t>
            </a:r>
          </a:p>
          <a:p>
            <a:pPr lvl="1"/>
            <a:r>
              <a:rPr lang="en-US" dirty="0" smtClean="0"/>
              <a:t>May be less demanding: Don’t push you hard</a:t>
            </a:r>
          </a:p>
          <a:p>
            <a:pPr lvl="1"/>
            <a:r>
              <a:rPr lang="en-US" dirty="0" smtClean="0"/>
              <a:t>Don’t have time to work closely with you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50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to Succeed in Graduate Studies?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1"/>
          </a:lnRef>
          <a:fillRef idx="1001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r>
              <a:rPr lang="en-US" dirty="0" smtClean="0"/>
              <a:t>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UBC Faculty of Graduate Studies,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128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Shop for an Advisor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Associate Professor advisors</a:t>
            </a:r>
          </a:p>
          <a:p>
            <a:pPr lvl="1"/>
            <a:r>
              <a:rPr lang="en-US" dirty="0" smtClean="0"/>
              <a:t>May push you hard </a:t>
            </a:r>
          </a:p>
          <a:p>
            <a:pPr lvl="1"/>
            <a:r>
              <a:rPr lang="en-US" dirty="0" smtClean="0"/>
              <a:t>future career depends on your results</a:t>
            </a:r>
          </a:p>
          <a:p>
            <a:pPr lvl="1"/>
            <a:r>
              <a:rPr lang="en-US" dirty="0" smtClean="0"/>
              <a:t>work with you</a:t>
            </a:r>
          </a:p>
          <a:p>
            <a:pPr lvl="1"/>
            <a:r>
              <a:rPr lang="en-US" dirty="0" smtClean="0"/>
              <a:t>Might have more up-to-date information</a:t>
            </a:r>
          </a:p>
          <a:p>
            <a:r>
              <a:rPr lang="en-US" dirty="0" smtClean="0"/>
              <a:t>Assistant Professor advisors</a:t>
            </a:r>
          </a:p>
          <a:p>
            <a:pPr lvl="1"/>
            <a:r>
              <a:rPr lang="en-US" dirty="0" smtClean="0"/>
              <a:t>Me: Depends on your Luck 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… and Regulations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09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Shop for a Research Topic</a:t>
            </a:r>
            <a:br>
              <a:rPr lang="en-US" dirty="0" smtClean="0"/>
            </a:br>
            <a:r>
              <a:rPr lang="en-US" sz="1600" dirty="0">
                <a:solidFill>
                  <a:srgbClr val="C00000"/>
                </a:solidFill>
              </a:rPr>
              <a:t>(The slide is not Misplaced)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Your topic, approved by your advisor</a:t>
            </a:r>
          </a:p>
          <a:p>
            <a:r>
              <a:rPr lang="en-US" dirty="0" smtClean="0"/>
              <a:t>Rare to know the topic from the moment you start working with advisor</a:t>
            </a:r>
          </a:p>
          <a:p>
            <a:pPr lvl="1"/>
            <a:r>
              <a:rPr lang="en-US" dirty="0" smtClean="0"/>
              <a:t>If work is part of a project, it is somewhat clearer</a:t>
            </a:r>
          </a:p>
          <a:p>
            <a:r>
              <a:rPr lang="en-US" dirty="0" smtClean="0"/>
              <a:t>More common to work on 1-3 topics in an area</a:t>
            </a:r>
          </a:p>
          <a:p>
            <a:pPr lvl="1"/>
            <a:r>
              <a:rPr lang="en-US" dirty="0" smtClean="0"/>
              <a:t>New ideas come up during the work</a:t>
            </a:r>
          </a:p>
          <a:p>
            <a:pPr lvl="1"/>
            <a:r>
              <a:rPr lang="en-US" dirty="0" smtClean="0"/>
              <a:t>Publication-wise, some ideas will be more successful than others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92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 Responsibility to his advisor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Time Commitment</a:t>
            </a:r>
          </a:p>
          <a:p>
            <a:r>
              <a:rPr lang="en-US" dirty="0" smtClean="0"/>
              <a:t>Honesty</a:t>
            </a:r>
          </a:p>
          <a:p>
            <a:r>
              <a:rPr lang="en-US" dirty="0" smtClean="0"/>
              <a:t>Productivity</a:t>
            </a:r>
          </a:p>
          <a:p>
            <a:r>
              <a:rPr lang="en-US" dirty="0" smtClean="0"/>
              <a:t>Teamwork, cooperation and assistant</a:t>
            </a:r>
          </a:p>
          <a:p>
            <a:r>
              <a:rPr lang="en-US" dirty="0" smtClean="0"/>
              <a:t>Feedback and communication</a:t>
            </a:r>
          </a:p>
          <a:p>
            <a:r>
              <a:rPr lang="en-US" dirty="0" smtClean="0"/>
              <a:t>Respect</a:t>
            </a:r>
          </a:p>
          <a:p>
            <a:r>
              <a:rPr lang="en-US" dirty="0" smtClean="0"/>
              <a:t>Loyalty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23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Thesis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Might be your first Official Write-up</a:t>
            </a:r>
          </a:p>
          <a:p>
            <a:r>
              <a:rPr lang="en-US" dirty="0" smtClean="0"/>
              <a:t>Some Literature Survey</a:t>
            </a:r>
          </a:p>
          <a:p>
            <a:r>
              <a:rPr lang="en-US" dirty="0" smtClean="0"/>
              <a:t>Motivations</a:t>
            </a:r>
          </a:p>
          <a:p>
            <a:r>
              <a:rPr lang="en-US" dirty="0" smtClean="0"/>
              <a:t>Objectives</a:t>
            </a:r>
          </a:p>
          <a:p>
            <a:r>
              <a:rPr lang="en-US" dirty="0" smtClean="0"/>
              <a:t>Problems specification</a:t>
            </a:r>
          </a:p>
          <a:p>
            <a:r>
              <a:rPr lang="en-US" dirty="0" smtClean="0"/>
              <a:t>A plan </a:t>
            </a:r>
          </a:p>
          <a:p>
            <a:pPr lvl="1"/>
            <a:r>
              <a:rPr lang="en-US" dirty="0" smtClean="0"/>
              <a:t>with a timetable, milestones, and deliverables</a:t>
            </a:r>
          </a:p>
          <a:p>
            <a:r>
              <a:rPr lang="en-US" dirty="0" smtClean="0"/>
              <a:t>Thesis without a chapter or two</a:t>
            </a:r>
          </a:p>
          <a:p>
            <a:r>
              <a:rPr lang="en-US" dirty="0" smtClean="0"/>
              <a:t>Contract between you and committee: agree on content to be added in the final thesis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73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Thesis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first impression on your writing</a:t>
            </a:r>
          </a:p>
          <a:p>
            <a:r>
              <a:rPr lang="en-US" dirty="0" smtClean="0"/>
              <a:t>Following research guidelines and ethics</a:t>
            </a:r>
          </a:p>
          <a:p>
            <a:r>
              <a:rPr lang="en-US" dirty="0" smtClean="0"/>
              <a:t>Give attention to literature survey</a:t>
            </a:r>
          </a:p>
          <a:p>
            <a:r>
              <a:rPr lang="en-US" dirty="0" smtClean="0"/>
              <a:t>Avoid saying:</a:t>
            </a:r>
          </a:p>
          <a:p>
            <a:pPr lvl="1"/>
            <a:r>
              <a:rPr lang="en-US" altLang="en-US" dirty="0" smtClean="0"/>
              <a:t>It was only a draft so I didn’t think it counted</a:t>
            </a:r>
          </a:p>
          <a:p>
            <a:pPr lvl="1"/>
            <a:r>
              <a:rPr lang="en-US" altLang="en-US" dirty="0" smtClean="0"/>
              <a:t>I borrowed only the introduction and background material; the remaining is my original work</a:t>
            </a:r>
          </a:p>
          <a:p>
            <a:pPr lvl="1"/>
            <a:r>
              <a:rPr lang="en-US" altLang="en-US" dirty="0"/>
              <a:t>I </a:t>
            </a:r>
            <a:r>
              <a:rPr lang="en-US" altLang="en-US" dirty="0" smtClean="0"/>
              <a:t>listed </a:t>
            </a:r>
            <a:r>
              <a:rPr lang="en-US" altLang="en-US" dirty="0"/>
              <a:t>the reference [explicitly quote]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38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Thesis Proposal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 what is the problem</a:t>
            </a:r>
          </a:p>
          <a:p>
            <a:r>
              <a:rPr lang="en-US" altLang="en-US" dirty="0"/>
              <a:t>Plagiarism is representing somebody else’s words as </a:t>
            </a:r>
            <a:r>
              <a:rPr lang="en-US" altLang="en-US" dirty="0" smtClean="0"/>
              <a:t>my own words</a:t>
            </a:r>
          </a:p>
          <a:p>
            <a:r>
              <a:rPr lang="en-US" dirty="0" smtClean="0"/>
              <a:t>So ..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56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Choosing a 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your Advisor Agreement</a:t>
            </a:r>
          </a:p>
          <a:p>
            <a:r>
              <a:rPr lang="en-US" dirty="0" smtClean="0"/>
              <a:t>Reasonable People</a:t>
            </a:r>
          </a:p>
          <a:p>
            <a:r>
              <a:rPr lang="en-US" dirty="0" smtClean="0"/>
              <a:t>Good Reputations</a:t>
            </a:r>
          </a:p>
          <a:p>
            <a:pPr lvl="1"/>
            <a:r>
              <a:rPr lang="en-US" dirty="0" smtClean="0"/>
              <a:t>Advice</a:t>
            </a:r>
          </a:p>
          <a:p>
            <a:pPr lvl="1"/>
            <a:r>
              <a:rPr lang="en-US" dirty="0" smtClean="0"/>
              <a:t>Assistant</a:t>
            </a:r>
          </a:p>
          <a:p>
            <a:pPr lvl="1"/>
            <a:r>
              <a:rPr lang="en-US" dirty="0" smtClean="0"/>
              <a:t>Recommendations</a:t>
            </a:r>
          </a:p>
          <a:p>
            <a:pPr lvl="1"/>
            <a:r>
              <a:rPr lang="en-US" dirty="0" smtClean="0"/>
              <a:t>Feedback</a:t>
            </a:r>
          </a:p>
          <a:p>
            <a:pPr lvl="1"/>
            <a:r>
              <a:rPr lang="en-US" dirty="0" smtClean="0"/>
              <a:t>Feedback and feedback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7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Perform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448781"/>
            <a:ext cx="8229600" cy="4677383"/>
          </a:xfrm>
        </p:spPr>
        <p:txBody>
          <a:bodyPr>
            <a:normAutofit/>
          </a:bodyPr>
          <a:lstStyle/>
          <a:p>
            <a:r>
              <a:rPr lang="en-US" dirty="0" smtClean="0"/>
              <a:t>Be Proactive: Don’t wait for advisor to push you</a:t>
            </a:r>
          </a:p>
          <a:p>
            <a:r>
              <a:rPr lang="en-US" dirty="0" smtClean="0"/>
              <a:t>Reading papers: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dentify both strong and weak points</a:t>
            </a:r>
          </a:p>
          <a:p>
            <a:pPr lvl="1"/>
            <a:r>
              <a:rPr lang="en-US" dirty="0" smtClean="0"/>
              <a:t>Advisor might point to important papers in your topic</a:t>
            </a:r>
          </a:p>
          <a:p>
            <a:pPr lvl="1"/>
            <a:r>
              <a:rPr lang="en-US" dirty="0" smtClean="0"/>
              <a:t>Find more papers</a:t>
            </a:r>
          </a:p>
          <a:p>
            <a:pPr lvl="1"/>
            <a:r>
              <a:rPr lang="en-US" dirty="0" smtClean="0"/>
              <a:t>Read a few papers every week</a:t>
            </a:r>
          </a:p>
          <a:p>
            <a:pPr lvl="1"/>
            <a:r>
              <a:rPr lang="en-US" dirty="0" smtClean="0"/>
              <a:t>Read outside your area as well</a:t>
            </a:r>
          </a:p>
          <a:p>
            <a:pPr lvl="1"/>
            <a:r>
              <a:rPr lang="en-US" dirty="0" smtClean="0"/>
              <a:t>Follow technology news </a:t>
            </a:r>
          </a:p>
          <a:p>
            <a:pPr lvl="1"/>
            <a:r>
              <a:rPr lang="en-US" dirty="0" smtClean="0"/>
              <a:t>Let advisor/colleagues know about interesting things you read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09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5540" y="188640"/>
            <a:ext cx="8229600" cy="1044116"/>
          </a:xfrm>
        </p:spPr>
        <p:txBody>
          <a:bodyPr>
            <a:normAutofit/>
          </a:bodyPr>
          <a:lstStyle/>
          <a:p>
            <a:r>
              <a:rPr lang="en-US" dirty="0" smtClean="0"/>
              <a:t>Perform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160748"/>
            <a:ext cx="8229600" cy="5076564"/>
          </a:xfrm>
        </p:spPr>
        <p:txBody>
          <a:bodyPr>
            <a:noAutofit/>
          </a:bodyPr>
          <a:lstStyle/>
          <a:p>
            <a:r>
              <a:rPr lang="en-US" sz="2400" dirty="0"/>
              <a:t>Identifying important and hard problems</a:t>
            </a:r>
          </a:p>
          <a:p>
            <a:pPr lvl="1"/>
            <a:r>
              <a:rPr lang="en-US" sz="2000" dirty="0"/>
              <a:t>Learn to differentiate between interesting problems and junk</a:t>
            </a:r>
          </a:p>
          <a:p>
            <a:pPr lvl="1"/>
            <a:r>
              <a:rPr lang="en-US" sz="2000" dirty="0"/>
              <a:t>Advisor will help</a:t>
            </a:r>
          </a:p>
          <a:p>
            <a:r>
              <a:rPr lang="en-US" sz="2400" dirty="0"/>
              <a:t>Problem solving/design</a:t>
            </a:r>
          </a:p>
          <a:p>
            <a:pPr lvl="1"/>
            <a:r>
              <a:rPr lang="en-US" sz="2000" dirty="0"/>
              <a:t>Always ask : “what’s the novelty of my solution?”</a:t>
            </a:r>
          </a:p>
          <a:p>
            <a:pPr lvl="1"/>
            <a:r>
              <a:rPr lang="en-US" sz="2000" dirty="0"/>
              <a:t>Also: how is it different from/similar to alternative solutions?</a:t>
            </a:r>
          </a:p>
          <a:p>
            <a:r>
              <a:rPr lang="en-US" sz="2400" dirty="0"/>
              <a:t>If Advisor suggests a potential solution</a:t>
            </a:r>
          </a:p>
          <a:p>
            <a:pPr lvl="1"/>
            <a:r>
              <a:rPr lang="en-US" sz="2000" dirty="0"/>
              <a:t>Instead of saying  “doesn’t work!”</a:t>
            </a:r>
          </a:p>
          <a:p>
            <a:pPr lvl="1"/>
            <a:r>
              <a:rPr lang="en-US" sz="2000" dirty="0"/>
              <a:t>Say “X didn’t work, but how about Y or Z?”</a:t>
            </a:r>
          </a:p>
          <a:p>
            <a:r>
              <a:rPr lang="en-US" sz="2400" dirty="0"/>
              <a:t>if advisor points out drawbacks in your solutions</a:t>
            </a:r>
          </a:p>
          <a:p>
            <a:pPr lvl="1"/>
            <a:r>
              <a:rPr lang="en-US" sz="2000" dirty="0"/>
              <a:t>Don’t get upset/discouraged</a:t>
            </a:r>
          </a:p>
          <a:p>
            <a:pPr lvl="1"/>
            <a:r>
              <a:rPr lang="en-US" sz="2000" dirty="0"/>
              <a:t>it’s technical, not personal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73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5540" y="188640"/>
            <a:ext cx="8229600" cy="1044116"/>
          </a:xfrm>
        </p:spPr>
        <p:txBody>
          <a:bodyPr>
            <a:normAutofit/>
          </a:bodyPr>
          <a:lstStyle/>
          <a:p>
            <a:r>
              <a:rPr lang="en-US" dirty="0" smtClean="0"/>
              <a:t>Perform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520788"/>
            <a:ext cx="8229600" cy="4572508"/>
          </a:xfrm>
        </p:spPr>
        <p:txBody>
          <a:bodyPr>
            <a:noAutofit/>
          </a:bodyPr>
          <a:lstStyle/>
          <a:p>
            <a:r>
              <a:rPr lang="en-US" dirty="0" smtClean="0"/>
              <a:t>Implementation</a:t>
            </a:r>
          </a:p>
          <a:p>
            <a:pPr lvl="1"/>
            <a:r>
              <a:rPr lang="en-US" sz="2400" dirty="0"/>
              <a:t>In most research problems, will have to implement your ideas</a:t>
            </a:r>
          </a:p>
          <a:p>
            <a:pPr lvl="2"/>
            <a:r>
              <a:rPr lang="en-US" sz="2000" dirty="0"/>
              <a:t>Except for purely theoretical problems</a:t>
            </a:r>
          </a:p>
          <a:p>
            <a:pPr lvl="1"/>
            <a:r>
              <a:rPr lang="en-US" sz="2400" dirty="0"/>
              <a:t>Every successful project goes through this hard phase</a:t>
            </a:r>
          </a:p>
          <a:p>
            <a:pPr lvl="1"/>
            <a:r>
              <a:rPr lang="en-US" sz="2400" dirty="0"/>
              <a:t>Design is more fun than implementation</a:t>
            </a:r>
          </a:p>
          <a:p>
            <a:pPr lvl="1"/>
            <a:r>
              <a:rPr lang="en-US" sz="2400" dirty="0"/>
              <a:t>No magic here: work hard!</a:t>
            </a:r>
          </a:p>
          <a:p>
            <a:pPr lvl="1"/>
            <a:r>
              <a:rPr lang="en-US" sz="2400" dirty="0"/>
              <a:t>If you don’t know how to implement something or have troubles with a bug </a:t>
            </a:r>
          </a:p>
          <a:p>
            <a:pPr lvl="2"/>
            <a:r>
              <a:rPr lang="en-US" sz="2000" dirty="0"/>
              <a:t>ask colleagues or advisor for help</a:t>
            </a:r>
          </a:p>
          <a:p>
            <a:pPr lvl="2"/>
            <a:r>
              <a:rPr lang="en-US" sz="2000" dirty="0"/>
              <a:t>Don’t suffer in silence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304765"/>
            <a:ext cx="8229600" cy="4821399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 Plan to Succeed</a:t>
            </a:r>
          </a:p>
          <a:p>
            <a:r>
              <a:rPr lang="en-US" dirty="0"/>
              <a:t>Develop Skills </a:t>
            </a:r>
          </a:p>
          <a:p>
            <a:r>
              <a:rPr lang="en-US" dirty="0"/>
              <a:t>Shop for a Research Topic</a:t>
            </a:r>
          </a:p>
          <a:p>
            <a:r>
              <a:rPr lang="en-US" dirty="0"/>
              <a:t>Shop for an Advisor</a:t>
            </a:r>
          </a:p>
          <a:p>
            <a:r>
              <a:rPr lang="en-US" dirty="0"/>
              <a:t>Thesis Proposal</a:t>
            </a:r>
          </a:p>
          <a:p>
            <a:r>
              <a:rPr lang="en-US" dirty="0"/>
              <a:t>Perform Research</a:t>
            </a:r>
          </a:p>
          <a:p>
            <a:r>
              <a:rPr lang="en-US" dirty="0"/>
              <a:t>Managing Your Advisor</a:t>
            </a:r>
          </a:p>
          <a:p>
            <a:r>
              <a:rPr lang="en-US" dirty="0"/>
              <a:t>Write-up</a:t>
            </a:r>
          </a:p>
          <a:p>
            <a:r>
              <a:rPr lang="en-US" dirty="0"/>
              <a:t>Time Management</a:t>
            </a:r>
          </a:p>
          <a:p>
            <a:r>
              <a:rPr lang="en-US" dirty="0"/>
              <a:t>Surviving the Defense</a:t>
            </a:r>
          </a:p>
          <a:p>
            <a:r>
              <a:rPr lang="en-US" dirty="0"/>
              <a:t>Life balance</a:t>
            </a:r>
          </a:p>
          <a:p>
            <a:r>
              <a:rPr lang="en-US" dirty="0"/>
              <a:t>Conclusion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Husni Al-Muhtaseb - Credits: Marie DesJardins, Cristian Borcea, Steve Kass, Rosemary Hays-Thomas, Sherry Schneider, Stephen Vodanovich, Laura Koppes Bryan, Sandra Cruz-Pol, Daniel Ernst,  Paul Wagner, Tao Xie, Gail P. Taylor, Salih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89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5540" y="188640"/>
            <a:ext cx="8229600" cy="1044116"/>
          </a:xfrm>
        </p:spPr>
        <p:txBody>
          <a:bodyPr>
            <a:normAutofit/>
          </a:bodyPr>
          <a:lstStyle/>
          <a:p>
            <a:r>
              <a:rPr lang="en-US" dirty="0" smtClean="0"/>
              <a:t>Perform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520788"/>
            <a:ext cx="8229600" cy="4716524"/>
          </a:xfrm>
        </p:spPr>
        <p:txBody>
          <a:bodyPr>
            <a:noAutofit/>
          </a:bodyPr>
          <a:lstStyle/>
          <a:p>
            <a:r>
              <a:rPr lang="en-US" dirty="0" smtClean="0"/>
              <a:t>Evaluation</a:t>
            </a:r>
          </a:p>
          <a:p>
            <a:pPr lvl="1"/>
            <a:r>
              <a:rPr lang="en-US" sz="2400" dirty="0"/>
              <a:t>Prove that your solution works as claimed</a:t>
            </a:r>
          </a:p>
          <a:p>
            <a:pPr lvl="1"/>
            <a:r>
              <a:rPr lang="en-US" sz="2400" dirty="0"/>
              <a:t>Should know from the design time experiments and metrics</a:t>
            </a:r>
          </a:p>
          <a:p>
            <a:pPr lvl="1"/>
            <a:r>
              <a:rPr lang="en-US" sz="2400" dirty="0"/>
              <a:t>Form a hypothesis: what type of results you expect</a:t>
            </a:r>
          </a:p>
          <a:p>
            <a:pPr lvl="1"/>
            <a:r>
              <a:rPr lang="en-US" sz="2400" dirty="0"/>
              <a:t>Experiments contradict hypothesis: think of potential reasons and discuss them with advisor</a:t>
            </a:r>
          </a:p>
          <a:p>
            <a:r>
              <a:rPr lang="en-US" dirty="0" smtClean="0"/>
              <a:t>Work in the lab a significant amount of time</a:t>
            </a:r>
          </a:p>
          <a:p>
            <a:pPr lvl="1"/>
            <a:r>
              <a:rPr lang="en-US" sz="2400" dirty="0"/>
              <a:t>Learn from interactions with colleagues/advisor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2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5625" y="0"/>
            <a:ext cx="8540750" cy="1066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Progressing Efficiently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5625" y="1295401"/>
            <a:ext cx="8540750" cy="4803775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800" dirty="0"/>
              <a:t>Make a daily to-do list</a:t>
            </a:r>
          </a:p>
          <a:p>
            <a:pPr>
              <a:defRPr/>
            </a:pPr>
            <a:r>
              <a:rPr lang="en-US" sz="2800" dirty="0"/>
              <a:t>Prioritize: do the most important things first</a:t>
            </a:r>
          </a:p>
          <a:p>
            <a:pPr>
              <a:defRPr/>
            </a:pPr>
            <a:r>
              <a:rPr lang="en-US" sz="2800" dirty="0"/>
              <a:t>Multitask</a:t>
            </a:r>
          </a:p>
          <a:p>
            <a:pPr>
              <a:defRPr/>
            </a:pPr>
            <a:r>
              <a:rPr lang="en-US" sz="2800" dirty="0"/>
              <a:t>Do many experiments (Maximize luck…)</a:t>
            </a:r>
          </a:p>
          <a:p>
            <a:pPr>
              <a:defRPr/>
            </a:pPr>
            <a:r>
              <a:rPr lang="en-US" sz="2800" dirty="0"/>
              <a:t>Plan for the tomorrow’s work before you leave</a:t>
            </a:r>
          </a:p>
          <a:p>
            <a:pPr>
              <a:defRPr/>
            </a:pPr>
            <a:r>
              <a:rPr lang="en-US" sz="2800" dirty="0"/>
              <a:t>Work on at least one weekend day (this will save you months!)</a:t>
            </a:r>
          </a:p>
          <a:p>
            <a:pPr>
              <a:defRPr/>
            </a:pPr>
            <a:r>
              <a:rPr lang="en-US" sz="2800" dirty="0"/>
              <a:t>Read literature mostly at night</a:t>
            </a:r>
          </a:p>
          <a:p>
            <a:pPr>
              <a:defRPr/>
            </a:pPr>
            <a:r>
              <a:rPr lang="en-US" sz="2800" dirty="0"/>
              <a:t>Put a date on EVERYTHING! It’s a locator device</a:t>
            </a:r>
          </a:p>
          <a:p>
            <a:pPr>
              <a:defRPr/>
            </a:pPr>
            <a:r>
              <a:rPr lang="en-US" sz="2800" dirty="0"/>
              <a:t>Watch out for inefficient computer use or texting</a:t>
            </a:r>
            <a:endParaRPr lang="en-US" dirty="0"/>
          </a:p>
        </p:txBody>
      </p:sp>
      <p:sp>
        <p:nvSpPr>
          <p:cNvPr id="27652" name="Rectangle 3"/>
          <p:cNvSpPr>
            <a:spLocks noChangeArrowheads="1"/>
          </p:cNvSpPr>
          <p:nvPr/>
        </p:nvSpPr>
        <p:spPr bwMode="auto">
          <a:xfrm>
            <a:off x="3791744" y="5966727"/>
            <a:ext cx="54726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</a:defRPr>
            </a:lvl9pPr>
          </a:lstStyle>
          <a:p>
            <a:r>
              <a:rPr lang="en-US" altLang="en-US" sz="1600" dirty="0">
                <a:solidFill>
                  <a:srgbClr val="C00000"/>
                </a:solidFill>
              </a:rPr>
              <a:t>From Iris Lindberg - </a:t>
            </a:r>
            <a:r>
              <a:rPr lang="en-US" altLang="en-US" sz="1600" dirty="0">
                <a:solidFill>
                  <a:srgbClr val="C00000"/>
                </a:solidFill>
                <a:hlinkClick r:id="rId3"/>
              </a:rPr>
              <a:t>http://</a:t>
            </a:r>
            <a:r>
              <a:rPr lang="en-US" altLang="en-US" sz="1600" dirty="0">
                <a:solidFill>
                  <a:srgbClr val="C00000"/>
                </a:solidFill>
                <a:hlinkClick r:id="rId3"/>
              </a:rPr>
              <a:t>thelindberglab.com</a:t>
            </a:r>
            <a:r>
              <a:rPr lang="en-US" altLang="en-US" sz="1600" dirty="0">
                <a:solidFill>
                  <a:srgbClr val="C00000"/>
                </a:solidFill>
              </a:rPr>
              <a:t> </a:t>
            </a:r>
            <a:endParaRPr lang="en-US" altLang="en-US" sz="1600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72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Managing Your Advisor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412777"/>
            <a:ext cx="8229600" cy="4713387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/>
              <a:t>Trust advisor and earn his trust </a:t>
            </a:r>
          </a:p>
          <a:p>
            <a:pPr lvl="1"/>
            <a:r>
              <a:rPr lang="en-US" sz="2000" dirty="0"/>
              <a:t>good work</a:t>
            </a:r>
          </a:p>
          <a:p>
            <a:pPr lvl="1"/>
            <a:r>
              <a:rPr lang="en-US" sz="2000" dirty="0"/>
              <a:t>reliability</a:t>
            </a:r>
            <a:endParaRPr lang="en-US" sz="2400" dirty="0"/>
          </a:p>
          <a:p>
            <a:r>
              <a:rPr lang="en-US" sz="2400" dirty="0"/>
              <a:t>Advisors, are not perfect. They try their best to help </a:t>
            </a:r>
          </a:p>
          <a:p>
            <a:r>
              <a:rPr lang="en-US" sz="2400" dirty="0"/>
              <a:t>doubts might appear when</a:t>
            </a:r>
          </a:p>
          <a:p>
            <a:pPr lvl="1"/>
            <a:r>
              <a:rPr lang="en-US" sz="2000" dirty="0"/>
              <a:t>A paper is rejected</a:t>
            </a:r>
          </a:p>
          <a:p>
            <a:pPr lvl="1"/>
            <a:r>
              <a:rPr lang="en-US" sz="2000" dirty="0"/>
              <a:t>Different opinions on how to proceed</a:t>
            </a:r>
          </a:p>
          <a:p>
            <a:pPr lvl="1"/>
            <a:r>
              <a:rPr lang="en-US" sz="2000" dirty="0"/>
              <a:t>Seemingly advisor cares only about his career</a:t>
            </a:r>
          </a:p>
          <a:p>
            <a:r>
              <a:rPr lang="en-US" sz="2400" dirty="0"/>
              <a:t>Remember</a:t>
            </a:r>
          </a:p>
          <a:p>
            <a:pPr lvl="1"/>
            <a:r>
              <a:rPr lang="en-US" sz="2000" dirty="0"/>
              <a:t>Advisors work hard to support research work </a:t>
            </a:r>
          </a:p>
          <a:p>
            <a:pPr lvl="1"/>
            <a:r>
              <a:rPr lang="en-US" sz="2000" dirty="0"/>
              <a:t>You work hard to produce results</a:t>
            </a:r>
          </a:p>
          <a:p>
            <a:pPr lvl="1"/>
            <a:r>
              <a:rPr lang="en-US" sz="2000" dirty="0"/>
              <a:t>What is good for student is good for advisor and vice versa</a:t>
            </a:r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Impress Your Advisor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5625" y="1447800"/>
            <a:ext cx="8540750" cy="5181600"/>
          </a:xfrm>
        </p:spPr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en-US" sz="2800" dirty="0"/>
              <a:t>Ask for weekly meeting, write the minutes and send them after the meeting to your advisor</a:t>
            </a:r>
          </a:p>
          <a:p>
            <a:pPr>
              <a:defRPr/>
            </a:pPr>
            <a:r>
              <a:rPr lang="en-US" sz="2800" dirty="0"/>
              <a:t>Set your own deadlines and meet them</a:t>
            </a:r>
          </a:p>
          <a:p>
            <a:pPr lvl="1">
              <a:defRPr/>
            </a:pPr>
            <a:r>
              <a:rPr lang="en-US" sz="2400" dirty="0"/>
              <a:t>Milestones</a:t>
            </a:r>
          </a:p>
          <a:p>
            <a:pPr lvl="1">
              <a:defRPr/>
            </a:pPr>
            <a:r>
              <a:rPr lang="en-US" sz="2400" dirty="0"/>
              <a:t>Papers</a:t>
            </a:r>
          </a:p>
          <a:p>
            <a:pPr lvl="1">
              <a:defRPr/>
            </a:pPr>
            <a:r>
              <a:rPr lang="en-US" sz="2400" dirty="0"/>
              <a:t>Experiments</a:t>
            </a:r>
          </a:p>
          <a:p>
            <a:pPr lvl="1">
              <a:defRPr/>
            </a:pPr>
            <a:r>
              <a:rPr lang="en-US" sz="2400" dirty="0"/>
              <a:t>Committee meetings</a:t>
            </a:r>
          </a:p>
          <a:p>
            <a:pPr>
              <a:defRPr/>
            </a:pPr>
            <a:r>
              <a:rPr lang="en-US" sz="2800" dirty="0"/>
              <a:t>Read the literature on your own</a:t>
            </a:r>
          </a:p>
          <a:p>
            <a:pPr>
              <a:defRPr/>
            </a:pPr>
            <a:r>
              <a:rPr lang="en-US" sz="2800" dirty="0"/>
              <a:t>Think critically about experiments</a:t>
            </a:r>
          </a:p>
          <a:p>
            <a:pPr>
              <a:defRPr/>
            </a:pPr>
            <a:r>
              <a:rPr lang="en-US" sz="2800" dirty="0"/>
              <a:t>Participate fully in lab meetings, if any</a:t>
            </a:r>
          </a:p>
          <a:p>
            <a:pPr>
              <a:defRPr/>
            </a:pPr>
            <a:r>
              <a:rPr lang="en-US" sz="2800" dirty="0"/>
              <a:t>Work smart/ hard…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88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Writing – Publishing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Always Recall </a:t>
            </a:r>
            <a:r>
              <a:rPr lang="en-US" altLang="en-US" dirty="0" smtClean="0"/>
              <a:t>Plagiarism to avoid it</a:t>
            </a:r>
          </a:p>
          <a:p>
            <a:r>
              <a:rPr lang="en-US" altLang="en-US" dirty="0" smtClean="0"/>
              <a:t>Write minutes meeting and action items</a:t>
            </a:r>
          </a:p>
          <a:p>
            <a:r>
              <a:rPr lang="en-US" altLang="en-US" dirty="0" smtClean="0"/>
              <a:t>When reading a related paper summarize key issues in your own language</a:t>
            </a:r>
          </a:p>
          <a:p>
            <a:r>
              <a:rPr lang="en-US" dirty="0" smtClean="0"/>
              <a:t>Document</a:t>
            </a:r>
          </a:p>
          <a:p>
            <a:pPr lvl="1"/>
            <a:r>
              <a:rPr lang="en-US" dirty="0" smtClean="0"/>
              <a:t>summaries of experiments and results</a:t>
            </a:r>
          </a:p>
          <a:p>
            <a:pPr lvl="1"/>
            <a:r>
              <a:rPr lang="en-US" dirty="0" smtClean="0"/>
              <a:t>Problem faced and solutions</a:t>
            </a:r>
          </a:p>
          <a:p>
            <a:pPr lvl="1"/>
            <a:r>
              <a:rPr lang="en-US" dirty="0" smtClean="0"/>
              <a:t>Possible future work</a:t>
            </a:r>
          </a:p>
          <a:p>
            <a:pPr lvl="1"/>
            <a:r>
              <a:rPr lang="en-US" dirty="0" smtClean="0"/>
              <a:t>Special purpose implemented experiments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62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Writing – Publishing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publishing you need extensive help of your advisor</a:t>
            </a:r>
          </a:p>
          <a:p>
            <a:pPr lvl="1"/>
            <a:r>
              <a:rPr lang="en-US" dirty="0" smtClean="0"/>
              <a:t> Possible targets (conference or Journal)</a:t>
            </a:r>
          </a:p>
          <a:p>
            <a:pPr lvl="1"/>
            <a:r>
              <a:rPr lang="en-US" dirty="0" smtClean="0"/>
              <a:t>Structure of the paper</a:t>
            </a:r>
          </a:p>
          <a:p>
            <a:pPr lvl="1"/>
            <a:r>
              <a:rPr lang="en-US" dirty="0" smtClean="0"/>
              <a:t>Revisions</a:t>
            </a:r>
          </a:p>
          <a:p>
            <a:pPr lvl="1"/>
            <a:r>
              <a:rPr lang="en-US" dirty="0" smtClean="0"/>
              <a:t>Follow-up</a:t>
            </a:r>
          </a:p>
          <a:p>
            <a:pPr lvl="1"/>
            <a:r>
              <a:rPr lang="en-US" dirty="0" smtClean="0"/>
              <a:t>Submission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6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Thesis/ Dissertation Write-up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Often happens in a rush at the </a:t>
            </a:r>
            <a:r>
              <a:rPr lang="en-US" dirty="0" smtClean="0"/>
              <a:t>end</a:t>
            </a:r>
          </a:p>
          <a:p>
            <a:pPr lvl="1">
              <a:defRPr/>
            </a:pPr>
            <a:r>
              <a:rPr lang="en-US" dirty="0" smtClean="0"/>
              <a:t>Consequently has a lot of problems</a:t>
            </a:r>
          </a:p>
          <a:p>
            <a:pPr>
              <a:defRPr/>
            </a:pPr>
            <a:r>
              <a:rPr lang="en-US" dirty="0"/>
              <a:t>Takes multiple drafts</a:t>
            </a:r>
          </a:p>
          <a:p>
            <a:pPr>
              <a:defRPr/>
            </a:pPr>
            <a:r>
              <a:rPr lang="en-US" dirty="0"/>
              <a:t>Product worthy of publication </a:t>
            </a:r>
          </a:p>
          <a:p>
            <a:pPr>
              <a:defRPr/>
            </a:pPr>
            <a:r>
              <a:rPr lang="en-US" dirty="0"/>
              <a:t>Usually, two-three research papers with deep introduction and conclusion</a:t>
            </a:r>
          </a:p>
          <a:p>
            <a:pPr>
              <a:defRPr/>
            </a:pPr>
            <a:r>
              <a:rPr lang="en-US" dirty="0" smtClean="0"/>
              <a:t>Needs </a:t>
            </a:r>
            <a:r>
              <a:rPr lang="en-US" dirty="0"/>
              <a:t>to be thorough 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Best </a:t>
            </a:r>
            <a:r>
              <a:rPr lang="en-US" dirty="0"/>
              <a:t>if publish papers as you go</a:t>
            </a:r>
            <a:r>
              <a:rPr lang="en-US" dirty="0" smtClean="0"/>
              <a:t>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04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Thesis/ Dissertation Write-up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Comprehensive literature Survey would be a possible Journal paper</a:t>
            </a:r>
          </a:p>
          <a:p>
            <a:pPr>
              <a:defRPr/>
            </a:pPr>
            <a:r>
              <a:rPr lang="en-US" dirty="0" smtClean="0"/>
              <a:t>The detailed problem specification with a proposed solution design could be a conference paper</a:t>
            </a:r>
          </a:p>
          <a:p>
            <a:pPr>
              <a:defRPr/>
            </a:pPr>
            <a:r>
              <a:rPr lang="en-US" dirty="0" smtClean="0"/>
              <a:t>Methodology with experimental results, analysis, and evaluation would be a second possible journal paper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086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Papers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defRPr/>
            </a:pPr>
            <a:r>
              <a:rPr lang="en-US" sz="2800" dirty="0"/>
              <a:t>Might be hard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Good </a:t>
            </a:r>
            <a:r>
              <a:rPr lang="en-US" sz="2400" dirty="0"/>
              <a:t>results are not published due to sloppy writing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/>
              <a:t>Ask advisor for models of good papers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/>
              <a:t>Get </a:t>
            </a:r>
            <a:r>
              <a:rPr lang="en-US" sz="2800" dirty="0"/>
              <a:t>advisor’s </a:t>
            </a:r>
            <a:r>
              <a:rPr lang="en-US" sz="2800" dirty="0"/>
              <a:t>feedback </a:t>
            </a:r>
            <a:r>
              <a:rPr lang="en-US" sz="2800" dirty="0"/>
              <a:t>early </a:t>
            </a:r>
            <a:r>
              <a:rPr lang="en-US" sz="2800" dirty="0"/>
              <a:t>and </a:t>
            </a:r>
            <a:r>
              <a:rPr lang="en-US" sz="2800" dirty="0"/>
              <a:t>often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/>
              <a:t>Re-write</a:t>
            </a:r>
            <a:endParaRPr lang="en-US" sz="2800" dirty="0"/>
          </a:p>
          <a:p>
            <a:pPr>
              <a:spcBef>
                <a:spcPts val="600"/>
              </a:spcBef>
              <a:defRPr/>
            </a:pPr>
            <a:r>
              <a:rPr lang="en-US" sz="2800" dirty="0"/>
              <a:t>Read </a:t>
            </a:r>
            <a:r>
              <a:rPr lang="en-US" sz="2800" dirty="0"/>
              <a:t>on </a:t>
            </a:r>
            <a:r>
              <a:rPr lang="en-US" sz="2800" dirty="0"/>
              <a:t>writing</a:t>
            </a:r>
            <a:endParaRPr lang="en-US" sz="2800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  <a:defRPr/>
            </a:pPr>
            <a:r>
              <a:rPr lang="en-US" sz="2800" dirty="0"/>
              <a:t>One idea per paragraph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Do paragraphs follow one another in a logical structure</a:t>
            </a:r>
            <a:r>
              <a:rPr lang="en-US" sz="2400" dirty="0"/>
              <a:t>?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79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Papers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defRPr/>
            </a:pPr>
            <a:r>
              <a:rPr lang="en-US" sz="2800" dirty="0"/>
              <a:t>Typical structure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Abstract			- Introduction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Related work		- Design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Implementation		- Evaluation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Conclusions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/>
              <a:t>Have </a:t>
            </a:r>
            <a:r>
              <a:rPr lang="en-US" sz="2800" dirty="0"/>
              <a:t>clear abstract/introduction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If vague or poorly written, reviewers will just look for reasons to reject afterwards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/>
              <a:t>Don’t claim more than you did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Distinguish between “will do” and “have been done”</a:t>
            </a:r>
          </a:p>
          <a:p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31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A Plan to Succeed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 of what you must accomplish</a:t>
            </a:r>
          </a:p>
          <a:p>
            <a:pPr lvl="1"/>
            <a:r>
              <a:rPr lang="en-US" dirty="0" smtClean="0"/>
              <a:t>Courses</a:t>
            </a:r>
          </a:p>
          <a:p>
            <a:pPr lvl="1"/>
            <a:r>
              <a:rPr lang="en-US" dirty="0" smtClean="0"/>
              <a:t>Exams</a:t>
            </a:r>
          </a:p>
          <a:p>
            <a:pPr lvl="1"/>
            <a:r>
              <a:rPr lang="en-US" dirty="0" smtClean="0"/>
              <a:t>Research</a:t>
            </a:r>
          </a:p>
          <a:p>
            <a:r>
              <a:rPr lang="en-US" dirty="0" smtClean="0"/>
              <a:t>Make a timetable with deliverables</a:t>
            </a:r>
          </a:p>
          <a:p>
            <a:r>
              <a:rPr lang="en-US" dirty="0" smtClean="0"/>
              <a:t>Reevaluate every semester</a:t>
            </a:r>
          </a:p>
          <a:p>
            <a:endParaRPr lang="en-US" dirty="0"/>
          </a:p>
          <a:p>
            <a:r>
              <a:rPr lang="en-US" dirty="0" smtClean="0"/>
              <a:t>Commitment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89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2800" dirty="0"/>
              <a:t>Students in high-ranked schools work between 60 and 80 hours per </a:t>
            </a:r>
            <a:r>
              <a:rPr lang="en-US" sz="2800" dirty="0"/>
              <a:t>week [</a:t>
            </a:r>
            <a:r>
              <a:rPr lang="en-US" sz="2800" dirty="0" err="1"/>
              <a:t>Cristian</a:t>
            </a:r>
            <a:r>
              <a:rPr lang="en-US" sz="2800" dirty="0"/>
              <a:t> </a:t>
            </a:r>
            <a:r>
              <a:rPr lang="en-US" sz="2800" dirty="0" err="1"/>
              <a:t>Borcea</a:t>
            </a:r>
            <a:r>
              <a:rPr lang="en-US" sz="2800" dirty="0"/>
              <a:t>]</a:t>
            </a:r>
            <a:endParaRPr lang="en-US" sz="2800" dirty="0"/>
          </a:p>
          <a:p>
            <a:pPr lvl="1"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dirty="0"/>
              <a:t>Faculty spend a similar amount of time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dirty="0" smtClean="0"/>
              <a:t>You </a:t>
            </a:r>
            <a:r>
              <a:rPr lang="en-US" dirty="0"/>
              <a:t>will compete for jobs with students form other schools as well</a:t>
            </a:r>
          </a:p>
          <a:p>
            <a:pPr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2800" dirty="0"/>
              <a:t>Citing </a:t>
            </a:r>
            <a:r>
              <a:rPr lang="en-US" sz="2800" dirty="0" err="1"/>
              <a:t>Borcea</a:t>
            </a:r>
            <a:r>
              <a:rPr lang="en-US" sz="2800" dirty="0"/>
              <a:t> </a:t>
            </a:r>
            <a:r>
              <a:rPr lang="en-US" sz="2800" dirty="0"/>
              <a:t>advisor: “school breaks are for undergrad students”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2400" dirty="0"/>
              <a:t>Good time to work in case you have teaching duties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2400" dirty="0"/>
              <a:t>The advisor has more free time to help you</a:t>
            </a:r>
          </a:p>
          <a:p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694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8763000" cy="762000"/>
          </a:xfrm>
        </p:spPr>
        <p:txBody>
          <a:bodyPr/>
          <a:lstStyle/>
          <a:p>
            <a:pPr>
              <a:defRPr/>
            </a:pPr>
            <a:r>
              <a:rPr lang="en-US" sz="3200" dirty="0"/>
              <a:t>Don’t have time to finish all your tasks?</a:t>
            </a:r>
            <a:endParaRPr lang="en-US" sz="3200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914400"/>
            <a:ext cx="8991600" cy="1828800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2800" dirty="0"/>
              <a:t>Must acquire time management skills</a:t>
            </a:r>
          </a:p>
          <a:p>
            <a:pPr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2800" dirty="0"/>
              <a:t>Write down your tasks (both work-related and personal), set deadlines, and categorize them function of importance</a:t>
            </a:r>
          </a:p>
          <a:p>
            <a:pPr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2800" dirty="0" err="1"/>
              <a:t>Pausch’s</a:t>
            </a:r>
            <a:r>
              <a:rPr lang="en-US" sz="2800" dirty="0"/>
              <a:t> graph for task time management:</a:t>
            </a:r>
          </a:p>
        </p:txBody>
      </p:sp>
      <p:sp>
        <p:nvSpPr>
          <p:cNvPr id="27652" name="Line 5"/>
          <p:cNvSpPr>
            <a:spLocks noChangeShapeType="1"/>
          </p:cNvSpPr>
          <p:nvPr/>
        </p:nvSpPr>
        <p:spPr bwMode="auto">
          <a:xfrm>
            <a:off x="1676400" y="914400"/>
            <a:ext cx="8839200" cy="0"/>
          </a:xfrm>
          <a:prstGeom prst="line">
            <a:avLst/>
          </a:prstGeom>
          <a:noFill/>
          <a:ln w="381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DBD243-174E-49C9-AF87-94BFA00EA1D5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cxnSp>
        <p:nvCxnSpPr>
          <p:cNvPr id="27654" name="Straight Arrow Connector 6"/>
          <p:cNvCxnSpPr>
            <a:cxnSpLocks noChangeShapeType="1"/>
          </p:cNvCxnSpPr>
          <p:nvPr/>
        </p:nvCxnSpPr>
        <p:spPr bwMode="auto">
          <a:xfrm rot="5400000" flipH="1" flipV="1">
            <a:off x="2514601" y="4766321"/>
            <a:ext cx="3048000" cy="3175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5" name="Straight Arrow Connector 8"/>
          <p:cNvCxnSpPr>
            <a:cxnSpLocks noChangeShapeType="1"/>
          </p:cNvCxnSpPr>
          <p:nvPr/>
        </p:nvCxnSpPr>
        <p:spPr bwMode="auto">
          <a:xfrm>
            <a:off x="4038600" y="6290320"/>
            <a:ext cx="3810000" cy="1588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6" name="TextBox 9"/>
          <p:cNvSpPr txBox="1">
            <a:spLocks noChangeArrowheads="1"/>
          </p:cNvSpPr>
          <p:nvPr/>
        </p:nvSpPr>
        <p:spPr bwMode="auto">
          <a:xfrm>
            <a:off x="2133600" y="2861320"/>
            <a:ext cx="148951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2000">
                <a:latin typeface="Book Antiqua" panose="02040602050305030304" pitchFamily="18" charset="0"/>
              </a:rPr>
              <a:t>Importance</a:t>
            </a:r>
          </a:p>
        </p:txBody>
      </p:sp>
      <p:sp>
        <p:nvSpPr>
          <p:cNvPr id="27657" name="TextBox 10"/>
          <p:cNvSpPr txBox="1">
            <a:spLocks noChangeArrowheads="1"/>
          </p:cNvSpPr>
          <p:nvPr/>
        </p:nvSpPr>
        <p:spPr bwMode="auto">
          <a:xfrm>
            <a:off x="7772400" y="5680720"/>
            <a:ext cx="11560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en-US" altLang="en-US" sz="2000">
                <a:latin typeface="Book Antiqua" panose="02040602050305030304" pitchFamily="18" charset="0"/>
              </a:rPr>
              <a:t>Urgency</a:t>
            </a:r>
          </a:p>
        </p:txBody>
      </p:sp>
      <p:cxnSp>
        <p:nvCxnSpPr>
          <p:cNvPr id="27658" name="Straight Connector 12"/>
          <p:cNvCxnSpPr>
            <a:cxnSpLocks noChangeShapeType="1"/>
          </p:cNvCxnSpPr>
          <p:nvPr/>
        </p:nvCxnSpPr>
        <p:spPr bwMode="auto">
          <a:xfrm>
            <a:off x="4038600" y="3623320"/>
            <a:ext cx="31242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9" name="Straight Connector 14"/>
          <p:cNvCxnSpPr>
            <a:cxnSpLocks noChangeShapeType="1"/>
          </p:cNvCxnSpPr>
          <p:nvPr/>
        </p:nvCxnSpPr>
        <p:spPr bwMode="auto">
          <a:xfrm rot="5400000">
            <a:off x="5829301" y="4956821"/>
            <a:ext cx="2667000" cy="3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0" name="Straight Connector 16"/>
          <p:cNvCxnSpPr>
            <a:cxnSpLocks noChangeShapeType="1"/>
          </p:cNvCxnSpPr>
          <p:nvPr/>
        </p:nvCxnSpPr>
        <p:spPr bwMode="auto">
          <a:xfrm rot="5400000">
            <a:off x="4229101" y="4956821"/>
            <a:ext cx="2667000" cy="317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61" name="Straight Connector 18"/>
          <p:cNvCxnSpPr>
            <a:cxnSpLocks noChangeShapeType="1"/>
          </p:cNvCxnSpPr>
          <p:nvPr/>
        </p:nvCxnSpPr>
        <p:spPr bwMode="auto">
          <a:xfrm>
            <a:off x="4038600" y="4842520"/>
            <a:ext cx="3124200" cy="15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6477000" y="2937520"/>
            <a:ext cx="3435626" cy="1371600"/>
            <a:chOff x="4953000" y="3276600"/>
            <a:chExt cx="3435902" cy="1371600"/>
          </a:xfrm>
        </p:grpSpPr>
        <p:cxnSp>
          <p:nvCxnSpPr>
            <p:cNvPr id="27666" name="Straight Arrow Connector 20"/>
            <p:cNvCxnSpPr>
              <a:cxnSpLocks noChangeShapeType="1"/>
            </p:cNvCxnSpPr>
            <p:nvPr/>
          </p:nvCxnSpPr>
          <p:spPr bwMode="auto">
            <a:xfrm flipV="1">
              <a:off x="4953000" y="4114800"/>
              <a:ext cx="1600200" cy="5334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7667" name="TextBox 21"/>
            <p:cNvSpPr txBox="1">
              <a:spLocks noChangeArrowheads="1"/>
            </p:cNvSpPr>
            <p:nvPr/>
          </p:nvSpPr>
          <p:spPr bwMode="auto">
            <a:xfrm>
              <a:off x="6248400" y="3276600"/>
              <a:ext cx="214050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altLang="en-US" sz="2000">
                  <a:latin typeface="Book Antiqua" panose="02040602050305030304" pitchFamily="18" charset="0"/>
                </a:rPr>
                <a:t>Obviously, finish</a:t>
              </a:r>
            </a:p>
            <a:p>
              <a:r>
                <a:rPr lang="en-US" altLang="en-US" sz="2000">
                  <a:latin typeface="Book Antiqua" panose="02040602050305030304" pitchFamily="18" charset="0"/>
                </a:rPr>
                <a:t>these tasks first</a:t>
              </a:r>
            </a:p>
          </p:txBody>
        </p:sp>
      </p:grp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4495800" y="2708920"/>
            <a:ext cx="1824538" cy="1524000"/>
            <a:chOff x="2971800" y="3048000"/>
            <a:chExt cx="1824744" cy="1524000"/>
          </a:xfrm>
        </p:grpSpPr>
        <p:cxnSp>
          <p:nvCxnSpPr>
            <p:cNvPr id="27664" name="Straight Arrow Connector 23"/>
            <p:cNvCxnSpPr>
              <a:cxnSpLocks noChangeShapeType="1"/>
            </p:cNvCxnSpPr>
            <p:nvPr/>
          </p:nvCxnSpPr>
          <p:spPr bwMode="auto">
            <a:xfrm rot="5400000" flipH="1" flipV="1">
              <a:off x="3048000" y="4114800"/>
              <a:ext cx="762000" cy="152400"/>
            </a:xfrm>
            <a:prstGeom prst="straightConnector1">
              <a:avLst/>
            </a:prstGeom>
            <a:ln>
              <a:solidFill>
                <a:srgbClr val="FFFFFF"/>
              </a:solidFill>
              <a:headEnd/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665" name="TextBox 24"/>
            <p:cNvSpPr txBox="1">
              <a:spLocks noChangeArrowheads="1"/>
            </p:cNvSpPr>
            <p:nvPr/>
          </p:nvSpPr>
          <p:spPr bwMode="auto">
            <a:xfrm>
              <a:off x="2971800" y="3048000"/>
              <a:ext cx="1824744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pitchFamily="66" charset="0"/>
                </a:defRPr>
              </a:lvl9pPr>
            </a:lstStyle>
            <a:p>
              <a:r>
                <a:rPr lang="en-US" altLang="en-US" sz="2000" dirty="0">
                  <a:latin typeface="Book Antiqua" panose="02040602050305030304" pitchFamily="18" charset="0"/>
                </a:rPr>
                <a:t>Continue with</a:t>
              </a:r>
            </a:p>
            <a:p>
              <a:r>
                <a:rPr lang="en-US" altLang="en-US" sz="2000" dirty="0">
                  <a:latin typeface="Book Antiqua" panose="02040602050305030304" pitchFamily="18" charset="0"/>
                </a:rPr>
                <a:t>these tasks</a:t>
              </a: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9124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xfrm>
            <a:off x="1752600" y="152400"/>
            <a:ext cx="8763000" cy="762000"/>
          </a:xfrm>
        </p:spPr>
        <p:txBody>
          <a:bodyPr/>
          <a:lstStyle/>
          <a:p>
            <a:pPr>
              <a:defRPr/>
            </a:pPr>
            <a:r>
              <a:rPr lang="en-US" sz="3200" dirty="0"/>
              <a:t>More on time management</a:t>
            </a:r>
            <a:endParaRPr lang="en-US" sz="3200" dirty="0"/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066800"/>
            <a:ext cx="8991600" cy="54864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2400" dirty="0"/>
              <a:t>Don’t have time for personal life?</a:t>
            </a:r>
          </a:p>
          <a:p>
            <a:pPr marL="742950" lvl="2" indent="-342900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dirty="0" smtClean="0"/>
              <a:t>Some personal tasks must have high importance</a:t>
            </a:r>
          </a:p>
          <a:p>
            <a:pPr marL="742950" lvl="2" indent="-342900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dirty="0" smtClean="0"/>
              <a:t>Family/friends help you avoid “going nuts”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 smtClean="0"/>
          </a:p>
          <a:p>
            <a:pPr marL="742950" lvl="2" indent="-342900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dirty="0" smtClean="0"/>
              <a:t>According to previous slide, you might end up not doing “urgent, but not important tasks”; it’s ok, the world goes on</a:t>
            </a:r>
          </a:p>
          <a:p>
            <a:pPr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2400" dirty="0"/>
              <a:t>Know yourself and manage advisor’s expectations</a:t>
            </a:r>
          </a:p>
          <a:p>
            <a:pPr lvl="1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2000" dirty="0"/>
              <a:t>Learn to estimate accurately the time it takes to do certain tasks</a:t>
            </a:r>
          </a:p>
          <a:p>
            <a:pPr lvl="1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2000" dirty="0"/>
              <a:t>Learn to say “no” if it’s not possible to do a task before a deadline</a:t>
            </a:r>
          </a:p>
          <a:p>
            <a:pPr lvl="1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2000" dirty="0"/>
              <a:t>Try hard to respect deadlines once you agreed to them</a:t>
            </a:r>
          </a:p>
          <a:p>
            <a:pPr lvl="1">
              <a:lnSpc>
                <a:spcPct val="90000"/>
              </a:lnSpc>
              <a:spcBef>
                <a:spcPts val="1800"/>
              </a:spcBef>
              <a:defRPr/>
            </a:pPr>
            <a:r>
              <a:rPr lang="en-US" sz="2000" dirty="0"/>
              <a:t>Inform your advisor as soon as you are getting behind the schedule</a:t>
            </a:r>
          </a:p>
        </p:txBody>
      </p:sp>
      <p:sp>
        <p:nvSpPr>
          <p:cNvPr id="28676" name="Line 5"/>
          <p:cNvSpPr>
            <a:spLocks noChangeShapeType="1"/>
          </p:cNvSpPr>
          <p:nvPr/>
        </p:nvSpPr>
        <p:spPr bwMode="auto">
          <a:xfrm>
            <a:off x="1676400" y="914400"/>
            <a:ext cx="8839200" cy="0"/>
          </a:xfrm>
          <a:prstGeom prst="line">
            <a:avLst/>
          </a:prstGeom>
          <a:noFill/>
          <a:ln w="38100">
            <a:solidFill>
              <a:srgbClr val="CCEC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B90D52-312C-4154-A301-C7F3E70A2B0B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Cristian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08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Defense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600"/>
              </a:spcBef>
              <a:defRPr/>
            </a:pPr>
            <a:r>
              <a:rPr lang="en-US" dirty="0" smtClean="0"/>
              <a:t>Reason</a:t>
            </a:r>
          </a:p>
          <a:p>
            <a:pPr lvl="1">
              <a:spcBef>
                <a:spcPts val="600"/>
              </a:spcBef>
              <a:defRPr/>
            </a:pPr>
            <a:r>
              <a:rPr lang="en-US" dirty="0" smtClean="0"/>
              <a:t>Finish </a:t>
            </a:r>
            <a:r>
              <a:rPr lang="en-US" dirty="0"/>
              <a:t>writing during your final </a:t>
            </a:r>
            <a:r>
              <a:rPr lang="en-US" dirty="0" smtClean="0"/>
              <a:t>year</a:t>
            </a:r>
          </a:p>
          <a:p>
            <a:pPr lvl="1">
              <a:spcBef>
                <a:spcPts val="600"/>
              </a:spcBef>
              <a:defRPr/>
            </a:pPr>
            <a:r>
              <a:rPr lang="en-US" dirty="0" smtClean="0"/>
              <a:t>Execute the proposal</a:t>
            </a:r>
            <a:endParaRPr lang="en-US" dirty="0"/>
          </a:p>
          <a:p>
            <a:pPr lvl="1">
              <a:spcBef>
                <a:spcPts val="600"/>
              </a:spcBef>
              <a:defRPr/>
            </a:pPr>
            <a:r>
              <a:rPr lang="en-US" dirty="0" smtClean="0"/>
              <a:t>Advisor and committee members think you are ready</a:t>
            </a:r>
          </a:p>
          <a:p>
            <a:pPr>
              <a:spcBef>
                <a:spcPts val="600"/>
              </a:spcBef>
              <a:defRPr/>
            </a:pPr>
            <a:r>
              <a:rPr lang="en-US" dirty="0" smtClean="0"/>
              <a:t>What about these reasons?</a:t>
            </a:r>
          </a:p>
          <a:p>
            <a:pPr marL="742950" lvl="2" indent="-342900">
              <a:spcBef>
                <a:spcPts val="600"/>
              </a:spcBef>
              <a:defRPr/>
            </a:pPr>
            <a:r>
              <a:rPr lang="en-US" dirty="0" smtClean="0"/>
              <a:t>Family Problems</a:t>
            </a:r>
          </a:p>
          <a:p>
            <a:pPr marL="742950" lvl="2" indent="-342900">
              <a:spcBef>
                <a:spcPts val="600"/>
              </a:spcBef>
              <a:defRPr/>
            </a:pPr>
            <a:r>
              <a:rPr lang="en-US" dirty="0" smtClean="0"/>
              <a:t>Financial Problems</a:t>
            </a:r>
          </a:p>
          <a:p>
            <a:pPr marL="742950" lvl="2" indent="-342900">
              <a:spcBef>
                <a:spcPts val="600"/>
              </a:spcBef>
              <a:defRPr/>
            </a:pPr>
            <a:r>
              <a:rPr lang="en-US" dirty="0" smtClean="0"/>
              <a:t>Job-related Problems</a:t>
            </a:r>
          </a:p>
          <a:p>
            <a:pPr marL="742950" lvl="2" indent="-342900">
              <a:spcBef>
                <a:spcPts val="600"/>
              </a:spcBef>
              <a:defRPr/>
            </a:pPr>
            <a:endParaRPr lang="en-US" dirty="0"/>
          </a:p>
          <a:p>
            <a:pPr>
              <a:spcBef>
                <a:spcPts val="600"/>
              </a:spcBef>
              <a:defRPr/>
            </a:pP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/>
              <a:t>Cristian</a:t>
            </a:r>
            <a:r>
              <a:rPr lang="en-US" dirty="0"/>
              <a:t> </a:t>
            </a:r>
            <a:r>
              <a:rPr lang="en-US" dirty="0" err="1"/>
              <a:t>Borcea</a:t>
            </a:r>
            <a:r>
              <a:rPr lang="en-US" dirty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62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Surviving the Defense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defRPr/>
            </a:pPr>
            <a:r>
              <a:rPr lang="en-US" sz="2800" dirty="0"/>
              <a:t>Finish writing during your final year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In parallel with job searching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/>
              <a:t>Thesis </a:t>
            </a:r>
            <a:r>
              <a:rPr lang="en-US" sz="2800" dirty="0"/>
              <a:t>defense is reason to celebrate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Advisor/committee won’t allow you to defend if not ready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/>
              <a:t>Not a good idea to defend if you don’t have a </a:t>
            </a:r>
            <a:r>
              <a:rPr lang="en-US" sz="2800" dirty="0"/>
              <a:t>job</a:t>
            </a:r>
            <a:endParaRPr lang="en-US" sz="2800" dirty="0"/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Unless you don’t receive support any longer</a:t>
            </a:r>
          </a:p>
          <a:p>
            <a:pPr>
              <a:spcBef>
                <a:spcPts val="600"/>
              </a:spcBef>
              <a:defRPr/>
            </a:pPr>
            <a:r>
              <a:rPr lang="en-US" sz="2800" dirty="0"/>
              <a:t>You could get job before thesis defense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 dirty="0"/>
              <a:t>Risk: you might never get the drive to </a:t>
            </a:r>
            <a:r>
              <a:rPr lang="en-US" sz="2400" dirty="0"/>
              <a:t>finish</a:t>
            </a:r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Cristian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043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r>
              <a:rPr lang="en-US" altLang="en-US" sz="1400" b="0">
                <a:solidFill>
                  <a:schemeClr val="bg2"/>
                </a:solidFill>
              </a:rPr>
              <a:t>Husni Al-Muhtaseb</a:t>
            </a:r>
          </a:p>
        </p:txBody>
      </p:sp>
      <p:sp>
        <p:nvSpPr>
          <p:cNvPr id="1536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 b="1">
                <a:solidFill>
                  <a:schemeClr val="accent2"/>
                </a:solidFill>
                <a:latin typeface="Arial" charset="0"/>
              </a:defRPr>
            </a:lvl1pPr>
            <a:lvl2pPr marL="742950" indent="-285750">
              <a:defRPr sz="2000" b="1">
                <a:solidFill>
                  <a:schemeClr val="accent2"/>
                </a:solidFill>
                <a:latin typeface="Arial" charset="0"/>
              </a:defRPr>
            </a:lvl2pPr>
            <a:lvl3pPr marL="1143000" indent="-228600">
              <a:defRPr sz="2000" b="1">
                <a:solidFill>
                  <a:schemeClr val="accent2"/>
                </a:solidFill>
                <a:latin typeface="Arial" charset="0"/>
              </a:defRPr>
            </a:lvl3pPr>
            <a:lvl4pPr marL="1600200" indent="-228600">
              <a:defRPr sz="2000" b="1">
                <a:solidFill>
                  <a:schemeClr val="accent2"/>
                </a:solidFill>
                <a:latin typeface="Arial" charset="0"/>
              </a:defRPr>
            </a:lvl4pPr>
            <a:lvl5pPr marL="2057400" indent="-228600">
              <a:defRPr sz="2000" b="1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accent2"/>
                </a:solidFill>
                <a:latin typeface="Arial" charset="0"/>
              </a:defRPr>
            </a:lvl9pPr>
          </a:lstStyle>
          <a:p>
            <a:fld id="{86F794A5-B2ED-4C70-92B5-18F53B57D1E3}" type="slidenum">
              <a:rPr lang="ar-SA" altLang="en-US" sz="1400" b="0">
                <a:solidFill>
                  <a:schemeClr val="bg2"/>
                </a:solidFill>
              </a:rPr>
              <a:pPr/>
              <a:t>45</a:t>
            </a:fld>
            <a:endParaRPr lang="en-US" altLang="en-US" sz="1400" b="0">
              <a:solidFill>
                <a:schemeClr val="bg2"/>
              </a:solidFill>
            </a:endParaRPr>
          </a:p>
        </p:txBody>
      </p:sp>
      <p:sp>
        <p:nvSpPr>
          <p:cNvPr id="69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Surviving the </a:t>
            </a:r>
            <a:r>
              <a:rPr lang="en-US" dirty="0" smtClean="0"/>
              <a:t>Defense: </a:t>
            </a:r>
            <a:r>
              <a:rPr lang="en-US" altLang="ar-SA" dirty="0" smtClean="0"/>
              <a:t>Question Time</a:t>
            </a:r>
          </a:p>
        </p:txBody>
      </p:sp>
      <p:sp>
        <p:nvSpPr>
          <p:cNvPr id="69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ar-SA" dirty="0"/>
              <a:t>Be confident and </a:t>
            </a:r>
            <a:r>
              <a:rPr lang="en-US" altLang="ar-SA" dirty="0" smtClean="0"/>
              <a:t>well-prepared</a:t>
            </a:r>
          </a:p>
          <a:p>
            <a:r>
              <a:rPr lang="en-US" altLang="ar-SA" dirty="0" smtClean="0"/>
              <a:t>You should be the rare experts in your topic</a:t>
            </a:r>
            <a:endParaRPr lang="en-US" altLang="ar-SA" dirty="0"/>
          </a:p>
          <a:p>
            <a:r>
              <a:rPr lang="en-US" altLang="ar-SA" dirty="0" smtClean="0"/>
              <a:t>Let your questioner finish his comment/ question</a:t>
            </a:r>
          </a:p>
          <a:p>
            <a:r>
              <a:rPr lang="en-US" altLang="ar-SA" dirty="0" smtClean="0"/>
              <a:t>Be prepared to rehearse the question</a:t>
            </a:r>
          </a:p>
          <a:p>
            <a:r>
              <a:rPr lang="en-US" altLang="ar-SA" dirty="0" smtClean="0"/>
              <a:t>Keep your answers short but precise</a:t>
            </a:r>
          </a:p>
          <a:p>
            <a:r>
              <a:rPr lang="en-US" altLang="ar-SA" dirty="0"/>
              <a:t>Deflect hostile questions</a:t>
            </a:r>
          </a:p>
          <a:p>
            <a:r>
              <a:rPr lang="en-US" altLang="ar-SA" dirty="0" smtClean="0"/>
              <a:t>Confess your ignorance</a:t>
            </a:r>
          </a:p>
        </p:txBody>
      </p:sp>
      <p:sp>
        <p:nvSpPr>
          <p:cNvPr id="6" name="Footer Placeholder 7"/>
          <p:cNvSpPr txBox="1">
            <a:spLocks/>
          </p:cNvSpPr>
          <p:nvPr/>
        </p:nvSpPr>
        <p:spPr>
          <a:xfrm>
            <a:off x="2143944" y="6508751"/>
            <a:ext cx="78128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Husni Al-Muhtaseb - Credits: Marie DesJardins, Cristian Borcea, Steve Kass, Rosemary Hays-Thomas, Sherry Schneider, Stephen Vodanovich, Laura Koppes Bryan, Sandra Cruz-Pol, Daniel Ernst,  Paul Wagner, Tao Xie, Gail P. Taylor, Salih Duffuaa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8229600" y="65087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565A7F-6EFB-4B30-AFE3-97ECE3B8B34B}" type="slidenum">
              <a:rPr lang="en-US"/>
              <a:pPr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78315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1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1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9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9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9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9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9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9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9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9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9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9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9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9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6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9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9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9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9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9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4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9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9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912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1202" grpId="0"/>
      <p:bldP spid="69120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Life balance: A Brain on A Stick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69"/>
          <a:stretch/>
        </p:blipFill>
        <p:spPr bwMode="auto">
          <a:xfrm>
            <a:off x="5771964" y="2060848"/>
            <a:ext cx="4666268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81200" y="1600201"/>
            <a:ext cx="4186808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ct val="40000"/>
              </a:spcAft>
              <a:defRPr/>
            </a:pPr>
            <a:r>
              <a:rPr lang="en-US" dirty="0"/>
              <a:t>You </a:t>
            </a:r>
            <a:r>
              <a:rPr lang="en-US" dirty="0" smtClean="0"/>
              <a:t>are a </a:t>
            </a:r>
            <a:r>
              <a:rPr lang="en-US" dirty="0"/>
              <a:t>human </a:t>
            </a:r>
            <a:r>
              <a:rPr lang="en-US" dirty="0" smtClean="0"/>
              <a:t>being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ct val="40000"/>
              </a:spcAft>
              <a:defRPr/>
            </a:pPr>
            <a:r>
              <a:rPr lang="en-US" dirty="0" smtClean="0"/>
              <a:t>Not a brain on a stick</a:t>
            </a:r>
            <a:endParaRPr lang="en-US" dirty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ct val="40000"/>
              </a:spcAft>
              <a:defRPr/>
            </a:pPr>
            <a:r>
              <a:rPr lang="en-US" dirty="0"/>
              <a:t>You have friends and family outside graduate school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ct val="40000"/>
              </a:spcAft>
              <a:defRPr/>
            </a:pPr>
            <a:r>
              <a:rPr lang="en-US" dirty="0"/>
              <a:t>Seek out the many resources at KFUPM that can help you through the tough </a:t>
            </a:r>
            <a:r>
              <a:rPr lang="en-US" dirty="0" smtClean="0"/>
              <a:t>times</a:t>
            </a:r>
            <a:endParaRPr lang="en-US" sz="2400" b="1" dirty="0">
              <a:latin typeface="Tahoma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844480" y="6023249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en-US" sz="1200" dirty="0">
                <a:latin typeface="Arial" pitchFamily="34" charset="0"/>
                <a:cs typeface="Arial" pitchFamily="34" charset="0"/>
              </a:rPr>
              <a:t>http://www.phdcomics.com/comics/archive/phd012609s.gif</a:t>
            </a:r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991544" y="6356351"/>
            <a:ext cx="7812868" cy="365125"/>
          </a:xfrm>
        </p:spPr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fld id="{93565A7F-6EFB-4B30-AFE3-97ECE3B8B34B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828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</a:t>
            </a:r>
            <a:br>
              <a:rPr lang="en-US" dirty="0" smtClean="0"/>
            </a:br>
            <a:r>
              <a:rPr lang="en-US" dirty="0" smtClean="0"/>
              <a:t>Succeed in Performing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Develop Skills and Personality</a:t>
            </a:r>
          </a:p>
          <a:p>
            <a:r>
              <a:rPr lang="en-US" dirty="0" smtClean="0"/>
              <a:t>Shop for a Research Topic</a:t>
            </a:r>
          </a:p>
          <a:p>
            <a:r>
              <a:rPr lang="en-US" dirty="0" smtClean="0"/>
              <a:t>Shop for an Advisor</a:t>
            </a:r>
          </a:p>
          <a:p>
            <a:r>
              <a:rPr lang="en-US" dirty="0" smtClean="0"/>
              <a:t>Thesis Proposal</a:t>
            </a:r>
          </a:p>
          <a:p>
            <a:r>
              <a:rPr lang="en-US" dirty="0" smtClean="0"/>
              <a:t>Perform Research</a:t>
            </a:r>
          </a:p>
          <a:p>
            <a:r>
              <a:rPr lang="en-US" dirty="0" smtClean="0"/>
              <a:t>Managing Your Advisor</a:t>
            </a:r>
          </a:p>
          <a:p>
            <a:r>
              <a:rPr lang="en-US" dirty="0" smtClean="0"/>
              <a:t>Writing – Publishing</a:t>
            </a:r>
          </a:p>
          <a:p>
            <a:r>
              <a:rPr lang="en-US" dirty="0" smtClean="0"/>
              <a:t>Thesis/ Dissertation Write-up</a:t>
            </a:r>
          </a:p>
          <a:p>
            <a:r>
              <a:rPr lang="en-US" dirty="0" smtClean="0"/>
              <a:t>Time Management</a:t>
            </a:r>
          </a:p>
          <a:p>
            <a:r>
              <a:rPr lang="en-US" dirty="0" smtClean="0"/>
              <a:t>Surviving the Defense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293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Succeed in Graduate Studies Elements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Coursework</a:t>
            </a:r>
          </a:p>
          <a:p>
            <a:r>
              <a:rPr lang="en-US" dirty="0" smtClean="0"/>
              <a:t>Exams and/ or Tests</a:t>
            </a:r>
          </a:p>
          <a:p>
            <a:r>
              <a:rPr lang="en-US" dirty="0" smtClean="0"/>
              <a:t>Research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980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Succeed in Performing Research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Develop Skills and Personality</a:t>
            </a:r>
          </a:p>
          <a:p>
            <a:r>
              <a:rPr lang="en-US" dirty="0" smtClean="0"/>
              <a:t>Shop for a Research Topic</a:t>
            </a:r>
          </a:p>
          <a:p>
            <a:r>
              <a:rPr lang="en-US" dirty="0" smtClean="0"/>
              <a:t>Shop for an Advisor</a:t>
            </a:r>
          </a:p>
          <a:p>
            <a:r>
              <a:rPr lang="en-US" dirty="0" smtClean="0"/>
              <a:t>Thesis Proposal</a:t>
            </a:r>
          </a:p>
          <a:p>
            <a:r>
              <a:rPr lang="en-US" dirty="0" smtClean="0"/>
              <a:t>Perform Research</a:t>
            </a:r>
          </a:p>
          <a:p>
            <a:r>
              <a:rPr lang="en-US" dirty="0" smtClean="0"/>
              <a:t>Managing Your Advisor</a:t>
            </a:r>
          </a:p>
          <a:p>
            <a:r>
              <a:rPr lang="en-US" dirty="0" smtClean="0"/>
              <a:t> Writing – Publishing</a:t>
            </a:r>
          </a:p>
          <a:p>
            <a:r>
              <a:rPr lang="en-US" dirty="0" smtClean="0"/>
              <a:t>Thesis/ Dissertation Write-up</a:t>
            </a:r>
          </a:p>
          <a:p>
            <a:r>
              <a:rPr lang="en-US" dirty="0" smtClean="0"/>
              <a:t>Time Management</a:t>
            </a:r>
          </a:p>
          <a:p>
            <a:r>
              <a:rPr lang="en-US" dirty="0" smtClean="0"/>
              <a:t>Surviving the Defense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951985" y="1160748"/>
            <a:ext cx="52485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/>
              <a:t>Develop Skills and Personality</a:t>
            </a:r>
          </a:p>
        </p:txBody>
      </p:sp>
      <p:sp>
        <p:nvSpPr>
          <p:cNvPr id="5" name="Rectangle 4"/>
          <p:cNvSpPr/>
          <p:nvPr/>
        </p:nvSpPr>
        <p:spPr>
          <a:xfrm>
            <a:off x="5951985" y="3032956"/>
            <a:ext cx="3260829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/>
              <a:t>Perform Research</a:t>
            </a:r>
          </a:p>
        </p:txBody>
      </p:sp>
      <p:sp>
        <p:nvSpPr>
          <p:cNvPr id="6" name="Rectangle 5"/>
          <p:cNvSpPr/>
          <p:nvPr/>
        </p:nvSpPr>
        <p:spPr>
          <a:xfrm>
            <a:off x="5951985" y="3582380"/>
            <a:ext cx="4238661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/>
              <a:t>Managing Your Advisor</a:t>
            </a:r>
          </a:p>
        </p:txBody>
      </p:sp>
      <p:sp>
        <p:nvSpPr>
          <p:cNvPr id="7" name="Rectangle 6"/>
          <p:cNvSpPr/>
          <p:nvPr/>
        </p:nvSpPr>
        <p:spPr>
          <a:xfrm>
            <a:off x="5951985" y="4105600"/>
            <a:ext cx="3456395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/>
              <a:t>Writing – Publishing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292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3.47444E-6 L -0.00573 0.7383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369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7.47166E-7 L -0.00225 0.344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1723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2.2415E-6 C -0.00625 0.1027 -0.00347 0.29262 -0.00364 0.35924 C -0.02135 0.33634 -0.02882 0.33495 -0.05017 0.33148 C -0.07135 0.32084 -0.09167 0.32477 -0.11285 0.32755 C -0.16267 0.32547 -0.20764 0.32408 -0.2559 0.31529 C -0.27535 0.30742 -0.31458 0.30326 -0.31458 0.30395 C -0.33489 0.30465 -0.35503 0.30742 -0.37535 0.30742 C -0.38403 0.30742 -0.39097 0.29516 -0.39896 0.29516 " pathEditMode="relative" rAng="0" ptsTypes="fffffff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913" y="179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 Skills and Personality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Positive attitude/ Self esteem</a:t>
            </a:r>
          </a:p>
          <a:p>
            <a:r>
              <a:rPr lang="en-US" dirty="0" smtClean="0"/>
              <a:t>Adaptability</a:t>
            </a:r>
          </a:p>
          <a:p>
            <a:r>
              <a:rPr lang="en-US" dirty="0" smtClean="0"/>
              <a:t>Autonomy and Confidence</a:t>
            </a:r>
          </a:p>
          <a:p>
            <a:r>
              <a:rPr lang="en-US" dirty="0" smtClean="0"/>
              <a:t>Demonstrate Initiative</a:t>
            </a:r>
          </a:p>
          <a:p>
            <a:r>
              <a:rPr lang="en-US" dirty="0" smtClean="0"/>
              <a:t>Assertiveness</a:t>
            </a:r>
          </a:p>
          <a:p>
            <a:r>
              <a:rPr lang="en-US" dirty="0" smtClean="0"/>
              <a:t>Creative Thinking</a:t>
            </a:r>
          </a:p>
          <a:p>
            <a:r>
              <a:rPr lang="en-US" dirty="0" smtClean="0"/>
              <a:t>Ability to Learn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14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 Skills and Personality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Driving for Results</a:t>
            </a:r>
          </a:p>
          <a:p>
            <a:r>
              <a:rPr lang="en-US" dirty="0" smtClean="0"/>
              <a:t>Decision Making</a:t>
            </a:r>
          </a:p>
          <a:p>
            <a:r>
              <a:rPr lang="en-US" dirty="0" smtClean="0"/>
              <a:t>Knowledge in Major</a:t>
            </a:r>
          </a:p>
          <a:p>
            <a:r>
              <a:rPr lang="en-US" dirty="0" smtClean="0"/>
              <a:t>Using Technology</a:t>
            </a:r>
          </a:p>
          <a:p>
            <a:r>
              <a:rPr lang="en-US" dirty="0" smtClean="0"/>
              <a:t>Locating, organizing, analyzing information</a:t>
            </a:r>
          </a:p>
          <a:p>
            <a:r>
              <a:rPr lang="en-US" dirty="0" smtClean="0"/>
              <a:t>Reasoning</a:t>
            </a:r>
          </a:p>
          <a:p>
            <a:r>
              <a:rPr lang="en-US" dirty="0" smtClean="0"/>
              <a:t>Strategic thinking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77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Develop Skills and Personality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Communication skills (listening)</a:t>
            </a:r>
          </a:p>
          <a:p>
            <a:r>
              <a:rPr lang="en-US" dirty="0" smtClean="0"/>
              <a:t>Communication skills (writing)</a:t>
            </a:r>
          </a:p>
          <a:p>
            <a:r>
              <a:rPr lang="en-US" dirty="0" smtClean="0"/>
              <a:t>Communication skills (presenting)</a:t>
            </a:r>
          </a:p>
          <a:p>
            <a:r>
              <a:rPr lang="en-US" dirty="0" smtClean="0"/>
              <a:t>Network skills (Interacting with others)</a:t>
            </a:r>
          </a:p>
          <a:p>
            <a:r>
              <a:rPr lang="en-US" dirty="0" smtClean="0"/>
              <a:t>Team skills (Team participation)</a:t>
            </a:r>
          </a:p>
          <a:p>
            <a:r>
              <a:rPr lang="en-US" dirty="0" smtClean="0"/>
              <a:t>Conflict resolution, Problem solving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Husni Al-Muhtaseb - Credits: Marie </a:t>
            </a:r>
            <a:r>
              <a:rPr lang="en-US" dirty="0" err="1" smtClean="0"/>
              <a:t>DesJardins</a:t>
            </a:r>
            <a:r>
              <a:rPr lang="en-US" dirty="0" smtClean="0"/>
              <a:t>, </a:t>
            </a:r>
            <a:r>
              <a:rPr lang="en-US" dirty="0" err="1" smtClean="0"/>
              <a:t>Cristian</a:t>
            </a:r>
            <a:r>
              <a:rPr lang="en-US" dirty="0" smtClean="0"/>
              <a:t> </a:t>
            </a:r>
            <a:r>
              <a:rPr lang="en-US" dirty="0" err="1" smtClean="0"/>
              <a:t>Borcea</a:t>
            </a:r>
            <a:r>
              <a:rPr lang="en-US" dirty="0" smtClean="0"/>
              <a:t>, Steve </a:t>
            </a:r>
            <a:r>
              <a:rPr lang="en-US" dirty="0" err="1" smtClean="0"/>
              <a:t>Kass</a:t>
            </a:r>
            <a:r>
              <a:rPr lang="en-US" dirty="0" smtClean="0"/>
              <a:t>, Rosemary Hays-Thomas, Sherry Schneider, Stephen </a:t>
            </a:r>
            <a:r>
              <a:rPr lang="en-US" dirty="0" err="1" smtClean="0"/>
              <a:t>Vodanovich</a:t>
            </a:r>
            <a:r>
              <a:rPr lang="en-US" dirty="0" smtClean="0"/>
              <a:t>, Laura </a:t>
            </a:r>
            <a:r>
              <a:rPr lang="en-US" dirty="0" err="1" smtClean="0"/>
              <a:t>Koppes</a:t>
            </a:r>
            <a:r>
              <a:rPr lang="en-US" dirty="0" smtClean="0"/>
              <a:t> Bryan, Sandra Cruz-Pol, Daniel Ernst,  Paul Wagner, Tao </a:t>
            </a:r>
            <a:r>
              <a:rPr lang="en-US" dirty="0" err="1" smtClean="0"/>
              <a:t>Xie</a:t>
            </a:r>
            <a:r>
              <a:rPr lang="en-US" dirty="0" smtClean="0"/>
              <a:t>, Gail P. Taylor, </a:t>
            </a:r>
            <a:r>
              <a:rPr lang="en-US" dirty="0" err="1" smtClean="0"/>
              <a:t>Salih</a:t>
            </a:r>
            <a:r>
              <a:rPr lang="en-US" dirty="0" smtClean="0"/>
              <a:t> Duffuaa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565A7F-6EFB-4B30-AFE3-97ECE3B8B34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440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6AEBD79458D074C81BA361E13E4D9B0" ma:contentTypeVersion="1" ma:contentTypeDescription="Create a new document." ma:contentTypeScope="" ma:versionID="9dfce20d003a9699133d969184ad11b2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870E886C-73A7-4121-9C63-9F750A3CD164}"/>
</file>

<file path=customXml/itemProps2.xml><?xml version="1.0" encoding="utf-8"?>
<ds:datastoreItem xmlns:ds="http://schemas.openxmlformats.org/officeDocument/2006/customXml" ds:itemID="{71ABC8E4-0ED9-4BAC-BD79-8E590858C91B}"/>
</file>

<file path=customXml/itemProps3.xml><?xml version="1.0" encoding="utf-8"?>
<ds:datastoreItem xmlns:ds="http://schemas.openxmlformats.org/officeDocument/2006/customXml" ds:itemID="{4D9A789A-EA4B-4A5A-BFD9-2DAAC7522C75}"/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</TotalTime>
  <Words>4149</Words>
  <Application>Microsoft Office PowerPoint</Application>
  <PresentationFormat>Widescreen</PresentationFormat>
  <Paragraphs>477</Paragraphs>
  <Slides>47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Arial</vt:lpstr>
      <vt:lpstr>Book Antiqua</vt:lpstr>
      <vt:lpstr>Calibri</vt:lpstr>
      <vt:lpstr>Century Gothic</vt:lpstr>
      <vt:lpstr>Corbel</vt:lpstr>
      <vt:lpstr>Tahoma</vt:lpstr>
      <vt:lpstr>Times New Roman</vt:lpstr>
      <vt:lpstr>Verdana</vt:lpstr>
      <vt:lpstr>Wingdings</vt:lpstr>
      <vt:lpstr>Wingdings 3</vt:lpstr>
      <vt:lpstr>Ion</vt:lpstr>
      <vt:lpstr>How to Succeed in Graduate Studies?</vt:lpstr>
      <vt:lpstr>How to Succeed in Graduate Studies?</vt:lpstr>
      <vt:lpstr>Outline</vt:lpstr>
      <vt:lpstr>Develop A Plan to Succeed</vt:lpstr>
      <vt:lpstr>Succeed in Graduate Studies Elements</vt:lpstr>
      <vt:lpstr>Succeed in Performing Research</vt:lpstr>
      <vt:lpstr>Develop Skills and Personality</vt:lpstr>
      <vt:lpstr>Develop Skills and Personality</vt:lpstr>
      <vt:lpstr>Develop Skills and Personality</vt:lpstr>
      <vt:lpstr>Develop Skills and Personality</vt:lpstr>
      <vt:lpstr>Develop Skills and Personality</vt:lpstr>
      <vt:lpstr>Where do we learn skills?</vt:lpstr>
      <vt:lpstr>Shop for a Research Topic</vt:lpstr>
      <vt:lpstr>Shop for a Research Topic</vt:lpstr>
      <vt:lpstr>Shop for a Research Topic</vt:lpstr>
      <vt:lpstr>Shop for a Research Topic</vt:lpstr>
      <vt:lpstr>Shop for an Advisor</vt:lpstr>
      <vt:lpstr>Shop for an Advisor</vt:lpstr>
      <vt:lpstr>Shop for an Advisor</vt:lpstr>
      <vt:lpstr>Shop for an Advisor</vt:lpstr>
      <vt:lpstr>Shop for a Research Topic (The slide is not Misplaced)</vt:lpstr>
      <vt:lpstr>Student Responsibility to his advisor</vt:lpstr>
      <vt:lpstr>Thesis Proposal</vt:lpstr>
      <vt:lpstr>Thesis Proposal</vt:lpstr>
      <vt:lpstr>Thesis Proposal</vt:lpstr>
      <vt:lpstr>Choosing a Committee</vt:lpstr>
      <vt:lpstr>Perform Research</vt:lpstr>
      <vt:lpstr>Perform Research</vt:lpstr>
      <vt:lpstr>Perform Research</vt:lpstr>
      <vt:lpstr>Perform Research</vt:lpstr>
      <vt:lpstr>Progressing Efficiently</vt:lpstr>
      <vt:lpstr>Managing Your Advisor</vt:lpstr>
      <vt:lpstr>Impress Your Advisor</vt:lpstr>
      <vt:lpstr> Writing – Publishing</vt:lpstr>
      <vt:lpstr> Writing – Publishing</vt:lpstr>
      <vt:lpstr>Thesis/ Dissertation Write-up</vt:lpstr>
      <vt:lpstr>Thesis/ Dissertation Write-up</vt:lpstr>
      <vt:lpstr>Writing Papers</vt:lpstr>
      <vt:lpstr>Writing Papers</vt:lpstr>
      <vt:lpstr>Time Management</vt:lpstr>
      <vt:lpstr>Don’t have time to finish all your tasks?</vt:lpstr>
      <vt:lpstr>More on time management</vt:lpstr>
      <vt:lpstr>Defense Time</vt:lpstr>
      <vt:lpstr>Surviving the Defense</vt:lpstr>
      <vt:lpstr>Surviving the Defense: Question Time</vt:lpstr>
      <vt:lpstr>Life balance: A Brain on A Stick</vt:lpstr>
      <vt:lpstr>Conclusion Succeed in Performing Research</vt:lpstr>
    </vt:vector>
  </TitlesOfParts>
  <Company>ICS/ KFUPM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to Succeed in Graduate Studies?</dc:title>
  <dc:creator>Dr. Husni Al-Muhtaseb</dc:creator>
  <cp:lastModifiedBy>Dr. Husni Al-Muhtaseb</cp:lastModifiedBy>
  <cp:revision>1</cp:revision>
  <dcterms:created xsi:type="dcterms:W3CDTF">2014-09-10T11:37:44Z</dcterms:created>
  <dcterms:modified xsi:type="dcterms:W3CDTF">2014-09-10T11:38:50Z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0x010100D6AEBD79458D074C81BA361E13E4D9B0</vt:lpwstr>
  </property>
</Properties>
</file>