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9.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8.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2.xml" ContentType="application/vnd.openxmlformats-officedocument.presentationml.slideLayout+xml"/>
  <Override PartName="/ppt/slideLayouts/slideLayout9.xml" ContentType="application/vnd.openxmlformats-officedocument.presentationml.slideLayout+xml"/>
  <Override PartName="/ppt/notesSlides/notesSlide1.xml" ContentType="application/vnd.openxmlformats-officedocument.presentationml.notesSlide+xml"/>
  <Override PartName="/ppt/theme/themeOverride2.xml" ContentType="application/vnd.openxmlformats-officedocument.themeOverride+xml"/>
  <Override PartName="/ppt/handoutMasters/handoutMaster1.xml" ContentType="application/vnd.openxmlformats-officedocument.presentationml.handoutMaster+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ppt/tags/tag1.xml" ContentType="application/vnd.openxmlformats-officedocument.presentationml.tag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303" r:id="rId2"/>
    <p:sldId id="300" r:id="rId3"/>
    <p:sldId id="305" r:id="rId4"/>
    <p:sldId id="336" r:id="rId5"/>
    <p:sldId id="309" r:id="rId6"/>
    <p:sldId id="339" r:id="rId7"/>
    <p:sldId id="312" r:id="rId8"/>
    <p:sldId id="340" r:id="rId9"/>
    <p:sldId id="320" r:id="rId10"/>
    <p:sldId id="321" r:id="rId11"/>
    <p:sldId id="322" r:id="rId12"/>
    <p:sldId id="338" r:id="rId13"/>
    <p:sldId id="315" r:id="rId14"/>
    <p:sldId id="316" r:id="rId15"/>
    <p:sldId id="319" r:id="rId16"/>
    <p:sldId id="330" r:id="rId17"/>
    <p:sldId id="329" r:id="rId18"/>
    <p:sldId id="334" r:id="rId19"/>
    <p:sldId id="337" r:id="rId20"/>
    <p:sldId id="343" r:id="rId21"/>
  </p:sldIdLst>
  <p:sldSz cx="9144000" cy="6858000" type="screen4x3"/>
  <p:notesSz cx="6858000" cy="9144000"/>
  <p:custDataLst>
    <p:tags r:id="rId24"/>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008000"/>
    <a:srgbClr val="669900"/>
    <a:srgbClr val="5F5F5F"/>
    <a:srgbClr val="B2B2B2"/>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8387" autoAdjust="0"/>
  </p:normalViewPr>
  <p:slideViewPr>
    <p:cSldViewPr>
      <p:cViewPr>
        <p:scale>
          <a:sx n="75" d="100"/>
          <a:sy n="75" d="100"/>
        </p:scale>
        <p:origin x="-1380" y="-12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ustomXml" Target="../customXml/item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 Id="rId30" Type="http://schemas.openxmlformats.org/officeDocument/2006/relationships/customXml" Target="../customXml/item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dirty="0"/>
          </a:p>
        </p:txBody>
      </p:sp>
      <p:sp>
        <p:nvSpPr>
          <p:cNvPr id="5837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5837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5837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9E0718F7-5BA6-49B8-B200-7D8ED245D325}" type="slidenum">
              <a:rPr lang="en-US"/>
              <a:pPr/>
              <a:t>‹#›</a:t>
            </a:fld>
            <a:endParaRPr lang="en-US" dirty="0"/>
          </a:p>
        </p:txBody>
      </p:sp>
    </p:spTree>
    <p:extLst>
      <p:ext uri="{BB962C8B-B14F-4D97-AF65-F5344CB8AC3E}">
        <p14:creationId xmlns:p14="http://schemas.microsoft.com/office/powerpoint/2010/main" val="227234578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9AB67C-DBD3-4B99-B24B-23947A66E9FD}" type="datetimeFigureOut">
              <a:rPr lang="en-US" smtClean="0"/>
              <a:pPr/>
              <a:t>9/10/2014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CD368E-C64A-49C5-8E9A-BBD92C7D08BC}" type="slidenum">
              <a:rPr lang="en-US" smtClean="0"/>
              <a:pPr/>
              <a:t>‹#›</a:t>
            </a:fld>
            <a:endParaRPr lang="en-US"/>
          </a:p>
        </p:txBody>
      </p:sp>
    </p:spTree>
    <p:extLst>
      <p:ext uri="{BB962C8B-B14F-4D97-AF65-F5344CB8AC3E}">
        <p14:creationId xmlns:p14="http://schemas.microsoft.com/office/powerpoint/2010/main" val="21845859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5CD368E-C64A-49C5-8E9A-BBD92C7D08BC}"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3086" name="Picture 14" descr="ABET-VISIT-Cover"/>
          <p:cNvPicPr>
            <a:picLocks noChangeAspect="1" noChangeArrowheads="1"/>
          </p:cNvPicPr>
          <p:nvPr userDrawn="1"/>
        </p:nvPicPr>
        <p:blipFill>
          <a:blip r:embed="rId2" cstate="print"/>
          <a:srcRect/>
          <a:stretch>
            <a:fillRect/>
          </a:stretch>
        </p:blipFill>
        <p:spPr bwMode="auto">
          <a:xfrm>
            <a:off x="0" y="0"/>
            <a:ext cx="9144000" cy="6837363"/>
          </a:xfrm>
          <a:prstGeom prst="rect">
            <a:avLst/>
          </a:prstGeom>
          <a:noFill/>
        </p:spPr>
      </p:pic>
      <p:sp>
        <p:nvSpPr>
          <p:cNvPr id="3074" name="Rectangle 2"/>
          <p:cNvSpPr>
            <a:spLocks noGrp="1" noChangeArrowheads="1"/>
          </p:cNvSpPr>
          <p:nvPr>
            <p:ph type="ctrTitle"/>
          </p:nvPr>
        </p:nvSpPr>
        <p:spPr>
          <a:xfrm>
            <a:off x="1981200" y="1600200"/>
            <a:ext cx="6477000" cy="857250"/>
          </a:xfrm>
          <a:effectLst>
            <a:outerShdw dist="35921" dir="2700000" algn="ctr" rotWithShape="0">
              <a:schemeClr val="tx1"/>
            </a:outerShdw>
          </a:effectLst>
        </p:spPr>
        <p:txBody>
          <a:bodyPr/>
          <a:lstStyle>
            <a:lvl1pPr>
              <a:defRPr sz="4000"/>
            </a:lvl1pPr>
          </a:lstStyle>
          <a:p>
            <a:r>
              <a:rPr lang="en-US"/>
              <a:t>Click to edit Master title style</a:t>
            </a:r>
          </a:p>
        </p:txBody>
      </p:sp>
      <p:sp>
        <p:nvSpPr>
          <p:cNvPr id="3075" name="Rectangle 3"/>
          <p:cNvSpPr>
            <a:spLocks noGrp="1" noChangeArrowheads="1"/>
          </p:cNvSpPr>
          <p:nvPr>
            <p:ph type="subTitle" idx="1"/>
          </p:nvPr>
        </p:nvSpPr>
        <p:spPr>
          <a:xfrm>
            <a:off x="1981200" y="2743200"/>
            <a:ext cx="6400800" cy="609600"/>
          </a:xfrm>
        </p:spPr>
        <p:txBody>
          <a:bodyPr/>
          <a:lstStyle>
            <a:lvl1pPr marL="0" indent="0">
              <a:defRPr/>
            </a:lvl1pPr>
          </a:lstStyle>
          <a:p>
            <a:r>
              <a:rPr lang="en-US"/>
              <a:t>Click to edit Master subtitle style</a:t>
            </a:r>
          </a:p>
        </p:txBody>
      </p:sp>
      <p:sp>
        <p:nvSpPr>
          <p:cNvPr id="3078" name="Rectangle 6"/>
          <p:cNvSpPr>
            <a:spLocks noGrp="1" noChangeArrowheads="1"/>
          </p:cNvSpPr>
          <p:nvPr>
            <p:ph type="sldNum" sz="quarter" idx="4"/>
          </p:nvPr>
        </p:nvSpPr>
        <p:spPr bwMode="auto">
          <a:xfrm>
            <a:off x="7467600" y="6305550"/>
            <a:ext cx="1676400" cy="476250"/>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5263E90C-44EA-4B82-8AE3-0DA46ECF37DC}" type="slidenum">
              <a:rPr lang="en-US"/>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0850" y="95250"/>
            <a:ext cx="1885950" cy="63055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43000" y="95250"/>
            <a:ext cx="5505450" cy="6305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752600" y="95250"/>
            <a:ext cx="69342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1143000" y="1600200"/>
            <a:ext cx="7543800" cy="4800600"/>
          </a:xfrm>
        </p:spPr>
        <p:txBody>
          <a:bodyPr/>
          <a:lstStyle/>
          <a:p>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43000" y="1600200"/>
            <a:ext cx="36957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91100" y="1600200"/>
            <a:ext cx="36957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7" name="Picture 13" descr="ABET-VISIT-inside"/>
          <p:cNvPicPr>
            <a:picLocks noChangeAspect="1" noChangeArrowheads="1"/>
          </p:cNvPicPr>
          <p:nvPr userDrawn="1"/>
        </p:nvPicPr>
        <p:blipFill>
          <a:blip r:embed="rId14" cstate="print"/>
          <a:srcRect/>
          <a:stretch>
            <a:fillRect/>
          </a:stretch>
        </p:blipFill>
        <p:spPr bwMode="auto">
          <a:xfrm>
            <a:off x="0" y="0"/>
            <a:ext cx="9144000" cy="6719888"/>
          </a:xfrm>
          <a:prstGeom prst="rect">
            <a:avLst/>
          </a:prstGeom>
          <a:noFill/>
        </p:spPr>
      </p:pic>
      <p:sp>
        <p:nvSpPr>
          <p:cNvPr id="1026" name="Rectangle 2"/>
          <p:cNvSpPr>
            <a:spLocks noGrp="1" noChangeArrowheads="1"/>
          </p:cNvSpPr>
          <p:nvPr>
            <p:ph type="title"/>
          </p:nvPr>
        </p:nvSpPr>
        <p:spPr bwMode="auto">
          <a:xfrm>
            <a:off x="1752600" y="95250"/>
            <a:ext cx="6934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143000" y="1600200"/>
            <a:ext cx="7543800" cy="4800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3600">
          <a:solidFill>
            <a:srgbClr val="008000"/>
          </a:solidFill>
          <a:latin typeface="+mj-lt"/>
          <a:ea typeface="+mj-ea"/>
          <a:cs typeface="+mj-cs"/>
        </a:defRPr>
      </a:lvl1pPr>
      <a:lvl2pPr algn="ctr" rtl="0" fontAlgn="base">
        <a:spcBef>
          <a:spcPct val="0"/>
        </a:spcBef>
        <a:spcAft>
          <a:spcPct val="0"/>
        </a:spcAft>
        <a:defRPr sz="3600">
          <a:solidFill>
            <a:srgbClr val="008000"/>
          </a:solidFill>
          <a:latin typeface="Haettenschweiler" pitchFamily="34" charset="0"/>
          <a:cs typeface="Times New Roman" pitchFamily="18" charset="0"/>
        </a:defRPr>
      </a:lvl2pPr>
      <a:lvl3pPr algn="ctr" rtl="0" fontAlgn="base">
        <a:spcBef>
          <a:spcPct val="0"/>
        </a:spcBef>
        <a:spcAft>
          <a:spcPct val="0"/>
        </a:spcAft>
        <a:defRPr sz="3600">
          <a:solidFill>
            <a:srgbClr val="008000"/>
          </a:solidFill>
          <a:latin typeface="Haettenschweiler" pitchFamily="34" charset="0"/>
          <a:cs typeface="Times New Roman" pitchFamily="18" charset="0"/>
        </a:defRPr>
      </a:lvl3pPr>
      <a:lvl4pPr algn="ctr" rtl="0" fontAlgn="base">
        <a:spcBef>
          <a:spcPct val="0"/>
        </a:spcBef>
        <a:spcAft>
          <a:spcPct val="0"/>
        </a:spcAft>
        <a:defRPr sz="3600">
          <a:solidFill>
            <a:srgbClr val="008000"/>
          </a:solidFill>
          <a:latin typeface="Haettenschweiler" pitchFamily="34" charset="0"/>
          <a:cs typeface="Times New Roman" pitchFamily="18" charset="0"/>
        </a:defRPr>
      </a:lvl4pPr>
      <a:lvl5pPr algn="ctr" rtl="0" fontAlgn="base">
        <a:spcBef>
          <a:spcPct val="0"/>
        </a:spcBef>
        <a:spcAft>
          <a:spcPct val="0"/>
        </a:spcAft>
        <a:defRPr sz="3600">
          <a:solidFill>
            <a:srgbClr val="008000"/>
          </a:solidFill>
          <a:latin typeface="Haettenschweiler" pitchFamily="34" charset="0"/>
          <a:cs typeface="Times New Roman" pitchFamily="18" charset="0"/>
        </a:defRPr>
      </a:lvl5pPr>
      <a:lvl6pPr marL="457200" algn="ctr" rtl="0" fontAlgn="base">
        <a:spcBef>
          <a:spcPct val="0"/>
        </a:spcBef>
        <a:spcAft>
          <a:spcPct val="0"/>
        </a:spcAft>
        <a:defRPr sz="3600">
          <a:solidFill>
            <a:srgbClr val="008000"/>
          </a:solidFill>
          <a:latin typeface="Haettenschweiler" pitchFamily="34" charset="0"/>
          <a:cs typeface="Times New Roman" pitchFamily="18" charset="0"/>
        </a:defRPr>
      </a:lvl6pPr>
      <a:lvl7pPr marL="914400" algn="ctr" rtl="0" fontAlgn="base">
        <a:spcBef>
          <a:spcPct val="0"/>
        </a:spcBef>
        <a:spcAft>
          <a:spcPct val="0"/>
        </a:spcAft>
        <a:defRPr sz="3600">
          <a:solidFill>
            <a:srgbClr val="008000"/>
          </a:solidFill>
          <a:latin typeface="Haettenschweiler" pitchFamily="34" charset="0"/>
          <a:cs typeface="Times New Roman" pitchFamily="18" charset="0"/>
        </a:defRPr>
      </a:lvl7pPr>
      <a:lvl8pPr marL="1371600" algn="ctr" rtl="0" fontAlgn="base">
        <a:spcBef>
          <a:spcPct val="0"/>
        </a:spcBef>
        <a:spcAft>
          <a:spcPct val="0"/>
        </a:spcAft>
        <a:defRPr sz="3600">
          <a:solidFill>
            <a:srgbClr val="008000"/>
          </a:solidFill>
          <a:latin typeface="Haettenschweiler" pitchFamily="34" charset="0"/>
          <a:cs typeface="Times New Roman" pitchFamily="18" charset="0"/>
        </a:defRPr>
      </a:lvl8pPr>
      <a:lvl9pPr marL="1828800" algn="ctr" rtl="0" fontAlgn="base">
        <a:spcBef>
          <a:spcPct val="0"/>
        </a:spcBef>
        <a:spcAft>
          <a:spcPct val="0"/>
        </a:spcAft>
        <a:defRPr sz="3600">
          <a:solidFill>
            <a:srgbClr val="008000"/>
          </a:solidFill>
          <a:latin typeface="Haettenschweiler" pitchFamily="34" charset="0"/>
          <a:cs typeface="Times New Roman" pitchFamily="18" charset="0"/>
        </a:defRPr>
      </a:lvl9pPr>
    </p:titleStyle>
    <p:bodyStyle>
      <a:lvl1pPr marL="342900" indent="-342900" algn="l" rtl="0" fontAlgn="base">
        <a:spcBef>
          <a:spcPct val="20000"/>
        </a:spcBef>
        <a:spcAft>
          <a:spcPct val="0"/>
        </a:spcAft>
        <a:buClr>
          <a:srgbClr val="008000"/>
        </a:buClr>
        <a:buFont typeface="Wingdings" pitchFamily="2" charset="2"/>
        <a:defRPr sz="2800">
          <a:solidFill>
            <a:schemeClr val="tx1"/>
          </a:solidFill>
          <a:latin typeface="+mn-lt"/>
          <a:ea typeface="+mn-ea"/>
          <a:cs typeface="+mn-cs"/>
        </a:defRPr>
      </a:lvl1pPr>
      <a:lvl2pPr marL="742950" indent="-285750" algn="l" rtl="0" fontAlgn="base">
        <a:spcBef>
          <a:spcPct val="20000"/>
        </a:spcBef>
        <a:spcAft>
          <a:spcPct val="0"/>
        </a:spcAft>
        <a:buClr>
          <a:srgbClr val="008000"/>
        </a:buClr>
        <a:buFont typeface="Wingdings" pitchFamily="2" charset="2"/>
        <a:buChar char="§"/>
        <a:defRPr sz="2400">
          <a:solidFill>
            <a:schemeClr val="tx1"/>
          </a:solidFill>
          <a:latin typeface="+mn-lt"/>
        </a:defRPr>
      </a:lvl2pPr>
      <a:lvl3pPr marL="1143000" indent="-228600" algn="l" rtl="0" fontAlgn="base">
        <a:spcBef>
          <a:spcPct val="20000"/>
        </a:spcBef>
        <a:spcAft>
          <a:spcPct val="0"/>
        </a:spcAft>
        <a:buClr>
          <a:srgbClr val="008000"/>
        </a:buClr>
        <a:buFont typeface="Wingdings" pitchFamily="2" charset="2"/>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2971800"/>
            <a:ext cx="6781800" cy="3200400"/>
          </a:xfrm>
        </p:spPr>
        <p:txBody>
          <a:bodyPr/>
          <a:lstStyle/>
          <a:p>
            <a:pPr algn="ctr">
              <a:buClrTx/>
            </a:pPr>
            <a:endParaRPr lang="en-US" sz="300" dirty="0" smtClean="0">
              <a:latin typeface="Impact" pitchFamily="34" charset="0"/>
              <a:cs typeface="Arial" pitchFamily="34" charset="0"/>
            </a:endParaRPr>
          </a:p>
          <a:p>
            <a:pPr marL="0" lvl="1" indent="0" algn="ctr">
              <a:buClrTx/>
              <a:buNone/>
            </a:pPr>
            <a:endParaRPr lang="en-US" sz="2000" dirty="0" smtClean="0">
              <a:latin typeface="Impact" pitchFamily="34" charset="0"/>
              <a:cs typeface="Arial" pitchFamily="34" charset="0"/>
            </a:endParaRPr>
          </a:p>
          <a:p>
            <a:pPr marL="0" lvl="1" indent="0" algn="ctr">
              <a:buClrTx/>
              <a:buNone/>
            </a:pPr>
            <a:endParaRPr lang="en-US" sz="2000" dirty="0" smtClean="0">
              <a:latin typeface="Impact" pitchFamily="34" charset="0"/>
              <a:cs typeface="Arial" pitchFamily="34" charset="0"/>
            </a:endParaRPr>
          </a:p>
          <a:p>
            <a:pPr marL="0" lvl="1" indent="0" algn="ctr">
              <a:buClrTx/>
              <a:buNone/>
            </a:pPr>
            <a:r>
              <a:rPr lang="en-US" dirty="0" smtClean="0">
                <a:latin typeface="Impact" pitchFamily="34" charset="0"/>
                <a:cs typeface="Arial" pitchFamily="34" charset="0"/>
              </a:rPr>
              <a:t>Dr. </a:t>
            </a:r>
            <a:r>
              <a:rPr lang="en-US" dirty="0" err="1" smtClean="0">
                <a:latin typeface="Impact" pitchFamily="34" charset="0"/>
                <a:cs typeface="Arial" pitchFamily="34" charset="0"/>
              </a:rPr>
              <a:t>Mesfer</a:t>
            </a:r>
            <a:r>
              <a:rPr lang="en-US" dirty="0" smtClean="0">
                <a:latin typeface="Impact" pitchFamily="34" charset="0"/>
                <a:cs typeface="Arial" pitchFamily="34" charset="0"/>
              </a:rPr>
              <a:t> M Al-Zahrani</a:t>
            </a:r>
          </a:p>
          <a:p>
            <a:pPr marL="0" lvl="1" indent="0" algn="ctr">
              <a:buClrTx/>
              <a:buNone/>
            </a:pPr>
            <a:r>
              <a:rPr lang="en-US" dirty="0" smtClean="0">
                <a:latin typeface="Impact" pitchFamily="34" charset="0"/>
                <a:cs typeface="Arial" pitchFamily="34" charset="0"/>
              </a:rPr>
              <a:t>Dean, Student Affairs</a:t>
            </a:r>
          </a:p>
          <a:p>
            <a:pPr algn="ctr">
              <a:buClrTx/>
            </a:pPr>
            <a:r>
              <a:rPr lang="en-US" dirty="0" smtClean="0">
                <a:latin typeface="Impact" pitchFamily="34" charset="0"/>
                <a:cs typeface="Arial" pitchFamily="34" charset="0"/>
              </a:rPr>
              <a:t> </a:t>
            </a:r>
            <a:endParaRPr lang="en-US" dirty="0">
              <a:latin typeface="Impact" pitchFamily="34" charset="0"/>
              <a:cs typeface="Arial" pitchFamily="34" charset="0"/>
            </a:endParaRPr>
          </a:p>
        </p:txBody>
      </p:sp>
      <p:sp>
        <p:nvSpPr>
          <p:cNvPr id="4" name="Rectangle 3"/>
          <p:cNvSpPr/>
          <p:nvPr/>
        </p:nvSpPr>
        <p:spPr>
          <a:xfrm>
            <a:off x="1143000" y="2209800"/>
            <a:ext cx="7162800" cy="954107"/>
          </a:xfrm>
          <a:prstGeom prst="rect">
            <a:avLst/>
          </a:prstGeom>
          <a:ln w="12700">
            <a:noFill/>
          </a:ln>
        </p:spPr>
        <p:txBody>
          <a:bodyPr wrap="square">
            <a:spAutoFit/>
          </a:bodyPr>
          <a:lstStyle/>
          <a:p>
            <a:pPr algn="ctr"/>
            <a:r>
              <a:rPr lang="en-US" sz="2800" b="1" dirty="0" smtClean="0">
                <a:latin typeface="Bookman Old Style" pitchFamily="18" charset="0"/>
                <a:cs typeface="Arial" pitchFamily="34" charset="0"/>
              </a:rPr>
              <a:t>Services by </a:t>
            </a:r>
          </a:p>
          <a:p>
            <a:pPr algn="ctr"/>
            <a:r>
              <a:rPr lang="en-US" sz="2800" b="1" dirty="0" smtClean="0">
                <a:latin typeface="Bookman Old Style" pitchFamily="18" charset="0"/>
                <a:cs typeface="Arial" pitchFamily="34" charset="0"/>
              </a:rPr>
              <a:t>Deanship of Student Affairs</a:t>
            </a:r>
            <a:endParaRPr lang="en-US" sz="2800" dirty="0">
              <a:latin typeface="Bookman Old Style" pitchFamily="18"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Student Housing Department</a:t>
            </a:r>
            <a:endParaRPr lang="en-US" dirty="0"/>
          </a:p>
        </p:txBody>
      </p:sp>
      <p:sp>
        <p:nvSpPr>
          <p:cNvPr id="3" name="Content Placeholder 2"/>
          <p:cNvSpPr>
            <a:spLocks noGrp="1"/>
          </p:cNvSpPr>
          <p:nvPr>
            <p:ph idx="1"/>
          </p:nvPr>
        </p:nvSpPr>
        <p:spPr>
          <a:xfrm>
            <a:off x="914400" y="1447800"/>
            <a:ext cx="7772400" cy="4800600"/>
          </a:xfrm>
        </p:spPr>
        <p:txBody>
          <a:bodyPr/>
          <a:lstStyle/>
          <a:p>
            <a:pPr marL="0" indent="0" algn="just"/>
            <a:r>
              <a:rPr lang="en-US" sz="2400" dirty="0" smtClean="0">
                <a:latin typeface="Arial" pitchFamily="34" charset="0"/>
                <a:cs typeface="Arial" pitchFamily="34" charset="0"/>
              </a:rPr>
              <a:t>The department responsible for providing services and complete facilities for university students on the university Campus. KFUPM aims </a:t>
            </a:r>
            <a:r>
              <a:rPr lang="en-US" sz="2400" b="1" u="sng" dirty="0" smtClean="0">
                <a:latin typeface="Arial" pitchFamily="34" charset="0"/>
                <a:cs typeface="Arial" pitchFamily="34" charset="0"/>
              </a:rPr>
              <a:t>to provide accommodation environment that motivates and helps students concentrating on their studies and social communication</a:t>
            </a:r>
            <a:r>
              <a:rPr lang="en-US" sz="2400" dirty="0" smtClean="0">
                <a:latin typeface="Arial" pitchFamily="34" charset="0"/>
                <a:cs typeface="Arial" pitchFamily="34" charset="0"/>
              </a:rPr>
              <a:t>. </a:t>
            </a:r>
          </a:p>
          <a:p>
            <a:pPr marL="0" indent="0" algn="just"/>
            <a:r>
              <a:rPr lang="en-US" sz="2400" dirty="0" smtClean="0">
                <a:latin typeface="Arial" pitchFamily="34" charset="0"/>
                <a:cs typeface="Arial" pitchFamily="34" charset="0"/>
              </a:rPr>
              <a:t>Fully </a:t>
            </a:r>
            <a:r>
              <a:rPr lang="en-US" sz="2400" b="1" dirty="0" smtClean="0">
                <a:latin typeface="Arial" pitchFamily="34" charset="0"/>
                <a:cs typeface="Arial" pitchFamily="34" charset="0"/>
              </a:rPr>
              <a:t>furnished rooms </a:t>
            </a:r>
            <a:r>
              <a:rPr lang="en-US" sz="2400" dirty="0" smtClean="0">
                <a:latin typeface="Arial" pitchFamily="34" charset="0"/>
                <a:cs typeface="Arial" pitchFamily="34" charset="0"/>
              </a:rPr>
              <a:t>with all the required services. In addition to the </a:t>
            </a:r>
            <a:r>
              <a:rPr lang="en-US" sz="2400" b="1" dirty="0" smtClean="0">
                <a:latin typeface="Arial" pitchFamily="34" charset="0"/>
                <a:cs typeface="Arial" pitchFamily="34" charset="0"/>
              </a:rPr>
              <a:t>on-campus transportation </a:t>
            </a:r>
            <a:r>
              <a:rPr lang="en-US" sz="2400" dirty="0" smtClean="0">
                <a:latin typeface="Arial" pitchFamily="34" charset="0"/>
                <a:cs typeface="Arial" pitchFamily="34" charset="0"/>
              </a:rPr>
              <a:t>services, maintenance and hygiene services are closely monitored. Also, the university provides recreation </a:t>
            </a:r>
            <a:r>
              <a:rPr lang="en-US" sz="2400" dirty="0" smtClean="0">
                <a:latin typeface="Arial" pitchFamily="34" charset="0"/>
                <a:cs typeface="Arial" pitchFamily="34" charset="0"/>
              </a:rPr>
              <a:t>facilities distributed </a:t>
            </a:r>
            <a:r>
              <a:rPr lang="en-US" sz="2400" dirty="0" smtClean="0">
                <a:latin typeface="Arial" pitchFamily="34" charset="0"/>
                <a:cs typeface="Arial" pitchFamily="34" charset="0"/>
              </a:rPr>
              <a:t>on the campus, in addition to the general services (food supplies, student services, restaurants, cafes) </a:t>
            </a:r>
          </a:p>
          <a:p>
            <a:pPr marL="0" indent="0" algn="just"/>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33350"/>
            <a:ext cx="7239000" cy="933450"/>
          </a:xfrm>
        </p:spPr>
        <p:txBody>
          <a:bodyPr/>
          <a:lstStyle/>
          <a:p>
            <a:pPr marL="0" indent="0"/>
            <a:r>
              <a:rPr lang="en-US" sz="3200" dirty="0" smtClean="0"/>
              <a:t>General Directorate of Student Affairs -</a:t>
            </a:r>
            <a:br>
              <a:rPr lang="en-US" sz="3200" dirty="0" smtClean="0"/>
            </a:br>
            <a:r>
              <a:rPr lang="en-US" sz="3200" dirty="0" smtClean="0"/>
              <a:t>Student Services</a:t>
            </a:r>
            <a:endParaRPr lang="en-US" sz="3200" dirty="0"/>
          </a:p>
        </p:txBody>
      </p:sp>
      <p:sp>
        <p:nvSpPr>
          <p:cNvPr id="3" name="Content Placeholder 2"/>
          <p:cNvSpPr>
            <a:spLocks noGrp="1"/>
          </p:cNvSpPr>
          <p:nvPr>
            <p:ph idx="1"/>
          </p:nvPr>
        </p:nvSpPr>
        <p:spPr>
          <a:xfrm>
            <a:off x="990600" y="1600200"/>
            <a:ext cx="7543800" cy="4267200"/>
          </a:xfrm>
        </p:spPr>
        <p:txBody>
          <a:bodyPr/>
          <a:lstStyle/>
          <a:p>
            <a:pPr marL="0" indent="0" algn="just"/>
            <a:r>
              <a:rPr lang="en-US" sz="2400" dirty="0" smtClean="0">
                <a:latin typeface="Arial" pitchFamily="34" charset="0"/>
                <a:cs typeface="Arial" pitchFamily="34" charset="0"/>
              </a:rPr>
              <a:t>Responsible for taking care of all students since the day they join the university until the day of graduation. The General Directorate of Student Affairs plays a vital and continuous role to facilitate the tasks of students in the </a:t>
            </a:r>
            <a:r>
              <a:rPr lang="en-US" sz="2400" dirty="0" smtClean="0">
                <a:latin typeface="Arial" pitchFamily="34" charset="0"/>
                <a:cs typeface="Arial" pitchFamily="34" charset="0"/>
              </a:rPr>
              <a:t>university.</a:t>
            </a:r>
          </a:p>
          <a:p>
            <a:pPr marL="0" indent="0" algn="just"/>
            <a:endParaRPr lang="en-US" sz="1600" dirty="0" smtClean="0">
              <a:latin typeface="Arial" pitchFamily="34" charset="0"/>
              <a:cs typeface="Arial" pitchFamily="34" charset="0"/>
            </a:endParaRPr>
          </a:p>
          <a:p>
            <a:pPr marL="0" indent="0" algn="just">
              <a:buFont typeface="Arial" pitchFamily="34" charset="0"/>
              <a:buChar char="•"/>
            </a:pPr>
            <a:r>
              <a:rPr lang="en-US" sz="2400" dirty="0" smtClean="0">
                <a:latin typeface="Arial" pitchFamily="34" charset="0"/>
                <a:cs typeface="Arial" pitchFamily="34" charset="0"/>
              </a:rPr>
              <a:t> </a:t>
            </a: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
            <a:ext cx="6934200" cy="762000"/>
          </a:xfrm>
        </p:spPr>
        <p:txBody>
          <a:bodyPr/>
          <a:lstStyle/>
          <a:p>
            <a:r>
              <a:rPr lang="en-US" sz="3200" dirty="0" smtClean="0"/>
              <a:t>Student Services (</a:t>
            </a:r>
            <a:r>
              <a:rPr lang="en-US" sz="3200" dirty="0" err="1" smtClean="0"/>
              <a:t>con’t</a:t>
            </a:r>
            <a:r>
              <a:rPr lang="en-US" sz="3200" dirty="0" smtClean="0"/>
              <a:t>)</a:t>
            </a:r>
          </a:p>
        </p:txBody>
      </p:sp>
      <p:sp>
        <p:nvSpPr>
          <p:cNvPr id="3" name="Content Placeholder 2"/>
          <p:cNvSpPr>
            <a:spLocks noGrp="1"/>
          </p:cNvSpPr>
          <p:nvPr>
            <p:ph idx="1"/>
          </p:nvPr>
        </p:nvSpPr>
        <p:spPr>
          <a:xfrm>
            <a:off x="914400" y="1600200"/>
            <a:ext cx="7772400" cy="4191000"/>
          </a:xfrm>
        </p:spPr>
        <p:txBody>
          <a:bodyPr/>
          <a:lstStyle/>
          <a:p>
            <a:pPr marL="0" lvl="0" indent="0" algn="just">
              <a:buFont typeface="Arial" pitchFamily="34" charset="0"/>
              <a:buChar char="•"/>
            </a:pPr>
            <a:r>
              <a:rPr lang="en-US" sz="2400" dirty="0" smtClean="0">
                <a:latin typeface="Arial" pitchFamily="34" charset="0"/>
                <a:cs typeface="Arial" pitchFamily="34" charset="0"/>
              </a:rPr>
              <a:t> </a:t>
            </a:r>
            <a:r>
              <a:rPr lang="en-US" sz="2400" dirty="0">
                <a:solidFill>
                  <a:srgbClr val="000000"/>
                </a:solidFill>
                <a:latin typeface="Arial" pitchFamily="34" charset="0"/>
                <a:cs typeface="Arial" pitchFamily="34" charset="0"/>
              </a:rPr>
              <a:t>Issuance of necessary cards and papers.</a:t>
            </a:r>
          </a:p>
          <a:p>
            <a:pPr marL="0" lvl="0" indent="0" algn="just">
              <a:buFont typeface="Arial" pitchFamily="34" charset="0"/>
              <a:buChar char="•"/>
            </a:pPr>
            <a:r>
              <a:rPr lang="en-US" sz="2400" dirty="0">
                <a:solidFill>
                  <a:srgbClr val="000000"/>
                </a:solidFill>
                <a:latin typeface="Arial" pitchFamily="34" charset="0"/>
                <a:cs typeface="Arial" pitchFamily="34" charset="0"/>
              </a:rPr>
              <a:t> Issuance of student certification letters, final clearance letters, exit re-entry visa, air tickets, </a:t>
            </a:r>
            <a:endParaRPr lang="en-US" sz="2400" b="1" dirty="0">
              <a:solidFill>
                <a:srgbClr val="000000"/>
              </a:solidFill>
              <a:latin typeface="Arial" pitchFamily="34" charset="0"/>
              <a:cs typeface="Arial" pitchFamily="34" charset="0"/>
            </a:endParaRPr>
          </a:p>
          <a:p>
            <a:pPr marL="0" indent="0" algn="just">
              <a:lnSpc>
                <a:spcPct val="150000"/>
              </a:lnSpc>
              <a:buFont typeface="Arial" pitchFamily="34" charset="0"/>
              <a:buChar char="•"/>
            </a:pPr>
            <a:r>
              <a:rPr lang="en-US" sz="2400" dirty="0" smtClean="0">
                <a:latin typeface="Arial" pitchFamily="34" charset="0"/>
                <a:cs typeface="Arial" pitchFamily="34" charset="0"/>
              </a:rPr>
              <a:t> Monthly </a:t>
            </a:r>
            <a:r>
              <a:rPr lang="en-US" sz="2400" dirty="0" smtClean="0">
                <a:latin typeface="Arial" pitchFamily="34" charset="0"/>
                <a:cs typeface="Arial" pitchFamily="34" charset="0"/>
              </a:rPr>
              <a:t>stipend, honors students allowance (UG</a:t>
            </a:r>
            <a:r>
              <a:rPr lang="en-US" sz="2400" dirty="0" smtClean="0">
                <a:latin typeface="Arial" pitchFamily="34" charset="0"/>
                <a:cs typeface="Arial" pitchFamily="34" charset="0"/>
              </a:rPr>
              <a:t>).</a:t>
            </a:r>
            <a:endParaRPr lang="en-US" sz="2400" dirty="0" smtClean="0">
              <a:latin typeface="Arial" pitchFamily="34" charset="0"/>
              <a:cs typeface="Arial" pitchFamily="34" charset="0"/>
            </a:endParaRPr>
          </a:p>
          <a:p>
            <a:pPr marL="0" indent="0" algn="just">
              <a:lnSpc>
                <a:spcPct val="150000"/>
              </a:lnSpc>
              <a:buFont typeface="Arial" pitchFamily="34" charset="0"/>
              <a:buChar char="•"/>
            </a:pPr>
            <a:r>
              <a:rPr lang="en-US" sz="2400" dirty="0" smtClean="0">
                <a:latin typeface="Arial" pitchFamily="34" charset="0"/>
                <a:cs typeface="Arial" pitchFamily="34" charset="0"/>
              </a:rPr>
              <a:t> Issuance of official and medical </a:t>
            </a:r>
            <a:r>
              <a:rPr lang="en-US" sz="2400" dirty="0" smtClean="0">
                <a:latin typeface="Arial" pitchFamily="34" charset="0"/>
                <a:cs typeface="Arial" pitchFamily="34" charset="0"/>
              </a:rPr>
              <a:t>excuses. </a:t>
            </a:r>
            <a:endParaRPr lang="en-US" sz="2400" dirty="0" smtClean="0">
              <a:latin typeface="Arial" pitchFamily="34" charset="0"/>
              <a:cs typeface="Arial" pitchFamily="34" charset="0"/>
            </a:endParaRPr>
          </a:p>
          <a:p>
            <a:pPr marL="0" indent="0" algn="just">
              <a:lnSpc>
                <a:spcPct val="150000"/>
              </a:lnSpc>
              <a:buFont typeface="Arial" pitchFamily="34" charset="0"/>
              <a:buChar char="•"/>
            </a:pPr>
            <a:r>
              <a:rPr lang="en-US" sz="2400" dirty="0" smtClean="0">
                <a:latin typeface="Arial" pitchFamily="34" charset="0"/>
                <a:cs typeface="Arial" pitchFamily="34" charset="0"/>
              </a:rPr>
              <a:t> Answering student inquiries and referring them to appropriate department.</a:t>
            </a:r>
          </a:p>
          <a:p>
            <a:pPr marL="0" indent="0" algn="just">
              <a:lnSpc>
                <a:spcPct val="150000"/>
              </a:lnSpc>
              <a:buFont typeface="Arial" pitchFamily="34" charset="0"/>
              <a:buChar char="•"/>
            </a:pPr>
            <a:r>
              <a:rPr lang="en-US" sz="2400" dirty="0" smtClean="0">
                <a:latin typeface="Arial" pitchFamily="34" charset="0"/>
                <a:cs typeface="Arial" pitchFamily="34" charset="0"/>
              </a:rPr>
              <a:t> Keep student </a:t>
            </a:r>
            <a:r>
              <a:rPr lang="en-US" sz="2400" dirty="0" smtClean="0">
                <a:latin typeface="Arial" pitchFamily="34" charset="0"/>
                <a:cs typeface="Arial" pitchFamily="34" charset="0"/>
              </a:rPr>
              <a:t>records.</a:t>
            </a:r>
            <a:endParaRPr lang="en-US" sz="24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The Employment and Training Affairs</a:t>
            </a:r>
            <a:endParaRPr lang="en-US" dirty="0"/>
          </a:p>
        </p:txBody>
      </p:sp>
      <p:sp>
        <p:nvSpPr>
          <p:cNvPr id="3" name="Content Placeholder 2"/>
          <p:cNvSpPr>
            <a:spLocks noGrp="1"/>
          </p:cNvSpPr>
          <p:nvPr>
            <p:ph idx="1"/>
          </p:nvPr>
        </p:nvSpPr>
        <p:spPr>
          <a:xfrm>
            <a:off x="1066800" y="1600200"/>
            <a:ext cx="7543800" cy="4267200"/>
          </a:xfrm>
        </p:spPr>
        <p:txBody>
          <a:bodyPr/>
          <a:lstStyle/>
          <a:p>
            <a:pPr marL="0" indent="0" algn="just"/>
            <a:r>
              <a:rPr lang="en-US" sz="2400" dirty="0" smtClean="0">
                <a:latin typeface="Arial" pitchFamily="34" charset="0"/>
                <a:cs typeface="Arial" pitchFamily="34" charset="0"/>
              </a:rPr>
              <a:t>This office is concerned with everything related to training university students and their employment before graduation or even after they graduate.</a:t>
            </a:r>
          </a:p>
          <a:p>
            <a:pPr marL="457200" indent="-457200" algn="just">
              <a:lnSpc>
                <a:spcPct val="150000"/>
              </a:lnSpc>
              <a:buFont typeface="Arial" pitchFamily="34" charset="0"/>
              <a:buChar char="•"/>
            </a:pPr>
            <a:r>
              <a:rPr lang="en-US" sz="2400" dirty="0" smtClean="0">
                <a:latin typeface="Arial" pitchFamily="34" charset="0"/>
                <a:cs typeface="Arial" pitchFamily="34" charset="0"/>
              </a:rPr>
              <a:t>Training </a:t>
            </a:r>
          </a:p>
          <a:p>
            <a:pPr marL="457200" indent="-457200" algn="just">
              <a:lnSpc>
                <a:spcPct val="150000"/>
              </a:lnSpc>
              <a:buFont typeface="Arial" pitchFamily="34" charset="0"/>
              <a:buChar char="•"/>
            </a:pPr>
            <a:r>
              <a:rPr lang="en-US" sz="2400" dirty="0" smtClean="0">
                <a:latin typeface="Arial" pitchFamily="34" charset="0"/>
                <a:cs typeface="Arial" pitchFamily="34" charset="0"/>
              </a:rPr>
              <a:t>Career Guidance</a:t>
            </a:r>
          </a:p>
          <a:p>
            <a:pPr marL="457200" indent="-457200" algn="just">
              <a:lnSpc>
                <a:spcPct val="150000"/>
              </a:lnSpc>
              <a:buFont typeface="Arial" pitchFamily="34" charset="0"/>
              <a:buChar char="•"/>
            </a:pPr>
            <a:r>
              <a:rPr lang="en-US" sz="2400" dirty="0" smtClean="0">
                <a:latin typeface="Arial" pitchFamily="34" charset="0"/>
                <a:cs typeface="Arial" pitchFamily="34" charset="0"/>
              </a:rPr>
              <a:t>Alumni department </a:t>
            </a:r>
          </a:p>
          <a:p>
            <a:pPr marL="457200" indent="-457200" algn="just">
              <a:lnSpc>
                <a:spcPct val="150000"/>
              </a:lnSpc>
              <a:buFont typeface="Arial" pitchFamily="34" charset="0"/>
              <a:buChar char="•"/>
            </a:pPr>
            <a:r>
              <a:rPr lang="en-US" sz="2400" dirty="0" smtClean="0">
                <a:latin typeface="Arial" pitchFamily="34" charset="0"/>
                <a:cs typeface="Arial" pitchFamily="34" charset="0"/>
              </a:rPr>
              <a:t>Part time jobs </a:t>
            </a:r>
          </a:p>
          <a:p>
            <a:pPr marL="457200" indent="-457200" algn="just">
              <a:lnSpc>
                <a:spcPct val="150000"/>
              </a:lnSpc>
              <a:buFont typeface="Arial" pitchFamily="34" charset="0"/>
              <a:buChar char="•"/>
            </a:pPr>
            <a:r>
              <a:rPr lang="en-US" sz="2400" dirty="0" smtClean="0">
                <a:latin typeface="Arial" pitchFamily="34" charset="0"/>
                <a:cs typeface="Arial" pitchFamily="34" charset="0"/>
              </a:rPr>
              <a:t>Sponsorship/Scholarship program</a:t>
            </a:r>
          </a:p>
          <a:p>
            <a:pPr marL="0" indent="0" algn="just"/>
            <a:endParaRPr lang="en-US" sz="2400" dirty="0" smtClean="0">
              <a:latin typeface="Arial" pitchFamily="34" charset="0"/>
              <a:cs typeface="Arial" pitchFamily="34" charset="0"/>
            </a:endParaRPr>
          </a:p>
          <a:p>
            <a:pPr marL="0" indent="0" algn="just"/>
            <a:endParaRPr lang="en-US" sz="2400" dirty="0" smtClean="0">
              <a:latin typeface="Arial" pitchFamily="34" charset="0"/>
              <a:cs typeface="Arial" pitchFamily="34" charset="0"/>
            </a:endParaRPr>
          </a:p>
          <a:p>
            <a:pPr marL="0" indent="0" algn="just"/>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b="1" dirty="0" smtClean="0">
                <a:latin typeface="Arial" pitchFamily="34" charset="0"/>
                <a:cs typeface="Arial" pitchFamily="34" charset="0"/>
              </a:rPr>
              <a:t>Training Programs</a:t>
            </a:r>
            <a:endParaRPr lang="en-US" dirty="0"/>
          </a:p>
        </p:txBody>
      </p:sp>
      <p:sp>
        <p:nvSpPr>
          <p:cNvPr id="3" name="Content Placeholder 2"/>
          <p:cNvSpPr>
            <a:spLocks noGrp="1"/>
          </p:cNvSpPr>
          <p:nvPr>
            <p:ph idx="1"/>
          </p:nvPr>
        </p:nvSpPr>
        <p:spPr>
          <a:xfrm>
            <a:off x="838200" y="1447800"/>
            <a:ext cx="7924800" cy="4648200"/>
          </a:xfrm>
        </p:spPr>
        <p:txBody>
          <a:bodyPr/>
          <a:lstStyle/>
          <a:p>
            <a:pPr marL="0" indent="0" algn="just"/>
            <a:r>
              <a:rPr lang="en-US" sz="2400" b="1" dirty="0" smtClean="0">
                <a:latin typeface="Arial" pitchFamily="34" charset="0"/>
                <a:cs typeface="Arial" pitchFamily="34" charset="0"/>
              </a:rPr>
              <a:t>S</a:t>
            </a:r>
            <a:r>
              <a:rPr lang="en-US" sz="2400" dirty="0" smtClean="0">
                <a:latin typeface="Arial" pitchFamily="34" charset="0"/>
                <a:cs typeface="Arial" pitchFamily="34" charset="0"/>
              </a:rPr>
              <a:t>tructured educational training programs, integrating the theoretical knowledge learned in the classrooms and laboratories with real-world experiences.</a:t>
            </a:r>
          </a:p>
          <a:p>
            <a:pPr marL="0" indent="0" algn="just"/>
            <a:endParaRPr lang="en-US" sz="2400" dirty="0" smtClean="0">
              <a:latin typeface="Arial" pitchFamily="34" charset="0"/>
              <a:cs typeface="Arial" pitchFamily="34" charset="0"/>
            </a:endParaRPr>
          </a:p>
          <a:p>
            <a:pPr marL="800100" lvl="2" indent="0" algn="just">
              <a:lnSpc>
                <a:spcPct val="150000"/>
              </a:lnSpc>
              <a:buFont typeface="Arial" pitchFamily="34" charset="0"/>
              <a:buChar char="•"/>
            </a:pPr>
            <a:r>
              <a:rPr lang="en-US" sz="2400" dirty="0" smtClean="0">
                <a:latin typeface="Arial" pitchFamily="34" charset="0"/>
                <a:cs typeface="Arial" pitchFamily="34" charset="0"/>
              </a:rPr>
              <a:t>Summer Training Program</a:t>
            </a:r>
          </a:p>
          <a:p>
            <a:pPr marL="800100" lvl="2" indent="0" algn="just">
              <a:lnSpc>
                <a:spcPct val="150000"/>
              </a:lnSpc>
              <a:buFont typeface="Arial" pitchFamily="34" charset="0"/>
              <a:buChar char="•"/>
            </a:pPr>
            <a:r>
              <a:rPr lang="en-US" sz="2400" dirty="0" smtClean="0">
                <a:latin typeface="Arial" pitchFamily="34" charset="0"/>
                <a:cs typeface="Arial" pitchFamily="34" charset="0"/>
              </a:rPr>
              <a:t>Cooperative Training Program</a:t>
            </a:r>
          </a:p>
          <a:p>
            <a:pPr marL="0" indent="0" algn="just"/>
            <a:r>
              <a:rPr lang="en-US" sz="3600" dirty="0" smtClean="0">
                <a:latin typeface="Arial" pitchFamily="34" charset="0"/>
                <a:cs typeface="Arial" pitchFamily="34" charset="0"/>
              </a:rPr>
              <a:t> </a:t>
            </a:r>
            <a:endParaRPr lang="en-US" sz="2400" dirty="0" smtClean="0">
              <a:latin typeface="Arial" pitchFamily="34" charset="0"/>
              <a:cs typeface="Arial" pitchFamily="34" charset="0"/>
            </a:endParaRPr>
          </a:p>
          <a:p>
            <a:pPr marL="0" indent="0" algn="just"/>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The Alumni Department </a:t>
            </a:r>
            <a:endParaRPr lang="en-US" dirty="0"/>
          </a:p>
        </p:txBody>
      </p:sp>
      <p:sp>
        <p:nvSpPr>
          <p:cNvPr id="3" name="Content Placeholder 2"/>
          <p:cNvSpPr>
            <a:spLocks noGrp="1"/>
          </p:cNvSpPr>
          <p:nvPr>
            <p:ph idx="1"/>
          </p:nvPr>
        </p:nvSpPr>
        <p:spPr>
          <a:xfrm>
            <a:off x="914400" y="1524000"/>
            <a:ext cx="7772400" cy="4038600"/>
          </a:xfrm>
        </p:spPr>
        <p:txBody>
          <a:bodyPr/>
          <a:lstStyle/>
          <a:p>
            <a:pPr marL="0" indent="0" algn="just"/>
            <a:r>
              <a:rPr lang="en-US" sz="2400" dirty="0" smtClean="0">
                <a:latin typeface="Arial" pitchFamily="34" charset="0"/>
                <a:cs typeface="Arial" pitchFamily="34" charset="0"/>
              </a:rPr>
              <a:t>Responsible for the distribution of the </a:t>
            </a:r>
            <a:r>
              <a:rPr lang="en-US" sz="2400" b="1" dirty="0" smtClean="0">
                <a:latin typeface="Arial" pitchFamily="34" charset="0"/>
                <a:cs typeface="Arial" pitchFamily="34" charset="0"/>
              </a:rPr>
              <a:t>student’s official certificates</a:t>
            </a:r>
            <a:r>
              <a:rPr lang="en-US" sz="2400" dirty="0" smtClean="0">
                <a:latin typeface="Arial" pitchFamily="34" charset="0"/>
                <a:cs typeface="Arial" pitchFamily="34" charset="0"/>
              </a:rPr>
              <a:t>, and </a:t>
            </a:r>
            <a:r>
              <a:rPr lang="en-US" sz="2400" b="1" dirty="0" smtClean="0">
                <a:latin typeface="Arial" pitchFamily="34" charset="0"/>
                <a:cs typeface="Arial" pitchFamily="34" charset="0"/>
              </a:rPr>
              <a:t>introduction letters</a:t>
            </a:r>
            <a:r>
              <a:rPr lang="en-US" sz="2400" dirty="0" smtClean="0">
                <a:latin typeface="Arial" pitchFamily="34" charset="0"/>
                <a:cs typeface="Arial" pitchFamily="34" charset="0"/>
              </a:rPr>
              <a:t>, </a:t>
            </a:r>
          </a:p>
          <a:p>
            <a:pPr marL="0" indent="0" algn="just">
              <a:buFontTx/>
              <a:buChar char="-"/>
            </a:pPr>
            <a:r>
              <a:rPr lang="en-US" sz="2400" dirty="0" smtClean="0">
                <a:latin typeface="Arial" pitchFamily="34" charset="0"/>
                <a:cs typeface="Arial" pitchFamily="34" charset="0"/>
              </a:rPr>
              <a:t> Updating the addresses and contacts of the alumni and maintaining a computerized database for their information.</a:t>
            </a:r>
          </a:p>
          <a:p>
            <a:pPr marL="0" indent="0" algn="just"/>
            <a:r>
              <a:rPr lang="en-US" sz="2400" dirty="0" smtClean="0">
                <a:latin typeface="Arial" pitchFamily="34" charset="0"/>
                <a:cs typeface="Arial" pitchFamily="34" charset="0"/>
              </a:rPr>
              <a:t> </a:t>
            </a:r>
          </a:p>
          <a:p>
            <a:pPr marL="0" indent="0" algn="just">
              <a:buFontTx/>
              <a:buChar char="-"/>
            </a:pPr>
            <a:r>
              <a:rPr lang="en-US" sz="2400" dirty="0">
                <a:latin typeface="Arial" pitchFamily="34" charset="0"/>
                <a:cs typeface="Arial" pitchFamily="34" charset="0"/>
              </a:rPr>
              <a:t> </a:t>
            </a:r>
            <a:r>
              <a:rPr lang="en-US" sz="2400" dirty="0" smtClean="0">
                <a:latin typeface="Arial" pitchFamily="34" charset="0"/>
                <a:cs typeface="Arial" pitchFamily="34" charset="0"/>
              </a:rPr>
              <a:t>Participation </a:t>
            </a:r>
            <a:r>
              <a:rPr lang="en-US" sz="2400" dirty="0">
                <a:latin typeface="Arial" pitchFamily="34" charset="0"/>
                <a:cs typeface="Arial" pitchFamily="34" charset="0"/>
              </a:rPr>
              <a:t>in the annual graduation ceremonies.</a:t>
            </a:r>
          </a:p>
          <a:p>
            <a:pPr marL="0" indent="0" algn="just">
              <a:buFontTx/>
              <a:buChar char="-"/>
            </a:pPr>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Career guidance </a:t>
            </a:r>
            <a:endParaRPr lang="en-US" dirty="0"/>
          </a:p>
        </p:txBody>
      </p:sp>
      <p:sp>
        <p:nvSpPr>
          <p:cNvPr id="3" name="Content Placeholder 2"/>
          <p:cNvSpPr>
            <a:spLocks noGrp="1"/>
          </p:cNvSpPr>
          <p:nvPr>
            <p:ph idx="1"/>
          </p:nvPr>
        </p:nvSpPr>
        <p:spPr>
          <a:xfrm>
            <a:off x="990600" y="1524000"/>
            <a:ext cx="7696200" cy="4114800"/>
          </a:xfrm>
        </p:spPr>
        <p:txBody>
          <a:bodyPr/>
          <a:lstStyle/>
          <a:p>
            <a:pPr marL="0" indent="0" algn="just">
              <a:lnSpc>
                <a:spcPct val="150000"/>
              </a:lnSpc>
              <a:buFont typeface="Arial" pitchFamily="34" charset="0"/>
              <a:buChar char="•"/>
            </a:pPr>
            <a:r>
              <a:rPr lang="en-US" sz="2400" dirty="0">
                <a:latin typeface="Arial" pitchFamily="34" charset="0"/>
                <a:cs typeface="Arial" pitchFamily="34" charset="0"/>
              </a:rPr>
              <a:t> Responsible for facilitating </a:t>
            </a:r>
            <a:r>
              <a:rPr lang="en-US" sz="2400" dirty="0" smtClean="0">
                <a:latin typeface="Arial" pitchFamily="34" charset="0"/>
                <a:cs typeface="Arial" pitchFamily="34" charset="0"/>
              </a:rPr>
              <a:t>job </a:t>
            </a:r>
            <a:r>
              <a:rPr lang="en-US" sz="2400" dirty="0">
                <a:latin typeface="Arial" pitchFamily="34" charset="0"/>
                <a:cs typeface="Arial" pitchFamily="34" charset="0"/>
              </a:rPr>
              <a:t>search, and </a:t>
            </a:r>
            <a:r>
              <a:rPr lang="en-US" sz="2400" dirty="0" smtClean="0">
                <a:latin typeface="Arial" pitchFamily="34" charset="0"/>
                <a:cs typeface="Arial" pitchFamily="34" charset="0"/>
              </a:rPr>
              <a:t>the relationship </a:t>
            </a:r>
            <a:r>
              <a:rPr lang="en-US" sz="2400" dirty="0">
                <a:latin typeface="Arial" pitchFamily="34" charset="0"/>
                <a:cs typeface="Arial" pitchFamily="34" charset="0"/>
              </a:rPr>
              <a:t>with students after </a:t>
            </a:r>
            <a:r>
              <a:rPr lang="en-US" sz="2400" dirty="0" smtClean="0">
                <a:latin typeface="Arial" pitchFamily="34" charset="0"/>
                <a:cs typeface="Arial" pitchFamily="34" charset="0"/>
              </a:rPr>
              <a:t>graduation</a:t>
            </a:r>
          </a:p>
          <a:p>
            <a:pPr marL="0" indent="0" algn="just">
              <a:lnSpc>
                <a:spcPct val="200000"/>
              </a:lnSpc>
              <a:buFont typeface="Arial" pitchFamily="34" charset="0"/>
              <a:buChar char="•"/>
            </a:pPr>
            <a:r>
              <a:rPr lang="en-US" sz="2400" dirty="0" smtClean="0">
                <a:latin typeface="Arial" pitchFamily="34" charset="0"/>
                <a:cs typeface="Arial" pitchFamily="34" charset="0"/>
              </a:rPr>
              <a:t> Organizing job fairs</a:t>
            </a:r>
          </a:p>
          <a:p>
            <a:pPr marL="0" indent="0" algn="just">
              <a:lnSpc>
                <a:spcPct val="150000"/>
              </a:lnSpc>
              <a:buFont typeface="Arial" pitchFamily="34" charset="0"/>
              <a:buChar char="•"/>
            </a:pPr>
            <a:r>
              <a:rPr lang="en-US" sz="2400" dirty="0" smtClean="0">
                <a:latin typeface="Arial" pitchFamily="34" charset="0"/>
                <a:cs typeface="Arial" pitchFamily="34" charset="0"/>
              </a:rPr>
              <a:t> Providing alumni information to employers for the purpose of recruitment </a:t>
            </a:r>
          </a:p>
          <a:p>
            <a:pPr marL="0" indent="0" algn="just"/>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33350"/>
            <a:ext cx="6934200" cy="933450"/>
          </a:xfrm>
        </p:spPr>
        <p:txBody>
          <a:bodyPr/>
          <a:lstStyle/>
          <a:p>
            <a:pPr lvl="0"/>
            <a:r>
              <a:rPr lang="en-US" sz="2800" b="1" u="sng" dirty="0" smtClean="0">
                <a:latin typeface="Arial" pitchFamily="34" charset="0"/>
                <a:cs typeface="Arial" pitchFamily="34" charset="0"/>
              </a:rPr>
              <a:t>Scholarship/Sponsorship unit</a:t>
            </a:r>
            <a:endParaRPr lang="en-US" sz="2800" dirty="0"/>
          </a:p>
        </p:txBody>
      </p:sp>
      <p:sp>
        <p:nvSpPr>
          <p:cNvPr id="3" name="Content Placeholder 2"/>
          <p:cNvSpPr>
            <a:spLocks noGrp="1"/>
          </p:cNvSpPr>
          <p:nvPr>
            <p:ph idx="1"/>
          </p:nvPr>
        </p:nvSpPr>
        <p:spPr>
          <a:xfrm>
            <a:off x="914400" y="1295400"/>
            <a:ext cx="7772400" cy="4800600"/>
          </a:xfrm>
        </p:spPr>
        <p:txBody>
          <a:bodyPr/>
          <a:lstStyle/>
          <a:p>
            <a:pPr marL="0" lvl="0" indent="0" algn="just">
              <a:lnSpc>
                <a:spcPct val="200000"/>
              </a:lnSpc>
              <a:buClrTx/>
              <a:buFont typeface="Arial" pitchFamily="34" charset="0"/>
              <a:buChar char="•"/>
            </a:pPr>
            <a:r>
              <a:rPr lang="en-US" sz="2400" dirty="0" smtClean="0">
                <a:latin typeface="Arial" pitchFamily="34" charset="0"/>
                <a:cs typeface="Arial" pitchFamily="34" charset="0"/>
              </a:rPr>
              <a:t> Coordinates with different divisions of the university.</a:t>
            </a:r>
          </a:p>
          <a:p>
            <a:pPr marL="0" lvl="0" indent="0" algn="just">
              <a:buClrTx/>
              <a:buFont typeface="Arial" pitchFamily="34" charset="0"/>
              <a:buChar char="•"/>
            </a:pPr>
            <a:r>
              <a:rPr lang="en-US" sz="2400" dirty="0" smtClean="0">
                <a:latin typeface="Arial" pitchFamily="34" charset="0"/>
                <a:cs typeface="Arial" pitchFamily="34" charset="0"/>
              </a:rPr>
              <a:t> Provides </a:t>
            </a:r>
            <a:r>
              <a:rPr lang="en-US" sz="2400" dirty="0" smtClean="0">
                <a:latin typeface="Arial" pitchFamily="34" charset="0"/>
                <a:cs typeface="Arial" pitchFamily="34" charset="0"/>
              </a:rPr>
              <a:t>all the benefits to the International </a:t>
            </a:r>
            <a:r>
              <a:rPr lang="en-US" sz="2400" dirty="0" smtClean="0">
                <a:latin typeface="Arial" pitchFamily="34" charset="0"/>
                <a:cs typeface="Arial" pitchFamily="34" charset="0"/>
              </a:rPr>
              <a:t>Students </a:t>
            </a:r>
            <a:r>
              <a:rPr lang="en-US" sz="2400" dirty="0" smtClean="0">
                <a:latin typeface="Arial" pitchFamily="34" charset="0"/>
                <a:cs typeface="Arial" pitchFamily="34" charset="0"/>
              </a:rPr>
              <a:t>as per </a:t>
            </a:r>
            <a:r>
              <a:rPr lang="en-US" sz="2400" dirty="0">
                <a:latin typeface="Arial" pitchFamily="34" charset="0"/>
                <a:cs typeface="Arial" pitchFamily="34" charset="0"/>
              </a:rPr>
              <a:t>the </a:t>
            </a:r>
            <a:r>
              <a:rPr lang="en-US" sz="2400" dirty="0" smtClean="0">
                <a:latin typeface="Arial" pitchFamily="34" charset="0"/>
                <a:cs typeface="Arial" pitchFamily="34" charset="0"/>
              </a:rPr>
              <a:t>Scholarship </a:t>
            </a:r>
            <a:r>
              <a:rPr lang="en-US" sz="2400" dirty="0">
                <a:latin typeface="Arial" pitchFamily="34" charset="0"/>
                <a:cs typeface="Arial" pitchFamily="34" charset="0"/>
              </a:rPr>
              <a:t>rules </a:t>
            </a:r>
            <a:r>
              <a:rPr lang="en-US" sz="2400" dirty="0" smtClean="0">
                <a:latin typeface="Arial" pitchFamily="34" charset="0"/>
                <a:cs typeface="Arial" pitchFamily="34" charset="0"/>
              </a:rPr>
              <a:t>and regulations.</a:t>
            </a:r>
          </a:p>
          <a:p>
            <a:pPr marL="0" lvl="0" indent="0" algn="just">
              <a:buClrTx/>
            </a:pPr>
            <a:endParaRPr lang="en-US" sz="2400" dirty="0" smtClean="0">
              <a:latin typeface="Arial" pitchFamily="34" charset="0"/>
              <a:cs typeface="Arial" pitchFamily="34" charset="0"/>
            </a:endParaRPr>
          </a:p>
          <a:p>
            <a:pPr marL="0" lvl="0" indent="0" algn="just">
              <a:buClrTx/>
              <a:buFont typeface="Arial" pitchFamily="34" charset="0"/>
              <a:buChar char="•"/>
            </a:pPr>
            <a:r>
              <a:rPr lang="en-US" sz="2400" dirty="0">
                <a:solidFill>
                  <a:srgbClr val="000000"/>
                </a:solidFill>
                <a:latin typeface="Arial" pitchFamily="34" charset="0"/>
                <a:cs typeface="Arial" pitchFamily="34" charset="0"/>
              </a:rPr>
              <a:t>Provides the necessary help and support to </a:t>
            </a:r>
            <a:r>
              <a:rPr lang="en-US" sz="2400" dirty="0" smtClean="0">
                <a:solidFill>
                  <a:srgbClr val="000000"/>
                </a:solidFill>
                <a:latin typeface="Arial" pitchFamily="34" charset="0"/>
                <a:cs typeface="Arial" pitchFamily="34" charset="0"/>
              </a:rPr>
              <a:t>the International </a:t>
            </a:r>
            <a:r>
              <a:rPr lang="en-US" sz="2400" dirty="0">
                <a:solidFill>
                  <a:srgbClr val="000000"/>
                </a:solidFill>
                <a:latin typeface="Arial" pitchFamily="34" charset="0"/>
                <a:cs typeface="Arial" pitchFamily="34" charset="0"/>
              </a:rPr>
              <a:t>Students with Scholarship as per the rules and </a:t>
            </a:r>
            <a:r>
              <a:rPr lang="en-US" sz="2400" dirty="0" smtClean="0">
                <a:solidFill>
                  <a:srgbClr val="000000"/>
                </a:solidFill>
                <a:latin typeface="Arial" pitchFamily="34" charset="0"/>
                <a:cs typeface="Arial" pitchFamily="34" charset="0"/>
              </a:rPr>
              <a:t>regulations.</a:t>
            </a:r>
          </a:p>
          <a:p>
            <a:pPr marL="0" lvl="0" indent="0" algn="just">
              <a:buClrTx/>
            </a:pPr>
            <a:endParaRPr lang="en-US" sz="2400" dirty="0" smtClean="0">
              <a:latin typeface="Arial" pitchFamily="34" charset="0"/>
              <a:cs typeface="Arial" pitchFamily="34" charset="0"/>
            </a:endParaRPr>
          </a:p>
          <a:p>
            <a:pPr marL="0" lvl="0" indent="0" algn="just">
              <a:buClrTx/>
              <a:buFont typeface="Arial" pitchFamily="34" charset="0"/>
              <a:buChar char="•"/>
            </a:pPr>
            <a:r>
              <a:rPr lang="en-US" sz="2400" dirty="0" smtClean="0">
                <a:latin typeface="Arial" pitchFamily="34" charset="0"/>
                <a:cs typeface="Arial" pitchFamily="34" charset="0"/>
              </a:rPr>
              <a:t> Assists companies and agencies to announce scholarship opportunities to all university students.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133350"/>
            <a:ext cx="6934200" cy="933450"/>
          </a:xfrm>
        </p:spPr>
        <p:txBody>
          <a:bodyPr/>
          <a:lstStyle/>
          <a:p>
            <a:r>
              <a:rPr lang="en-US" b="1" u="sng" dirty="0">
                <a:latin typeface="Arial" pitchFamily="34" charset="0"/>
                <a:cs typeface="Arial" pitchFamily="34" charset="0"/>
              </a:rPr>
              <a:t>Part Time unit</a:t>
            </a:r>
            <a:endParaRPr lang="en-US" dirty="0"/>
          </a:p>
        </p:txBody>
      </p:sp>
      <p:sp>
        <p:nvSpPr>
          <p:cNvPr id="3" name="Content Placeholder 2"/>
          <p:cNvSpPr>
            <a:spLocks noGrp="1"/>
          </p:cNvSpPr>
          <p:nvPr>
            <p:ph idx="1"/>
          </p:nvPr>
        </p:nvSpPr>
        <p:spPr>
          <a:xfrm>
            <a:off x="914400" y="1524000"/>
            <a:ext cx="7772400" cy="4800600"/>
          </a:xfrm>
        </p:spPr>
        <p:txBody>
          <a:bodyPr/>
          <a:lstStyle/>
          <a:p>
            <a:pPr marL="457200" lvl="0" indent="-457200" algn="just">
              <a:buClrTx/>
              <a:buFont typeface="+mj-lt"/>
              <a:buAutoNum type="arabicPeriod" startAt="2"/>
            </a:pPr>
            <a:endParaRPr lang="en-US" sz="2400" dirty="0" smtClean="0">
              <a:latin typeface="Arial" pitchFamily="34" charset="0"/>
              <a:cs typeface="Arial" pitchFamily="34" charset="0"/>
            </a:endParaRPr>
          </a:p>
          <a:p>
            <a:pPr marL="0" indent="0" algn="just">
              <a:buClrTx/>
              <a:buFont typeface="Arial" pitchFamily="34" charset="0"/>
              <a:buChar char="•"/>
            </a:pPr>
            <a:r>
              <a:rPr lang="en-US" sz="2400" dirty="0" smtClean="0">
                <a:latin typeface="Arial" pitchFamily="34" charset="0"/>
                <a:cs typeface="Arial" pitchFamily="34" charset="0"/>
              </a:rPr>
              <a:t> It coordinates the part-time job assignment inside the university through which it addresses students needs as well as the needs of the various University departments.</a:t>
            </a:r>
          </a:p>
          <a:p>
            <a:pPr marL="0" indent="0" algn="just">
              <a:buClrTx/>
            </a:pPr>
            <a:endParaRPr lang="en-US" sz="2400" dirty="0" smtClean="0">
              <a:latin typeface="Arial" pitchFamily="34" charset="0"/>
              <a:cs typeface="Arial" pitchFamily="34" charset="0"/>
            </a:endParaRPr>
          </a:p>
          <a:p>
            <a:pPr marL="0" indent="0" algn="just">
              <a:buClrTx/>
              <a:buFont typeface="Arial" pitchFamily="34" charset="0"/>
              <a:buChar char="•"/>
            </a:pPr>
            <a:r>
              <a:rPr lang="en-US" sz="2400" dirty="0" smtClean="0">
                <a:latin typeface="Arial" pitchFamily="34" charset="0"/>
                <a:cs typeface="Arial" pitchFamily="34" charset="0"/>
              </a:rPr>
              <a:t> The nomination and assignment of students to work are done through a well prepared on-line system.  </a:t>
            </a:r>
          </a:p>
          <a:p>
            <a:pPr marL="0" indent="0" algn="just">
              <a:buClrTx/>
            </a:pPr>
            <a:endParaRPr lang="en-US" sz="12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Student Privileges/Services</a:t>
            </a:r>
            <a:endParaRPr lang="en-US" dirty="0"/>
          </a:p>
        </p:txBody>
      </p:sp>
      <p:sp>
        <p:nvSpPr>
          <p:cNvPr id="3" name="Content Placeholder 2"/>
          <p:cNvSpPr>
            <a:spLocks noGrp="1"/>
          </p:cNvSpPr>
          <p:nvPr>
            <p:ph idx="1"/>
          </p:nvPr>
        </p:nvSpPr>
        <p:spPr>
          <a:xfrm>
            <a:off x="914400" y="1219200"/>
            <a:ext cx="7772400" cy="4114800"/>
          </a:xfrm>
        </p:spPr>
        <p:txBody>
          <a:bodyPr/>
          <a:lstStyle/>
          <a:p>
            <a:pPr marL="806450" lvl="1" indent="-406400" algn="just">
              <a:buClrTx/>
              <a:buFont typeface="Wingdings" pitchFamily="2" charset="2"/>
              <a:buChar char="q"/>
            </a:pPr>
            <a:r>
              <a:rPr lang="en-US" dirty="0" smtClean="0">
                <a:latin typeface="Arial" pitchFamily="34" charset="0"/>
                <a:cs typeface="Arial" pitchFamily="34" charset="0"/>
              </a:rPr>
              <a:t>Monthly stipend - (900) nine hundred riyals</a:t>
            </a:r>
          </a:p>
          <a:p>
            <a:pPr marL="806450" lvl="1" indent="-406400" algn="just">
              <a:buClrTx/>
              <a:buFont typeface="Wingdings" pitchFamily="2" charset="2"/>
              <a:buChar char="q"/>
            </a:pPr>
            <a:r>
              <a:rPr lang="en-US" dirty="0" smtClean="0">
                <a:latin typeface="Arial" pitchFamily="34" charset="0"/>
                <a:cs typeface="Arial" pitchFamily="34" charset="0"/>
              </a:rPr>
              <a:t>Two way air ticket the end of each academic year</a:t>
            </a:r>
          </a:p>
          <a:p>
            <a:pPr marL="806450" lvl="1" indent="-406400" algn="just">
              <a:buClrTx/>
              <a:buFont typeface="Wingdings" pitchFamily="2" charset="2"/>
              <a:buChar char="q"/>
            </a:pPr>
            <a:r>
              <a:rPr lang="en-US" dirty="0" smtClean="0">
                <a:latin typeface="Arial" pitchFamily="34" charset="0"/>
                <a:cs typeface="Arial" pitchFamily="34" charset="0"/>
              </a:rPr>
              <a:t>Exemption from paying housing fees for the duration of his study at the university</a:t>
            </a:r>
          </a:p>
          <a:p>
            <a:pPr marL="806450" lvl="1" indent="-406400" algn="just">
              <a:buClrTx/>
              <a:buFont typeface="Wingdings" pitchFamily="2" charset="2"/>
              <a:buChar char="q"/>
            </a:pPr>
            <a:r>
              <a:rPr lang="en-US" dirty="0" smtClean="0">
                <a:latin typeface="Arial" pitchFamily="34" charset="0"/>
                <a:cs typeface="Arial" pitchFamily="34" charset="0"/>
              </a:rPr>
              <a:t>Free textbooks</a:t>
            </a:r>
          </a:p>
          <a:p>
            <a:pPr marL="806450" lvl="1" indent="-406400" algn="just">
              <a:buClrTx/>
              <a:buFont typeface="Wingdings" pitchFamily="2" charset="2"/>
              <a:buChar char="q"/>
            </a:pPr>
            <a:r>
              <a:rPr lang="en-US" dirty="0" smtClean="0">
                <a:latin typeface="Arial" pitchFamily="34" charset="0"/>
                <a:cs typeface="Arial" pitchFamily="34" charset="0"/>
              </a:rPr>
              <a:t>Subsidized meals at the campus student restaurant</a:t>
            </a:r>
          </a:p>
          <a:p>
            <a:pPr marL="806450" lvl="1" indent="-406400" algn="just">
              <a:buClrTx/>
              <a:buFont typeface="Wingdings" pitchFamily="2" charset="2"/>
              <a:buChar char="q"/>
            </a:pPr>
            <a:r>
              <a:rPr lang="en-US" dirty="0" smtClean="0">
                <a:latin typeface="Arial" pitchFamily="34" charset="0"/>
                <a:cs typeface="Arial" pitchFamily="34" charset="0"/>
              </a:rPr>
              <a:t>Free treatment at the University Medical Center</a:t>
            </a:r>
          </a:p>
          <a:p>
            <a:pPr marL="806450" lvl="1" indent="-406400" algn="just">
              <a:buClrTx/>
              <a:buFont typeface="Wingdings" pitchFamily="2" charset="2"/>
              <a:buChar char="q"/>
            </a:pPr>
            <a:r>
              <a:rPr lang="en-US" dirty="0" smtClean="0">
                <a:latin typeface="Arial" pitchFamily="34" charset="0"/>
                <a:cs typeface="Arial" pitchFamily="34" charset="0"/>
              </a:rPr>
              <a:t>Issuance of University </a:t>
            </a:r>
            <a:r>
              <a:rPr lang="en-US" dirty="0" smtClean="0">
                <a:latin typeface="Arial" pitchFamily="34" charset="0"/>
                <a:cs typeface="Arial" pitchFamily="34" charset="0"/>
              </a:rPr>
              <a:t>ID and stipend ATM cards</a:t>
            </a:r>
            <a:endParaRPr lang="en-US" dirty="0" smtClean="0">
              <a:latin typeface="Arial" pitchFamily="34" charset="0"/>
              <a:cs typeface="Arial" pitchFamily="34" charset="0"/>
            </a:endParaRPr>
          </a:p>
          <a:p>
            <a:pPr marL="806450" lvl="1" indent="-406400" algn="just">
              <a:buClrTx/>
              <a:buFont typeface="Wingdings" pitchFamily="2" charset="2"/>
              <a:buChar char="q"/>
            </a:pPr>
            <a:r>
              <a:rPr lang="en-US" dirty="0" smtClean="0">
                <a:latin typeface="Arial" pitchFamily="34" charset="0"/>
                <a:cs typeface="Arial" pitchFamily="34" charset="0"/>
              </a:rPr>
              <a:t>Other benefits as per the scholarship rules and regulations</a:t>
            </a:r>
            <a:endParaRPr lang="en-US" dirty="0" smtClean="0">
              <a:latin typeface="Arial" pitchFamily="34" charset="0"/>
              <a:cs typeface="Arial" pitchFamily="34" charset="0"/>
            </a:endParaRPr>
          </a:p>
          <a:p>
            <a:pPr marL="806450" lvl="1" indent="-406400" algn="just">
              <a:buClrTx/>
              <a:buFont typeface="Wingdings" pitchFamily="2" charset="2"/>
              <a:buChar char="q"/>
            </a:pPr>
            <a:r>
              <a:rPr lang="en-US" dirty="0" smtClean="0">
                <a:latin typeface="Arial" pitchFamily="34" charset="0"/>
                <a:cs typeface="Arial" pitchFamily="34" charset="0"/>
              </a:rPr>
              <a:t>Issuance of identification letters </a:t>
            </a:r>
          </a:p>
          <a:p>
            <a:pPr marL="806450" lvl="1" indent="-406400" algn="just">
              <a:buClrTx/>
              <a:buFont typeface="Wingdings" pitchFamily="2" charset="2"/>
              <a:buChar char="q"/>
            </a:pPr>
            <a:r>
              <a:rPr lang="en-US" dirty="0" smtClean="0">
                <a:latin typeface="Arial" pitchFamily="34" charset="0"/>
                <a:cs typeface="Arial" pitchFamily="34" charset="0"/>
              </a:rPr>
              <a:t>Opportunities to participate in all activities</a:t>
            </a:r>
            <a:endParaRPr lang="en-US"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Title 2"/>
          <p:cNvSpPr>
            <a:spLocks noGrp="1"/>
          </p:cNvSpPr>
          <p:nvPr>
            <p:ph type="title"/>
          </p:nvPr>
        </p:nvSpPr>
        <p:spPr>
          <a:xfrm>
            <a:off x="609600" y="95250"/>
            <a:ext cx="8077200" cy="1143000"/>
          </a:xfrm>
          <a:noFill/>
          <a:ln w="9525">
            <a:noFill/>
            <a:miter lim="800000"/>
            <a:headEnd/>
            <a:tailEnd/>
          </a:ln>
          <a:effectLst/>
        </p:spPr>
        <p:txBody>
          <a:bodyPr vert="horz" wrap="square" lIns="91440" tIns="45720" rIns="91440" bIns="45720" numCol="1" anchor="ctr" anchorCtr="0" compatLnSpc="1">
            <a:prstTxWarp prst="textNoShape">
              <a:avLst/>
            </a:prstTxWarp>
          </a:bodyPr>
          <a:lstStyle/>
          <a:p>
            <a:r>
              <a:rPr lang="en-US" sz="5400" dirty="0" smtClean="0"/>
              <a:t>DSA Role</a:t>
            </a:r>
            <a:endParaRPr lang="en-US" sz="5400" dirty="0"/>
          </a:p>
        </p:txBody>
      </p:sp>
      <p:sp>
        <p:nvSpPr>
          <p:cNvPr id="2" name="Content Placeholder 1"/>
          <p:cNvSpPr>
            <a:spLocks noGrp="1"/>
          </p:cNvSpPr>
          <p:nvPr>
            <p:ph idx="1"/>
          </p:nvPr>
        </p:nvSpPr>
        <p:spPr>
          <a:xfrm>
            <a:off x="685800" y="1828800"/>
            <a:ext cx="8077200" cy="3657600"/>
          </a:xfrm>
        </p:spPr>
        <p:txBody>
          <a:bodyPr>
            <a:noAutofit/>
          </a:bodyPr>
          <a:lstStyle/>
          <a:p>
            <a:pPr algn="just"/>
            <a:r>
              <a:rPr lang="en-US" sz="3000" dirty="0" smtClean="0">
                <a:latin typeface="Arial" pitchFamily="34" charset="0"/>
                <a:cs typeface="+mj-cs"/>
              </a:rPr>
              <a:t>	Deanship of Student Affairs (DSA) </a:t>
            </a:r>
            <a:r>
              <a:rPr lang="en-US" sz="3200" dirty="0" smtClean="0">
                <a:cs typeface="+mj-cs"/>
              </a:rPr>
              <a:t>provides services and support for students to enhance </a:t>
            </a:r>
            <a:r>
              <a:rPr lang="en-US" sz="3200" dirty="0" smtClean="0">
                <a:cs typeface="+mj-cs"/>
              </a:rPr>
              <a:t>their learning</a:t>
            </a:r>
            <a:r>
              <a:rPr lang="en-US" sz="3200" dirty="0" smtClean="0">
                <a:cs typeface="+mj-cs"/>
              </a:rPr>
              <a:t>, growth and development</a:t>
            </a:r>
            <a:endParaRPr lang="en-US" sz="3000" dirty="0" smtClean="0">
              <a:latin typeface="Arial" pitchFamily="34" charset="0"/>
              <a:cs typeface="+mj-cs"/>
            </a:endParaRPr>
          </a:p>
          <a:p>
            <a:pPr algn="just"/>
            <a:endParaRPr lang="en-US" sz="3000" dirty="0" smtClean="0">
              <a:latin typeface="Arial" pitchFamily="34" charset="0"/>
              <a:cs typeface="+mj-cs"/>
            </a:endParaRPr>
          </a:p>
          <a:p>
            <a:pPr lvl="1" algn="just"/>
            <a:endParaRPr lang="en-US" sz="3000" dirty="0">
              <a:latin typeface="Arial" pitchFamily="34" charset="0"/>
              <a:cs typeface="+mj-cs"/>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752600"/>
            <a:ext cx="8077200" cy="1981200"/>
          </a:xfrm>
        </p:spPr>
        <p:txBody>
          <a:bodyPr/>
          <a:lstStyle/>
          <a:p>
            <a:pPr algn="ctr"/>
            <a:r>
              <a:rPr lang="en-US" sz="3200" b="1" dirty="0" smtClean="0">
                <a:solidFill>
                  <a:srgbClr val="006600"/>
                </a:solidFill>
              </a:rPr>
              <a:t>THANK YOU</a:t>
            </a:r>
          </a:p>
          <a:p>
            <a:pPr algn="ctr"/>
            <a:endParaRPr lang="en-US" b="1" dirty="0" smtClean="0">
              <a:solidFill>
                <a:srgbClr val="006600"/>
              </a:solidFill>
            </a:endParaRPr>
          </a:p>
          <a:p>
            <a:pPr algn="ctr"/>
            <a:r>
              <a:rPr lang="en-US" sz="3200" b="1" dirty="0" smtClean="0">
                <a:solidFill>
                  <a:srgbClr val="006600"/>
                </a:solidFill>
              </a:rPr>
              <a:t>Wish you pleasant stay </a:t>
            </a:r>
            <a:endParaRPr lang="en-US" sz="3200" b="1" dirty="0" smtClean="0">
              <a:solidFill>
                <a:srgbClr val="006600"/>
              </a:solidFill>
            </a:endParaRPr>
          </a:p>
          <a:p>
            <a:pPr algn="ctr"/>
            <a:r>
              <a:rPr lang="en-US" sz="3200" b="1" dirty="0" smtClean="0">
                <a:solidFill>
                  <a:srgbClr val="006600"/>
                </a:solidFill>
              </a:rPr>
              <a:t>and </a:t>
            </a:r>
            <a:r>
              <a:rPr lang="en-US" sz="3200" b="1" dirty="0" smtClean="0">
                <a:solidFill>
                  <a:srgbClr val="006600"/>
                </a:solidFill>
              </a:rPr>
              <a:t>successful academic program </a:t>
            </a:r>
            <a:endParaRPr lang="en-US" sz="3200" b="1" dirty="0" smtClean="0">
              <a:solidFill>
                <a:srgbClr val="006600"/>
              </a:solidFill>
            </a:endParaRPr>
          </a:p>
          <a:p>
            <a:pPr algn="ctr"/>
            <a:r>
              <a:rPr lang="en-US" sz="3200" b="1" dirty="0" smtClean="0">
                <a:solidFill>
                  <a:srgbClr val="006600"/>
                </a:solidFill>
              </a:rPr>
              <a:t>at </a:t>
            </a:r>
            <a:r>
              <a:rPr lang="en-US" sz="3200" b="1" dirty="0" smtClean="0">
                <a:solidFill>
                  <a:srgbClr val="006600"/>
                </a:solidFill>
              </a:rPr>
              <a:t>KFUPM</a:t>
            </a:r>
            <a:endParaRPr lang="en-US" sz="3200" b="1" dirty="0">
              <a:solidFill>
                <a:srgbClr val="0066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00050"/>
            <a:ext cx="7620000" cy="514350"/>
          </a:xfrm>
        </p:spPr>
        <p:txBody>
          <a:bodyPr/>
          <a:lstStyle/>
          <a:p>
            <a:r>
              <a:rPr lang="en-US" dirty="0" smtClean="0"/>
              <a:t>DSA Organizational Structure</a:t>
            </a:r>
            <a:endParaRPr lang="en-US" dirty="0"/>
          </a:p>
        </p:txBody>
      </p:sp>
      <p:grpSp>
        <p:nvGrpSpPr>
          <p:cNvPr id="1074" name="Group 50"/>
          <p:cNvGrpSpPr>
            <a:grpSpLocks/>
          </p:cNvGrpSpPr>
          <p:nvPr/>
        </p:nvGrpSpPr>
        <p:grpSpPr bwMode="auto">
          <a:xfrm>
            <a:off x="76200" y="1295400"/>
            <a:ext cx="8915400" cy="5344664"/>
            <a:chOff x="432" y="2196"/>
            <a:chExt cx="14614" cy="8761"/>
          </a:xfrm>
        </p:grpSpPr>
        <p:cxnSp>
          <p:nvCxnSpPr>
            <p:cNvPr id="1075" name="AutoShape 51"/>
            <p:cNvCxnSpPr>
              <a:cxnSpLocks noChangeShapeType="1"/>
            </p:cNvCxnSpPr>
            <p:nvPr/>
          </p:nvCxnSpPr>
          <p:spPr bwMode="auto">
            <a:xfrm flipH="1">
              <a:off x="3474" y="4537"/>
              <a:ext cx="10656" cy="0"/>
            </a:xfrm>
            <a:prstGeom prst="straightConnector1">
              <a:avLst/>
            </a:prstGeom>
            <a:noFill/>
            <a:ln w="19050">
              <a:solidFill>
                <a:srgbClr val="000000"/>
              </a:solidFill>
              <a:round/>
              <a:headEnd/>
              <a:tailEnd/>
            </a:ln>
          </p:spPr>
        </p:cxnSp>
        <p:cxnSp>
          <p:nvCxnSpPr>
            <p:cNvPr id="1076" name="AutoShape 52"/>
            <p:cNvCxnSpPr>
              <a:cxnSpLocks noChangeShapeType="1"/>
            </p:cNvCxnSpPr>
            <p:nvPr/>
          </p:nvCxnSpPr>
          <p:spPr bwMode="auto">
            <a:xfrm>
              <a:off x="3481" y="4532"/>
              <a:ext cx="0" cy="5616"/>
            </a:xfrm>
            <a:prstGeom prst="straightConnector1">
              <a:avLst/>
            </a:prstGeom>
            <a:noFill/>
            <a:ln w="19050">
              <a:solidFill>
                <a:srgbClr val="000000"/>
              </a:solidFill>
              <a:round/>
              <a:headEnd/>
              <a:tailEnd/>
            </a:ln>
          </p:spPr>
        </p:cxnSp>
        <p:sp>
          <p:nvSpPr>
            <p:cNvPr id="1077" name="AutoShape 53"/>
            <p:cNvSpPr>
              <a:spLocks noChangeArrowheads="1"/>
            </p:cNvSpPr>
            <p:nvPr/>
          </p:nvSpPr>
          <p:spPr bwMode="auto">
            <a:xfrm>
              <a:off x="2056" y="5017"/>
              <a:ext cx="2490" cy="1065"/>
            </a:xfrm>
            <a:prstGeom prst="roundRect">
              <a:avLst>
                <a:gd name="adj" fmla="val 16667"/>
              </a:avLst>
            </a:prstGeom>
            <a:solidFill>
              <a:srgbClr val="FBD4B4"/>
            </a:solidFill>
            <a:ln w="38100">
              <a:solidFill>
                <a:srgbClr val="E36C0A"/>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outerShdw blurRad="38100" dist="38100" dir="2700000" algn="tl">
                      <a:srgbClr val="FFFFFF"/>
                    </a:outerShdw>
                  </a:effectLst>
                  <a:latin typeface="Calibri" pitchFamily="34" charset="0"/>
                  <a:cs typeface="Arial" pitchFamily="34" charset="0"/>
                </a:rPr>
                <a:t>ASSISTANT DEAN, </a:t>
              </a:r>
              <a:r>
                <a:rPr kumimoji="0" lang="en-US" sz="900" b="1" u="none" strike="noStrike" cap="none" normalizeH="0" baseline="0" dirty="0" smtClean="0">
                  <a:ln>
                    <a:noFill/>
                  </a:ln>
                  <a:solidFill>
                    <a:schemeClr val="tx1"/>
                  </a:solidFill>
                  <a:effectLst>
                    <a:outerShdw blurRad="38100" dist="38100" dir="2700000" algn="tl">
                      <a:srgbClr val="FFFFFF"/>
                    </a:outerShdw>
                  </a:effectLst>
                  <a:latin typeface="Times New Roman" pitchFamily="18" charset="0"/>
                  <a:cs typeface="Arial" pitchFamily="34" charset="0"/>
                </a:rPr>
                <a:t>EMPLOYMENT AND TRAINING</a:t>
              </a:r>
              <a:endParaRPr kumimoji="0" lang="en-US" sz="1800" b="0" u="none" strike="noStrike" cap="none" normalizeH="0" baseline="0" dirty="0" smtClean="0">
                <a:ln>
                  <a:noFill/>
                </a:ln>
                <a:solidFill>
                  <a:schemeClr val="tx1"/>
                </a:solidFill>
                <a:effectLst/>
                <a:latin typeface="Arial" pitchFamily="34" charset="0"/>
                <a:cs typeface="Arial" pitchFamily="34" charset="0"/>
              </a:endParaRPr>
            </a:p>
          </p:txBody>
        </p:sp>
        <p:cxnSp>
          <p:nvCxnSpPr>
            <p:cNvPr id="1078" name="AutoShape 54"/>
            <p:cNvCxnSpPr>
              <a:cxnSpLocks noChangeShapeType="1"/>
            </p:cNvCxnSpPr>
            <p:nvPr/>
          </p:nvCxnSpPr>
          <p:spPr bwMode="auto">
            <a:xfrm>
              <a:off x="2893" y="6716"/>
              <a:ext cx="576" cy="0"/>
            </a:xfrm>
            <a:prstGeom prst="straightConnector1">
              <a:avLst/>
            </a:prstGeom>
            <a:noFill/>
            <a:ln w="19050">
              <a:solidFill>
                <a:srgbClr val="000000"/>
              </a:solidFill>
              <a:round/>
              <a:headEnd/>
              <a:tailEnd/>
            </a:ln>
          </p:spPr>
        </p:cxnSp>
        <p:sp>
          <p:nvSpPr>
            <p:cNvPr id="1079" name="AutoShape 55"/>
            <p:cNvSpPr>
              <a:spLocks noChangeArrowheads="1"/>
            </p:cNvSpPr>
            <p:nvPr/>
          </p:nvSpPr>
          <p:spPr bwMode="auto">
            <a:xfrm>
              <a:off x="1161" y="6365"/>
              <a:ext cx="1780" cy="696"/>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ALUMNI DEPARTMENT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1080" name="AutoShape 56"/>
            <p:cNvCxnSpPr>
              <a:cxnSpLocks noChangeShapeType="1"/>
            </p:cNvCxnSpPr>
            <p:nvPr/>
          </p:nvCxnSpPr>
          <p:spPr bwMode="auto">
            <a:xfrm>
              <a:off x="2893" y="7885"/>
              <a:ext cx="576" cy="0"/>
            </a:xfrm>
            <a:prstGeom prst="straightConnector1">
              <a:avLst/>
            </a:prstGeom>
            <a:noFill/>
            <a:ln w="19050">
              <a:solidFill>
                <a:srgbClr val="000000"/>
              </a:solidFill>
              <a:round/>
              <a:headEnd/>
              <a:tailEnd/>
            </a:ln>
          </p:spPr>
        </p:cxnSp>
        <p:cxnSp>
          <p:nvCxnSpPr>
            <p:cNvPr id="1081" name="AutoShape 57"/>
            <p:cNvCxnSpPr>
              <a:cxnSpLocks noChangeShapeType="1"/>
            </p:cNvCxnSpPr>
            <p:nvPr/>
          </p:nvCxnSpPr>
          <p:spPr bwMode="auto">
            <a:xfrm>
              <a:off x="2905" y="10144"/>
              <a:ext cx="576" cy="0"/>
            </a:xfrm>
            <a:prstGeom prst="straightConnector1">
              <a:avLst/>
            </a:prstGeom>
            <a:noFill/>
            <a:ln w="19050">
              <a:solidFill>
                <a:srgbClr val="000000"/>
              </a:solidFill>
              <a:round/>
              <a:headEnd/>
              <a:tailEnd/>
            </a:ln>
          </p:spPr>
        </p:cxnSp>
        <p:sp>
          <p:nvSpPr>
            <p:cNvPr id="1082" name="AutoShape 58"/>
            <p:cNvSpPr>
              <a:spLocks noChangeArrowheads="1"/>
            </p:cNvSpPr>
            <p:nvPr/>
          </p:nvSpPr>
          <p:spPr bwMode="auto">
            <a:xfrm>
              <a:off x="1161" y="7515"/>
              <a:ext cx="1780" cy="732"/>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TRAINING DEPARTMENT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1083" name="AutoShape 59"/>
            <p:cNvCxnSpPr>
              <a:cxnSpLocks noChangeShapeType="1"/>
            </p:cNvCxnSpPr>
            <p:nvPr/>
          </p:nvCxnSpPr>
          <p:spPr bwMode="auto">
            <a:xfrm>
              <a:off x="2893" y="9011"/>
              <a:ext cx="576" cy="0"/>
            </a:xfrm>
            <a:prstGeom prst="straightConnector1">
              <a:avLst/>
            </a:prstGeom>
            <a:noFill/>
            <a:ln w="19050">
              <a:solidFill>
                <a:srgbClr val="000000"/>
              </a:solidFill>
              <a:round/>
              <a:headEnd/>
              <a:tailEnd/>
            </a:ln>
          </p:spPr>
        </p:cxnSp>
        <p:sp>
          <p:nvSpPr>
            <p:cNvPr id="1084" name="AutoShape 60"/>
            <p:cNvSpPr>
              <a:spLocks noChangeArrowheads="1"/>
            </p:cNvSpPr>
            <p:nvPr/>
          </p:nvSpPr>
          <p:spPr bwMode="auto">
            <a:xfrm>
              <a:off x="900" y="8585"/>
              <a:ext cx="2067" cy="727"/>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DEPT. OF CAREER GUIDANCE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1085" name="AutoShape 61"/>
            <p:cNvCxnSpPr>
              <a:cxnSpLocks noChangeShapeType="1"/>
            </p:cNvCxnSpPr>
            <p:nvPr/>
          </p:nvCxnSpPr>
          <p:spPr bwMode="auto">
            <a:xfrm>
              <a:off x="4850" y="4529"/>
              <a:ext cx="0" cy="3024"/>
            </a:xfrm>
            <a:prstGeom prst="straightConnector1">
              <a:avLst/>
            </a:prstGeom>
            <a:noFill/>
            <a:ln w="19050">
              <a:solidFill>
                <a:srgbClr val="000000"/>
              </a:solidFill>
              <a:round/>
              <a:headEnd/>
              <a:tailEnd/>
            </a:ln>
          </p:spPr>
        </p:cxnSp>
        <p:sp>
          <p:nvSpPr>
            <p:cNvPr id="1086" name="AutoShape 62"/>
            <p:cNvSpPr>
              <a:spLocks noChangeArrowheads="1"/>
            </p:cNvSpPr>
            <p:nvPr/>
          </p:nvSpPr>
          <p:spPr bwMode="auto">
            <a:xfrm>
              <a:off x="4140" y="7451"/>
              <a:ext cx="1353" cy="694"/>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STUDENT HOUSING</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087" name="Group 63"/>
            <p:cNvGrpSpPr>
              <a:grpSpLocks/>
            </p:cNvGrpSpPr>
            <p:nvPr/>
          </p:nvGrpSpPr>
          <p:grpSpPr bwMode="auto">
            <a:xfrm>
              <a:off x="5747" y="4542"/>
              <a:ext cx="2352" cy="2577"/>
              <a:chOff x="6257" y="4542"/>
              <a:chExt cx="2352" cy="2577"/>
            </a:xfrm>
          </p:grpSpPr>
          <p:cxnSp>
            <p:nvCxnSpPr>
              <p:cNvPr id="1088" name="AutoShape 64"/>
              <p:cNvCxnSpPr>
                <a:cxnSpLocks noChangeShapeType="1"/>
              </p:cNvCxnSpPr>
              <p:nvPr/>
            </p:nvCxnSpPr>
            <p:spPr bwMode="auto">
              <a:xfrm rot="5400000">
                <a:off x="5962" y="6065"/>
                <a:ext cx="1511" cy="598"/>
              </a:xfrm>
              <a:prstGeom prst="bentConnector3">
                <a:avLst>
                  <a:gd name="adj1" fmla="val 37588"/>
                </a:avLst>
              </a:prstGeom>
              <a:noFill/>
              <a:ln w="19050">
                <a:solidFill>
                  <a:srgbClr val="000000"/>
                </a:solidFill>
                <a:miter lim="800000"/>
                <a:headEnd/>
                <a:tailEnd/>
              </a:ln>
            </p:spPr>
          </p:cxnSp>
          <p:cxnSp>
            <p:nvCxnSpPr>
              <p:cNvPr id="1089" name="AutoShape 65"/>
              <p:cNvCxnSpPr>
                <a:cxnSpLocks noChangeShapeType="1"/>
              </p:cNvCxnSpPr>
              <p:nvPr/>
            </p:nvCxnSpPr>
            <p:spPr bwMode="auto">
              <a:xfrm>
                <a:off x="7434" y="4542"/>
                <a:ext cx="1" cy="1296"/>
              </a:xfrm>
              <a:prstGeom prst="straightConnector1">
                <a:avLst/>
              </a:prstGeom>
              <a:noFill/>
              <a:ln w="19050">
                <a:solidFill>
                  <a:srgbClr val="000000"/>
                </a:solidFill>
                <a:round/>
                <a:headEnd/>
                <a:tailEnd/>
              </a:ln>
            </p:spPr>
          </p:cxnSp>
          <p:sp>
            <p:nvSpPr>
              <p:cNvPr id="1090" name="AutoShape 66"/>
              <p:cNvSpPr>
                <a:spLocks noChangeArrowheads="1"/>
              </p:cNvSpPr>
              <p:nvPr/>
            </p:nvSpPr>
            <p:spPr bwMode="auto">
              <a:xfrm>
                <a:off x="6257" y="5025"/>
                <a:ext cx="2352" cy="850"/>
              </a:xfrm>
              <a:prstGeom prst="roundRect">
                <a:avLst>
                  <a:gd name="adj" fmla="val 16667"/>
                </a:avLst>
              </a:prstGeom>
              <a:solidFill>
                <a:srgbClr val="FBD4B4"/>
              </a:solidFill>
              <a:ln w="38100">
                <a:solidFill>
                  <a:srgbClr val="E36C0A"/>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dirty="0" smtClean="0">
                    <a:ln>
                      <a:noFill/>
                    </a:ln>
                    <a:solidFill>
                      <a:schemeClr val="tx1"/>
                    </a:solidFill>
                    <a:effectLst>
                      <a:outerShdw blurRad="38100" dist="38100" dir="2700000" algn="tl">
                        <a:srgbClr val="FFFFFF"/>
                      </a:outerShdw>
                    </a:effectLst>
                    <a:latin typeface="Calibri" pitchFamily="34" charset="0"/>
                    <a:cs typeface="Arial" pitchFamily="34" charset="0"/>
                  </a:rPr>
                  <a:t>ASSISTANT DEAN,          </a:t>
                </a:r>
                <a:r>
                  <a:rPr kumimoji="0" lang="en-US" sz="900" b="1" u="none" strike="noStrike" cap="none" normalizeH="0" baseline="0" dirty="0" smtClean="0">
                    <a:ln>
                      <a:noFill/>
                    </a:ln>
                    <a:solidFill>
                      <a:schemeClr val="tx1"/>
                    </a:solidFill>
                    <a:effectLst>
                      <a:outerShdw blurRad="38100" dist="38100" dir="2700000" algn="tl">
                        <a:srgbClr val="FFFFFF"/>
                      </a:outerShdw>
                    </a:effectLst>
                    <a:latin typeface="Times New Roman" pitchFamily="18" charset="0"/>
                    <a:cs typeface="Arial" pitchFamily="34" charset="0"/>
                  </a:rPr>
                  <a:t>STUDENT AFFAIRS</a:t>
                </a:r>
                <a:endParaRPr kumimoji="0" lang="en-US" sz="1800" b="0" u="none" strike="noStrike" cap="none" normalizeH="0" baseline="0" dirty="0" smtClean="0">
                  <a:ln>
                    <a:noFill/>
                  </a:ln>
                  <a:solidFill>
                    <a:schemeClr val="tx1"/>
                  </a:solidFill>
                  <a:effectLst/>
                  <a:latin typeface="Arial" pitchFamily="34" charset="0"/>
                  <a:cs typeface="Arial" pitchFamily="34" charset="0"/>
                </a:endParaRPr>
              </a:p>
            </p:txBody>
          </p:sp>
          <p:cxnSp>
            <p:nvCxnSpPr>
              <p:cNvPr id="1091" name="AutoShape 67"/>
              <p:cNvCxnSpPr>
                <a:cxnSpLocks noChangeShapeType="1"/>
              </p:cNvCxnSpPr>
              <p:nvPr/>
            </p:nvCxnSpPr>
            <p:spPr bwMode="auto">
              <a:xfrm rot="16200000" flipH="1">
                <a:off x="7553" y="6153"/>
                <a:ext cx="1208" cy="608"/>
              </a:xfrm>
              <a:prstGeom prst="bentConnector3">
                <a:avLst>
                  <a:gd name="adj1" fmla="val 26736"/>
                </a:avLst>
              </a:prstGeom>
              <a:noFill/>
              <a:ln w="19050">
                <a:solidFill>
                  <a:srgbClr val="000000"/>
                </a:solidFill>
                <a:miter lim="800000"/>
                <a:headEnd/>
                <a:tailEnd/>
              </a:ln>
            </p:spPr>
          </p:cxnSp>
        </p:grpSp>
        <p:cxnSp>
          <p:nvCxnSpPr>
            <p:cNvPr id="1092" name="AutoShape 68"/>
            <p:cNvCxnSpPr>
              <a:cxnSpLocks noChangeShapeType="1"/>
            </p:cNvCxnSpPr>
            <p:nvPr/>
          </p:nvCxnSpPr>
          <p:spPr bwMode="auto">
            <a:xfrm>
              <a:off x="8185" y="2536"/>
              <a:ext cx="0" cy="2016"/>
            </a:xfrm>
            <a:prstGeom prst="straightConnector1">
              <a:avLst/>
            </a:prstGeom>
            <a:noFill/>
            <a:ln w="19050">
              <a:solidFill>
                <a:srgbClr val="000000"/>
              </a:solidFill>
              <a:round/>
              <a:headEnd/>
              <a:tailEnd/>
            </a:ln>
          </p:spPr>
        </p:cxnSp>
        <p:sp>
          <p:nvSpPr>
            <p:cNvPr id="1093" name="AutoShape 69"/>
            <p:cNvSpPr>
              <a:spLocks noChangeArrowheads="1"/>
            </p:cNvSpPr>
            <p:nvPr/>
          </p:nvSpPr>
          <p:spPr bwMode="auto">
            <a:xfrm>
              <a:off x="6464" y="3077"/>
              <a:ext cx="3446" cy="868"/>
            </a:xfrm>
            <a:prstGeom prst="roundRect">
              <a:avLst>
                <a:gd name="adj" fmla="val 16667"/>
              </a:avLst>
            </a:prstGeom>
            <a:solidFill>
              <a:srgbClr val="B6DDE8"/>
            </a:solidFill>
            <a:ln w="38100">
              <a:solidFill>
                <a:srgbClr val="0070C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smtClean="0">
                  <a:ln>
                    <a:noFill/>
                  </a:ln>
                  <a:solidFill>
                    <a:schemeClr val="tx1"/>
                  </a:solidFill>
                  <a:effectLst>
                    <a:outerShdw blurRad="38100" dist="38100" dir="2700000" algn="tl">
                      <a:srgbClr val="FFFFFF"/>
                    </a:outerShdw>
                  </a:effectLst>
                  <a:latin typeface="Times New Roman" pitchFamily="18" charset="0"/>
                  <a:cs typeface="Arial" pitchFamily="34" charset="0"/>
                </a:rPr>
                <a:t>DEAN, STUDENT AFFAIRS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94" name="AutoShape 70"/>
            <p:cNvSpPr>
              <a:spLocks noChangeArrowheads="1"/>
            </p:cNvSpPr>
            <p:nvPr/>
          </p:nvSpPr>
          <p:spPr bwMode="auto">
            <a:xfrm>
              <a:off x="7040" y="2196"/>
              <a:ext cx="2262" cy="642"/>
            </a:xfrm>
            <a:prstGeom prst="roundRect">
              <a:avLst>
                <a:gd name="adj" fmla="val 16667"/>
              </a:avLst>
            </a:prstGeom>
            <a:solidFill>
              <a:srgbClr val="92D050"/>
            </a:solidFill>
            <a:ln w="38100">
              <a:solidFill>
                <a:srgbClr val="4E6128"/>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600" b="1" i="0" u="none" strike="noStrike" cap="none" normalizeH="0" baseline="0" smtClean="0">
                  <a:ln>
                    <a:noFill/>
                  </a:ln>
                  <a:solidFill>
                    <a:schemeClr val="tx1"/>
                  </a:solidFill>
                  <a:effectLst>
                    <a:outerShdw blurRad="38100" dist="38100" dir="2700000" algn="tl">
                      <a:srgbClr val="FFFFFF"/>
                    </a:outerShdw>
                  </a:effectLst>
                  <a:latin typeface="Times New Roman" pitchFamily="18" charset="0"/>
                  <a:cs typeface="Arial" pitchFamily="34" charset="0"/>
                </a:rPr>
                <a:t>RECTOR</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095" name="Group 71"/>
            <p:cNvGrpSpPr>
              <a:grpSpLocks/>
            </p:cNvGrpSpPr>
            <p:nvPr/>
          </p:nvGrpSpPr>
          <p:grpSpPr bwMode="auto">
            <a:xfrm>
              <a:off x="10628" y="4542"/>
              <a:ext cx="3041" cy="3685"/>
              <a:chOff x="11342" y="4542"/>
              <a:chExt cx="3041" cy="3685"/>
            </a:xfrm>
          </p:grpSpPr>
          <p:cxnSp>
            <p:nvCxnSpPr>
              <p:cNvPr id="1096" name="AutoShape 72"/>
              <p:cNvCxnSpPr>
                <a:cxnSpLocks noChangeShapeType="1"/>
              </p:cNvCxnSpPr>
              <p:nvPr/>
            </p:nvCxnSpPr>
            <p:spPr bwMode="auto">
              <a:xfrm>
                <a:off x="12898" y="4542"/>
                <a:ext cx="0" cy="2736"/>
              </a:xfrm>
              <a:prstGeom prst="straightConnector1">
                <a:avLst/>
              </a:prstGeom>
              <a:noFill/>
              <a:ln w="19050">
                <a:solidFill>
                  <a:srgbClr val="000000"/>
                </a:solidFill>
                <a:round/>
                <a:headEnd/>
                <a:tailEnd/>
              </a:ln>
            </p:spPr>
          </p:cxnSp>
          <p:sp>
            <p:nvSpPr>
              <p:cNvPr id="1097" name="AutoShape 73"/>
              <p:cNvSpPr>
                <a:spLocks noChangeArrowheads="1"/>
              </p:cNvSpPr>
              <p:nvPr/>
            </p:nvSpPr>
            <p:spPr bwMode="auto">
              <a:xfrm>
                <a:off x="11836" y="5406"/>
                <a:ext cx="2124" cy="779"/>
              </a:xfrm>
              <a:prstGeom prst="roundRect">
                <a:avLst>
                  <a:gd name="adj" fmla="val 16667"/>
                </a:avLst>
              </a:prstGeom>
              <a:solidFill>
                <a:srgbClr val="E5DFEC"/>
              </a:solidFill>
              <a:ln w="38100">
                <a:solidFill>
                  <a:srgbClr val="7030A0"/>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latin typeface="Calibri" pitchFamily="34" charset="0"/>
                    <a:cs typeface="Arial" pitchFamily="34" charset="0"/>
                  </a:rPr>
                  <a:t>DIR</a:t>
                </a:r>
                <a:r>
                  <a:rPr kumimoji="0" lang="en-US" sz="1100" b="1" i="0" u="none" strike="noStrike" cap="none" normalizeH="0" baseline="0" dirty="0" smtClean="0">
                    <a:ln>
                      <a:noFill/>
                    </a:ln>
                    <a:solidFill>
                      <a:schemeClr val="tx1"/>
                    </a:solidFill>
                    <a:effectLst/>
                    <a:latin typeface="Times New Roman" pitchFamily="18" charset="0"/>
                    <a:cs typeface="Arial" pitchFamily="34" charset="0"/>
                  </a:rPr>
                  <a:t>.</a:t>
                </a:r>
                <a:r>
                  <a:rPr kumimoji="0" lang="en-US" sz="1100" b="1" i="0" u="none" strike="noStrike" cap="none" normalizeH="0" baseline="0" dirty="0" smtClean="0">
                    <a:ln>
                      <a:noFill/>
                    </a:ln>
                    <a:solidFill>
                      <a:schemeClr val="tx1"/>
                    </a:solidFill>
                    <a:effectLst/>
                    <a:latin typeface="Calibri" pitchFamily="34" charset="0"/>
                    <a:cs typeface="Arial" pitchFamily="34" charset="0"/>
                  </a:rPr>
                  <a:t> GENERAL,</a:t>
                </a:r>
                <a:r>
                  <a:rPr kumimoji="0" lang="en-US" sz="900" b="1" i="0" u="none" strike="noStrike" cap="none" normalizeH="0" baseline="0" dirty="0" smtClean="0">
                    <a:ln>
                      <a:noFill/>
                    </a:ln>
                    <a:solidFill>
                      <a:schemeClr val="tx1"/>
                    </a:solidFill>
                    <a:effectLst/>
                    <a:latin typeface="Times New Roman" pitchFamily="18" charset="0"/>
                    <a:cs typeface="Arial" pitchFamily="34" charset="0"/>
                  </a:rPr>
                  <a:t> STUDENT AFFAIRS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1098" name="Group 74"/>
              <p:cNvGrpSpPr>
                <a:grpSpLocks/>
              </p:cNvGrpSpPr>
              <p:nvPr/>
            </p:nvGrpSpPr>
            <p:grpSpPr bwMode="auto">
              <a:xfrm>
                <a:off x="11342" y="7273"/>
                <a:ext cx="3041" cy="954"/>
                <a:chOff x="11342" y="7613"/>
                <a:chExt cx="3041" cy="954"/>
              </a:xfrm>
            </p:grpSpPr>
            <p:grpSp>
              <p:nvGrpSpPr>
                <p:cNvPr id="1099" name="Group 75"/>
                <p:cNvGrpSpPr>
                  <a:grpSpLocks/>
                </p:cNvGrpSpPr>
                <p:nvPr/>
              </p:nvGrpSpPr>
              <p:grpSpPr bwMode="auto">
                <a:xfrm>
                  <a:off x="12014" y="7613"/>
                  <a:ext cx="1733" cy="292"/>
                  <a:chOff x="5097" y="6870"/>
                  <a:chExt cx="2016" cy="301"/>
                </a:xfrm>
              </p:grpSpPr>
              <p:cxnSp>
                <p:nvCxnSpPr>
                  <p:cNvPr id="1100" name="AutoShape 76"/>
                  <p:cNvCxnSpPr>
                    <a:cxnSpLocks noChangeShapeType="1"/>
                  </p:cNvCxnSpPr>
                  <p:nvPr/>
                </p:nvCxnSpPr>
                <p:spPr bwMode="auto">
                  <a:xfrm>
                    <a:off x="5097" y="6870"/>
                    <a:ext cx="2016" cy="0"/>
                  </a:xfrm>
                  <a:prstGeom prst="straightConnector1">
                    <a:avLst/>
                  </a:prstGeom>
                  <a:noFill/>
                  <a:ln w="19050">
                    <a:solidFill>
                      <a:srgbClr val="000000"/>
                    </a:solidFill>
                    <a:round/>
                    <a:headEnd/>
                    <a:tailEnd/>
                  </a:ln>
                </p:spPr>
              </p:cxnSp>
              <p:cxnSp>
                <p:nvCxnSpPr>
                  <p:cNvPr id="1101" name="AutoShape 77"/>
                  <p:cNvCxnSpPr>
                    <a:cxnSpLocks noChangeShapeType="1"/>
                  </p:cNvCxnSpPr>
                  <p:nvPr/>
                </p:nvCxnSpPr>
                <p:spPr bwMode="auto">
                  <a:xfrm>
                    <a:off x="5115" y="6879"/>
                    <a:ext cx="0" cy="292"/>
                  </a:xfrm>
                  <a:prstGeom prst="straightConnector1">
                    <a:avLst/>
                  </a:prstGeom>
                  <a:noFill/>
                  <a:ln w="19050">
                    <a:solidFill>
                      <a:srgbClr val="000000"/>
                    </a:solidFill>
                    <a:round/>
                    <a:headEnd/>
                    <a:tailEnd/>
                  </a:ln>
                </p:spPr>
              </p:cxnSp>
              <p:cxnSp>
                <p:nvCxnSpPr>
                  <p:cNvPr id="1102" name="AutoShape 78"/>
                  <p:cNvCxnSpPr>
                    <a:cxnSpLocks noChangeShapeType="1"/>
                  </p:cNvCxnSpPr>
                  <p:nvPr/>
                </p:nvCxnSpPr>
                <p:spPr bwMode="auto">
                  <a:xfrm>
                    <a:off x="7096" y="6879"/>
                    <a:ext cx="0" cy="292"/>
                  </a:xfrm>
                  <a:prstGeom prst="straightConnector1">
                    <a:avLst/>
                  </a:prstGeom>
                  <a:noFill/>
                  <a:ln w="19050">
                    <a:solidFill>
                      <a:srgbClr val="000000"/>
                    </a:solidFill>
                    <a:round/>
                    <a:headEnd/>
                    <a:tailEnd/>
                  </a:ln>
                </p:spPr>
              </p:cxnSp>
            </p:grpSp>
            <p:grpSp>
              <p:nvGrpSpPr>
                <p:cNvPr id="1103" name="Group 79"/>
                <p:cNvGrpSpPr>
                  <a:grpSpLocks/>
                </p:cNvGrpSpPr>
                <p:nvPr/>
              </p:nvGrpSpPr>
              <p:grpSpPr bwMode="auto">
                <a:xfrm>
                  <a:off x="11342" y="7847"/>
                  <a:ext cx="3041" cy="720"/>
                  <a:chOff x="6849" y="8051"/>
                  <a:chExt cx="3041" cy="720"/>
                </a:xfrm>
              </p:grpSpPr>
              <p:sp>
                <p:nvSpPr>
                  <p:cNvPr id="1104" name="AutoShape 80"/>
                  <p:cNvSpPr>
                    <a:spLocks noChangeArrowheads="1"/>
                  </p:cNvSpPr>
                  <p:nvPr/>
                </p:nvSpPr>
                <p:spPr bwMode="auto">
                  <a:xfrm>
                    <a:off x="6849" y="8051"/>
                    <a:ext cx="1370" cy="709"/>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STUDENT SERVICES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05" name="AutoShape 81"/>
                  <p:cNvSpPr>
                    <a:spLocks noChangeArrowheads="1"/>
                  </p:cNvSpPr>
                  <p:nvPr/>
                </p:nvSpPr>
                <p:spPr bwMode="auto">
                  <a:xfrm>
                    <a:off x="8599" y="8051"/>
                    <a:ext cx="1291" cy="720"/>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RECORDS DEPT.</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grpSp>
        <p:grpSp>
          <p:nvGrpSpPr>
            <p:cNvPr id="1106" name="Group 82"/>
            <p:cNvGrpSpPr>
              <a:grpSpLocks/>
            </p:cNvGrpSpPr>
            <p:nvPr/>
          </p:nvGrpSpPr>
          <p:grpSpPr bwMode="auto">
            <a:xfrm>
              <a:off x="13176" y="4552"/>
              <a:ext cx="1870" cy="2497"/>
              <a:chOff x="13465" y="4552"/>
              <a:chExt cx="1870" cy="2497"/>
            </a:xfrm>
          </p:grpSpPr>
          <p:cxnSp>
            <p:nvCxnSpPr>
              <p:cNvPr id="1107" name="AutoShape 83"/>
              <p:cNvCxnSpPr>
                <a:cxnSpLocks noChangeShapeType="1"/>
              </p:cNvCxnSpPr>
              <p:nvPr/>
            </p:nvCxnSpPr>
            <p:spPr bwMode="auto">
              <a:xfrm>
                <a:off x="14404" y="4552"/>
                <a:ext cx="0" cy="2304"/>
              </a:xfrm>
              <a:prstGeom prst="straightConnector1">
                <a:avLst/>
              </a:prstGeom>
              <a:noFill/>
              <a:ln w="19050">
                <a:solidFill>
                  <a:srgbClr val="000000"/>
                </a:solidFill>
                <a:round/>
                <a:headEnd/>
                <a:tailEnd/>
              </a:ln>
            </p:spPr>
          </p:cxnSp>
          <p:sp>
            <p:nvSpPr>
              <p:cNvPr id="1108" name="AutoShape 84"/>
              <p:cNvSpPr>
                <a:spLocks noChangeArrowheads="1"/>
              </p:cNvSpPr>
              <p:nvPr/>
            </p:nvSpPr>
            <p:spPr bwMode="auto">
              <a:xfrm>
                <a:off x="13465" y="6355"/>
                <a:ext cx="1870" cy="694"/>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SPECIAL NEEDS AFFAIRS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1109" name="Group 85"/>
            <p:cNvGrpSpPr>
              <a:grpSpLocks/>
            </p:cNvGrpSpPr>
            <p:nvPr/>
          </p:nvGrpSpPr>
          <p:grpSpPr bwMode="auto">
            <a:xfrm>
              <a:off x="5079" y="4534"/>
              <a:ext cx="3669" cy="4396"/>
              <a:chOff x="5419" y="4534"/>
              <a:chExt cx="3669" cy="4396"/>
            </a:xfrm>
          </p:grpSpPr>
          <p:cxnSp>
            <p:nvCxnSpPr>
              <p:cNvPr id="1110" name="AutoShape 86"/>
              <p:cNvCxnSpPr>
                <a:cxnSpLocks noChangeShapeType="1"/>
              </p:cNvCxnSpPr>
              <p:nvPr/>
            </p:nvCxnSpPr>
            <p:spPr bwMode="auto">
              <a:xfrm>
                <a:off x="5857" y="4534"/>
                <a:ext cx="0" cy="2304"/>
              </a:xfrm>
              <a:prstGeom prst="straightConnector1">
                <a:avLst/>
              </a:prstGeom>
              <a:noFill/>
              <a:ln w="19050">
                <a:solidFill>
                  <a:srgbClr val="000000"/>
                </a:solidFill>
                <a:round/>
                <a:headEnd/>
                <a:tailEnd/>
              </a:ln>
            </p:spPr>
          </p:cxnSp>
          <p:cxnSp>
            <p:nvCxnSpPr>
              <p:cNvPr id="1111" name="AutoShape 87"/>
              <p:cNvCxnSpPr>
                <a:cxnSpLocks noChangeShapeType="1"/>
              </p:cNvCxnSpPr>
              <p:nvPr/>
            </p:nvCxnSpPr>
            <p:spPr bwMode="auto">
              <a:xfrm>
                <a:off x="8438" y="7139"/>
                <a:ext cx="1" cy="1584"/>
              </a:xfrm>
              <a:prstGeom prst="straightConnector1">
                <a:avLst/>
              </a:prstGeom>
              <a:noFill/>
              <a:ln w="19050">
                <a:solidFill>
                  <a:srgbClr val="000000"/>
                </a:solidFill>
                <a:round/>
                <a:headEnd/>
                <a:tailEnd/>
              </a:ln>
            </p:spPr>
          </p:cxnSp>
          <p:sp>
            <p:nvSpPr>
              <p:cNvPr id="1112" name="AutoShape 88"/>
              <p:cNvSpPr>
                <a:spLocks noChangeArrowheads="1"/>
              </p:cNvSpPr>
              <p:nvPr/>
            </p:nvSpPr>
            <p:spPr bwMode="auto">
              <a:xfrm>
                <a:off x="7517" y="6537"/>
                <a:ext cx="1571" cy="715"/>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STUDENT ACTIVITIES</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3" name="AutoShape 89"/>
              <p:cNvSpPr>
                <a:spLocks noChangeArrowheads="1"/>
              </p:cNvSpPr>
              <p:nvPr/>
            </p:nvSpPr>
            <p:spPr bwMode="auto">
              <a:xfrm>
                <a:off x="7880" y="8221"/>
                <a:ext cx="1112" cy="709"/>
              </a:xfrm>
              <a:prstGeom prst="roundRect">
                <a:avLst>
                  <a:gd name="adj" fmla="val 16667"/>
                </a:avLst>
              </a:prstGeom>
              <a:solidFill>
                <a:srgbClr val="DAEEF3"/>
              </a:solidFill>
              <a:ln w="38100">
                <a:solidFill>
                  <a:srgbClr val="00B050"/>
                </a:solidFill>
                <a:round/>
                <a:headEnd/>
                <a:tailEnd/>
              </a:ln>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1" u="none" strike="noStrike" cap="none" normalizeH="0" baseline="0" smtClean="0">
                    <a:ln>
                      <a:noFill/>
                    </a:ln>
                    <a:solidFill>
                      <a:schemeClr val="tx1"/>
                    </a:solidFill>
                    <a:effectLst/>
                    <a:latin typeface="Times New Roman" pitchFamily="18" charset="0"/>
                    <a:cs typeface="Arial" pitchFamily="34" charset="0"/>
                  </a:rPr>
                  <a:t>Student Clubs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14" name="AutoShape 90"/>
              <p:cNvSpPr>
                <a:spLocks noChangeArrowheads="1"/>
              </p:cNvSpPr>
              <p:nvPr/>
            </p:nvSpPr>
            <p:spPr bwMode="auto">
              <a:xfrm>
                <a:off x="5419" y="6537"/>
                <a:ext cx="1332" cy="701"/>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dirty="0" smtClean="0">
                    <a:ln>
                      <a:noFill/>
                    </a:ln>
                    <a:solidFill>
                      <a:schemeClr val="tx1"/>
                    </a:solidFill>
                    <a:effectLst/>
                    <a:latin typeface="Times New Roman" pitchFamily="18" charset="0"/>
                    <a:cs typeface="Arial" pitchFamily="34" charset="0"/>
                  </a:rPr>
                  <a:t>STUDENT FUND</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grpSp>
        <p:grpSp>
          <p:nvGrpSpPr>
            <p:cNvPr id="1115" name="Group 91"/>
            <p:cNvGrpSpPr>
              <a:grpSpLocks/>
            </p:cNvGrpSpPr>
            <p:nvPr/>
          </p:nvGrpSpPr>
          <p:grpSpPr bwMode="auto">
            <a:xfrm>
              <a:off x="8648" y="4524"/>
              <a:ext cx="2295" cy="2711"/>
              <a:chOff x="8648" y="4524"/>
              <a:chExt cx="2295" cy="2711"/>
            </a:xfrm>
          </p:grpSpPr>
          <p:cxnSp>
            <p:nvCxnSpPr>
              <p:cNvPr id="1116" name="AutoShape 92"/>
              <p:cNvCxnSpPr>
                <a:cxnSpLocks noChangeShapeType="1"/>
              </p:cNvCxnSpPr>
              <p:nvPr/>
            </p:nvCxnSpPr>
            <p:spPr bwMode="auto">
              <a:xfrm>
                <a:off x="9776" y="4524"/>
                <a:ext cx="0" cy="2160"/>
              </a:xfrm>
              <a:prstGeom prst="straightConnector1">
                <a:avLst/>
              </a:prstGeom>
              <a:noFill/>
              <a:ln w="19050">
                <a:solidFill>
                  <a:srgbClr val="000000"/>
                </a:solidFill>
                <a:round/>
                <a:headEnd/>
                <a:tailEnd/>
              </a:ln>
            </p:spPr>
          </p:cxnSp>
          <p:sp>
            <p:nvSpPr>
              <p:cNvPr id="1117" name="AutoShape 93"/>
              <p:cNvSpPr>
                <a:spLocks noChangeArrowheads="1"/>
              </p:cNvSpPr>
              <p:nvPr/>
            </p:nvSpPr>
            <p:spPr bwMode="auto">
              <a:xfrm>
                <a:off x="8648" y="5015"/>
                <a:ext cx="2295" cy="1053"/>
              </a:xfrm>
              <a:prstGeom prst="roundRect">
                <a:avLst>
                  <a:gd name="adj" fmla="val 16667"/>
                </a:avLst>
              </a:prstGeom>
              <a:solidFill>
                <a:srgbClr val="FBD4B4"/>
              </a:solidFill>
              <a:ln w="38100">
                <a:solidFill>
                  <a:srgbClr val="E36C0A"/>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100" b="1" i="0" u="none" strike="noStrike" cap="none" normalizeH="0" baseline="0" dirty="0" smtClean="0">
                    <a:ln>
                      <a:noFill/>
                    </a:ln>
                    <a:solidFill>
                      <a:schemeClr val="tx1"/>
                    </a:solidFill>
                    <a:effectLst>
                      <a:outerShdw blurRad="38100" dist="38100" dir="2700000" algn="tl">
                        <a:srgbClr val="FFFFFF"/>
                      </a:outerShdw>
                    </a:effectLst>
                    <a:latin typeface="Calibri" pitchFamily="34" charset="0"/>
                    <a:cs typeface="Arial" pitchFamily="34" charset="0"/>
                  </a:rPr>
                  <a:t>ASSISTANT DEAN, </a:t>
                </a:r>
                <a:r>
                  <a:rPr kumimoji="0" lang="en-US" sz="900" b="1" u="none" strike="noStrike" cap="none" normalizeH="0" baseline="0" dirty="0" smtClean="0">
                    <a:ln>
                      <a:noFill/>
                    </a:ln>
                    <a:solidFill>
                      <a:schemeClr val="tx1"/>
                    </a:solidFill>
                    <a:effectLst>
                      <a:outerShdw blurRad="38100" dist="38100" dir="2700000" algn="tl">
                        <a:srgbClr val="FFFFFF"/>
                      </a:outerShdw>
                    </a:effectLst>
                    <a:latin typeface="Times New Roman" pitchFamily="18" charset="0"/>
                    <a:cs typeface="Arial" pitchFamily="34" charset="0"/>
                  </a:rPr>
                  <a:t>COUNSELING AND ADVISING </a:t>
                </a:r>
                <a:endParaRPr kumimoji="0" lang="en-US" sz="1800" b="0" u="none" strike="noStrike" cap="none" normalizeH="0" baseline="0" dirty="0" smtClean="0">
                  <a:ln>
                    <a:noFill/>
                  </a:ln>
                  <a:solidFill>
                    <a:schemeClr val="tx1"/>
                  </a:solidFill>
                  <a:effectLst/>
                  <a:latin typeface="Arial" pitchFamily="34" charset="0"/>
                  <a:cs typeface="Arial" pitchFamily="34" charset="0"/>
                </a:endParaRPr>
              </a:p>
            </p:txBody>
          </p:sp>
          <p:sp>
            <p:nvSpPr>
              <p:cNvPr id="1118" name="AutoShape 94"/>
              <p:cNvSpPr>
                <a:spLocks noChangeArrowheads="1"/>
              </p:cNvSpPr>
              <p:nvPr/>
            </p:nvSpPr>
            <p:spPr bwMode="auto">
              <a:xfrm>
                <a:off x="8926" y="6526"/>
                <a:ext cx="1830" cy="709"/>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900" b="1" i="0" u="none" strike="noStrike" cap="none" normalizeH="0" baseline="0" smtClean="0">
                    <a:ln>
                      <a:noFill/>
                    </a:ln>
                    <a:solidFill>
                      <a:schemeClr val="tx1"/>
                    </a:solidFill>
                    <a:effectLst/>
                    <a:latin typeface="Times New Roman" pitchFamily="18" charset="0"/>
                    <a:cs typeface="Arial" pitchFamily="34" charset="0"/>
                  </a:rPr>
                  <a:t>ADVISING DEPARTMENT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119" name="AutoShape 95"/>
            <p:cNvSpPr>
              <a:spLocks noChangeArrowheads="1"/>
            </p:cNvSpPr>
            <p:nvPr/>
          </p:nvSpPr>
          <p:spPr bwMode="auto">
            <a:xfrm>
              <a:off x="432" y="9719"/>
              <a:ext cx="2746" cy="1238"/>
            </a:xfrm>
            <a:prstGeom prst="roundRect">
              <a:avLst>
                <a:gd name="adj" fmla="val 16667"/>
              </a:avLst>
            </a:prstGeom>
            <a:gradFill rotWithShape="1">
              <a:gsLst>
                <a:gs pos="0">
                  <a:srgbClr val="FFFF00"/>
                </a:gs>
                <a:gs pos="50000">
                  <a:srgbClr val="F2F2F2"/>
                </a:gs>
                <a:gs pos="100000">
                  <a:srgbClr val="FFFF00"/>
                </a:gs>
              </a:gsLst>
              <a:lin ang="5400000" scaled="1"/>
            </a:gradFill>
            <a:ln w="38100">
              <a:solidFill>
                <a:srgbClr val="00B05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1" algn="just" defTabSz="914400" rtl="0" eaLnBrk="1" fontAlgn="base" latinLnBrk="0" hangingPunct="1">
                <a:lnSpc>
                  <a:spcPct val="100000"/>
                </a:lnSpc>
                <a:spcBef>
                  <a:spcPct val="0"/>
                </a:spcBef>
                <a:spcAft>
                  <a:spcPts val="0"/>
                </a:spcAft>
                <a:buClrTx/>
                <a:buSzTx/>
                <a:buFont typeface="Symbol" pitchFamily="18" charset="2"/>
                <a:buChar char="·"/>
                <a:tabLst/>
              </a:pPr>
              <a:r>
                <a:rPr kumimoji="0" lang="en-US" sz="900" b="1" i="1" u="none" strike="noStrike" cap="none" normalizeH="0" baseline="0" dirty="0" smtClean="0">
                  <a:ln>
                    <a:noFill/>
                  </a:ln>
                  <a:solidFill>
                    <a:schemeClr val="tx1"/>
                  </a:solidFill>
                  <a:effectLst/>
                  <a:latin typeface="Times New Roman" pitchFamily="18" charset="0"/>
                  <a:cs typeface="Arial" pitchFamily="34" charset="0"/>
                </a:rPr>
                <a:t>Internal scholarship unit</a:t>
              </a:r>
            </a:p>
            <a:p>
              <a:pPr marR="0" lvl="0" algn="just" defTabSz="914400" rtl="0" eaLnBrk="1" fontAlgn="base" latinLnBrk="0" hangingPunct="1">
                <a:lnSpc>
                  <a:spcPct val="100000"/>
                </a:lnSpc>
                <a:spcBef>
                  <a:spcPct val="0"/>
                </a:spcBef>
                <a:spcAft>
                  <a:spcPts val="0"/>
                </a:spcAft>
                <a:buClrTx/>
                <a:buSzTx/>
                <a:buFont typeface="Symbol" pitchFamily="18" charset="2"/>
                <a:buChar char="·"/>
                <a:tabLst/>
              </a:pPr>
              <a:r>
                <a:rPr kumimoji="0" lang="en-US" sz="900" b="1" i="1" u="none" strike="noStrike" cap="none" normalizeH="0" baseline="0" dirty="0" smtClean="0">
                  <a:ln>
                    <a:noFill/>
                  </a:ln>
                  <a:solidFill>
                    <a:schemeClr val="tx1"/>
                  </a:solidFill>
                  <a:effectLst/>
                  <a:latin typeface="Times New Roman" pitchFamily="18" charset="0"/>
                  <a:cs typeface="Arial" pitchFamily="34" charset="0"/>
                </a:rPr>
                <a:t>Part Time unit </a:t>
              </a:r>
            </a:p>
            <a:p>
              <a:pPr marR="0" lvl="0" algn="just" defTabSz="914400" rtl="0" eaLnBrk="1" fontAlgn="base" latinLnBrk="0" hangingPunct="1">
                <a:lnSpc>
                  <a:spcPct val="100000"/>
                </a:lnSpc>
                <a:spcBef>
                  <a:spcPct val="0"/>
                </a:spcBef>
                <a:spcAft>
                  <a:spcPts val="0"/>
                </a:spcAft>
                <a:buClrTx/>
                <a:buSzTx/>
                <a:buFont typeface="Symbol" pitchFamily="18" charset="2"/>
                <a:buChar char="·"/>
                <a:tabLst/>
              </a:pPr>
              <a:r>
                <a:rPr kumimoji="0" lang="en-US" sz="900" b="1" i="1" u="none" strike="noStrike" cap="none" normalizeH="0" baseline="0" dirty="0" smtClean="0">
                  <a:ln>
                    <a:noFill/>
                  </a:ln>
                  <a:solidFill>
                    <a:schemeClr val="tx1"/>
                  </a:solidFill>
                  <a:effectLst/>
                  <a:latin typeface="Times New Roman" pitchFamily="18" charset="0"/>
                  <a:cs typeface="Arial" pitchFamily="34" charset="0"/>
                </a:rPr>
                <a:t>Technical Support and Data Updating Unit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120" name="AutoShape 96"/>
            <p:cNvCxnSpPr>
              <a:cxnSpLocks noChangeShapeType="1"/>
            </p:cNvCxnSpPr>
            <p:nvPr/>
          </p:nvCxnSpPr>
          <p:spPr bwMode="auto">
            <a:xfrm flipH="1">
              <a:off x="8182" y="4171"/>
              <a:ext cx="2016" cy="0"/>
            </a:xfrm>
            <a:prstGeom prst="straightConnector1">
              <a:avLst/>
            </a:prstGeom>
            <a:noFill/>
            <a:ln w="19050">
              <a:solidFill>
                <a:srgbClr val="000000"/>
              </a:solidFill>
              <a:round/>
              <a:headEnd/>
              <a:tailEnd/>
            </a:ln>
          </p:spPr>
        </p:cxnSp>
        <p:sp>
          <p:nvSpPr>
            <p:cNvPr id="1121" name="AutoShape 97"/>
            <p:cNvSpPr>
              <a:spLocks noChangeArrowheads="1"/>
            </p:cNvSpPr>
            <p:nvPr/>
          </p:nvSpPr>
          <p:spPr bwMode="auto">
            <a:xfrm>
              <a:off x="10098" y="3861"/>
              <a:ext cx="1775" cy="519"/>
            </a:xfrm>
            <a:prstGeom prst="roundRect">
              <a:avLst>
                <a:gd name="adj" fmla="val 16667"/>
              </a:avLst>
            </a:prstGeom>
            <a:solidFill>
              <a:srgbClr val="B6DDE8"/>
            </a:solidFill>
            <a:ln w="38100">
              <a:solidFill>
                <a:srgbClr val="0070C0"/>
              </a:solidFill>
              <a:round/>
              <a:headEnd/>
              <a:tailEnd/>
            </a:ln>
            <a:effectLst>
              <a:outerShdw dist="35921" dir="2700000" algn="ctr" rotWithShape="0">
                <a:srgbClr val="4E6128">
                  <a:alpha val="50000"/>
                </a:srgbClr>
              </a:outerShdw>
            </a:effectLst>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en-US" sz="1200" b="1" i="0" u="none" strike="noStrike" cap="none" normalizeH="0" baseline="0" smtClean="0">
                  <a:ln>
                    <a:noFill/>
                  </a:ln>
                  <a:solidFill>
                    <a:schemeClr val="tx1"/>
                  </a:solidFill>
                  <a:effectLst>
                    <a:outerShdw blurRad="38100" dist="38100" dir="2700000" algn="tl">
                      <a:srgbClr val="FFFFFF"/>
                    </a:outerShdw>
                  </a:effectLst>
                  <a:latin typeface="Times New Roman" pitchFamily="18" charset="0"/>
                  <a:cs typeface="Arial" pitchFamily="34" charset="0"/>
                </a:rPr>
                <a:t>Dean Office</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90600" y="1524000"/>
            <a:ext cx="7696200" cy="4419600"/>
          </a:xfrm>
        </p:spPr>
        <p:txBody>
          <a:bodyPr/>
          <a:lstStyle/>
          <a:p>
            <a:pPr marL="749300" lvl="4" indent="-292100" eaLnBrk="0" hangingPunct="0">
              <a:buFont typeface="Arial" pitchFamily="34" charset="0"/>
              <a:buChar char="•"/>
              <a:defRPr/>
            </a:pPr>
            <a:r>
              <a:rPr lang="en-US" sz="2600" kern="1200" dirty="0" smtClean="0">
                <a:latin typeface="Arial" pitchFamily="34" charset="0"/>
                <a:cs typeface="Arial" pitchFamily="34" charset="0"/>
              </a:rPr>
              <a:t>  </a:t>
            </a:r>
            <a:r>
              <a:rPr lang="en-US" sz="2700" dirty="0" smtClean="0">
                <a:latin typeface="Arial" pitchFamily="34" charset="0"/>
                <a:ea typeface="+mn-ea"/>
                <a:cs typeface="Arial" pitchFamily="34" charset="0"/>
              </a:rPr>
              <a:t>Student Activities</a:t>
            </a:r>
          </a:p>
          <a:p>
            <a:pPr marL="749300" lvl="4" indent="-292100" eaLnBrk="0" hangingPunct="0">
              <a:buFont typeface="Arial" pitchFamily="34" charset="0"/>
              <a:buChar char="•"/>
              <a:defRPr/>
            </a:pPr>
            <a:r>
              <a:rPr lang="en-US" sz="2700" dirty="0" smtClean="0">
                <a:latin typeface="Arial" pitchFamily="34" charset="0"/>
                <a:ea typeface="+mn-ea"/>
                <a:cs typeface="Arial" pitchFamily="34" charset="0"/>
              </a:rPr>
              <a:t>  Student Services</a:t>
            </a:r>
          </a:p>
          <a:p>
            <a:pPr marL="749300" lvl="4" indent="-292100" eaLnBrk="0" hangingPunct="0">
              <a:buFont typeface="Arial" pitchFamily="34" charset="0"/>
              <a:buChar char="•"/>
              <a:defRPr/>
            </a:pPr>
            <a:r>
              <a:rPr lang="en-US" sz="2700" dirty="0" smtClean="0">
                <a:latin typeface="Arial" pitchFamily="34" charset="0"/>
                <a:ea typeface="+mn-ea"/>
                <a:cs typeface="Arial" pitchFamily="34" charset="0"/>
              </a:rPr>
              <a:t>  Counseling and Advising</a:t>
            </a:r>
          </a:p>
          <a:p>
            <a:pPr marL="749300" lvl="4" indent="-292100" eaLnBrk="0" hangingPunct="0">
              <a:buFont typeface="Arial" pitchFamily="34" charset="0"/>
              <a:buChar char="•"/>
              <a:defRPr/>
            </a:pPr>
            <a:r>
              <a:rPr lang="en-US" sz="2700" dirty="0" smtClean="0">
                <a:latin typeface="Arial" pitchFamily="34" charset="0"/>
                <a:ea typeface="+mn-ea"/>
                <a:cs typeface="Arial" pitchFamily="34" charset="0"/>
              </a:rPr>
              <a:t>  Training and Employment</a:t>
            </a:r>
          </a:p>
          <a:p>
            <a:pPr marL="749300" lvl="4" indent="-292100" eaLnBrk="0" hangingPunct="0">
              <a:buFont typeface="Arial" pitchFamily="34" charset="0"/>
              <a:buChar char="•"/>
              <a:defRPr/>
            </a:pPr>
            <a:r>
              <a:rPr lang="en-US" sz="2700" dirty="0" smtClean="0">
                <a:latin typeface="Arial" pitchFamily="34" charset="0"/>
                <a:ea typeface="+mn-ea"/>
                <a:cs typeface="Arial" pitchFamily="34" charset="0"/>
              </a:rPr>
              <a:t>  Student Housing</a:t>
            </a:r>
          </a:p>
          <a:p>
            <a:pPr marL="749300" lvl="4" indent="-292100" eaLnBrk="0" hangingPunct="0">
              <a:buFont typeface="Arial" pitchFamily="34" charset="0"/>
              <a:buChar char="•"/>
              <a:defRPr/>
            </a:pPr>
            <a:r>
              <a:rPr lang="en-US" sz="2700" dirty="0" smtClean="0">
                <a:latin typeface="Arial" pitchFamily="34" charset="0"/>
                <a:ea typeface="+mn-ea"/>
                <a:cs typeface="Arial" pitchFamily="34" charset="0"/>
              </a:rPr>
              <a:t>  Student Fund</a:t>
            </a:r>
          </a:p>
          <a:p>
            <a:pPr marL="749300" lvl="4" indent="-292100" eaLnBrk="0" hangingPunct="0">
              <a:buFont typeface="Arial" pitchFamily="34" charset="0"/>
              <a:buChar char="•"/>
              <a:defRPr/>
            </a:pPr>
            <a:r>
              <a:rPr lang="en-US" sz="2700" dirty="0" smtClean="0">
                <a:latin typeface="Arial" pitchFamily="34" charset="0"/>
                <a:ea typeface="+mn-ea"/>
                <a:cs typeface="Arial" pitchFamily="34" charset="0"/>
              </a:rPr>
              <a:t>  Sponsorship and Scholarship</a:t>
            </a:r>
          </a:p>
          <a:p>
            <a:pPr marL="749300" lvl="4" indent="-292100" eaLnBrk="0" hangingPunct="0">
              <a:buFont typeface="Arial" pitchFamily="34" charset="0"/>
              <a:buChar char="•"/>
              <a:defRPr/>
            </a:pPr>
            <a:r>
              <a:rPr lang="en-US" sz="2700" dirty="0" smtClean="0">
                <a:latin typeface="Arial" pitchFamily="34" charset="0"/>
                <a:ea typeface="+mn-ea"/>
                <a:cs typeface="Arial" pitchFamily="34" charset="0"/>
              </a:rPr>
              <a:t>  Part-time Jobs</a:t>
            </a:r>
            <a:endParaRPr lang="en-US" sz="2700" dirty="0">
              <a:latin typeface="Arial" pitchFamily="34" charset="0"/>
              <a:ea typeface="+mn-ea"/>
              <a:cs typeface="Arial" pitchFamily="34" charset="0"/>
            </a:endParaRPr>
          </a:p>
        </p:txBody>
      </p:sp>
      <p:sp>
        <p:nvSpPr>
          <p:cNvPr id="4" name="Title 1"/>
          <p:cNvSpPr>
            <a:spLocks noGrp="1"/>
          </p:cNvSpPr>
          <p:nvPr>
            <p:ph type="title"/>
          </p:nvPr>
        </p:nvSpPr>
        <p:spPr/>
        <p:txBody>
          <a:bodyPr/>
          <a:lstStyle/>
          <a:p>
            <a:pPr>
              <a:defRPr/>
            </a:pPr>
            <a:r>
              <a:rPr lang="en-US" dirty="0" smtClean="0"/>
              <a:t>Student Affairs Main Functional Units</a:t>
            </a:r>
            <a:br>
              <a:rPr lang="en-US" dirty="0" smtClean="0"/>
            </a:br>
            <a:r>
              <a:rPr lang="en-US" dirty="0" smtClean="0"/>
              <a:t> (Departments)</a:t>
            </a:r>
            <a:endParaRPr lang="ar-SA"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76200"/>
            <a:ext cx="6934200" cy="971550"/>
          </a:xfrm>
        </p:spPr>
        <p:txBody>
          <a:bodyPr/>
          <a:lstStyle/>
          <a:p>
            <a:r>
              <a:rPr lang="en-US" dirty="0" smtClean="0"/>
              <a:t/>
            </a:r>
            <a:br>
              <a:rPr lang="en-US" dirty="0" smtClean="0"/>
            </a:br>
            <a:r>
              <a:rPr lang="en-US" dirty="0" smtClean="0"/>
              <a:t>The Counseling and Advising Center (CAAC): </a:t>
            </a:r>
            <a:r>
              <a:rPr lang="en-US" sz="2800" dirty="0" smtClean="0">
                <a:latin typeface="Arial" pitchFamily="34" charset="0"/>
                <a:cs typeface="Arial" pitchFamily="34" charset="0"/>
              </a:rPr>
              <a:t/>
            </a:r>
            <a:br>
              <a:rPr lang="en-US" sz="2800" dirty="0" smtClean="0">
                <a:latin typeface="Arial" pitchFamily="34" charset="0"/>
                <a:cs typeface="Arial" pitchFamily="34" charset="0"/>
              </a:rPr>
            </a:br>
            <a:endParaRPr lang="en-US" sz="2800" dirty="0"/>
          </a:p>
        </p:txBody>
      </p:sp>
      <p:sp>
        <p:nvSpPr>
          <p:cNvPr id="3" name="Content Placeholder 2"/>
          <p:cNvSpPr>
            <a:spLocks noGrp="1"/>
          </p:cNvSpPr>
          <p:nvPr>
            <p:ph idx="1"/>
          </p:nvPr>
        </p:nvSpPr>
        <p:spPr>
          <a:xfrm>
            <a:off x="914400" y="1295400"/>
            <a:ext cx="7772400" cy="4800600"/>
          </a:xfrm>
        </p:spPr>
        <p:txBody>
          <a:bodyPr/>
          <a:lstStyle/>
          <a:p>
            <a:pPr marL="0" indent="0" algn="just"/>
            <a:r>
              <a:rPr lang="en-US" sz="2400" dirty="0" smtClean="0">
                <a:latin typeface="Arial" pitchFamily="34" charset="0"/>
                <a:cs typeface="Arial" pitchFamily="34" charset="0"/>
              </a:rPr>
              <a:t>The main objective of the CAAC is to provide KFUPM students with social counseling as well as academic advising. The CAAC has many objectives, among which are the following:</a:t>
            </a:r>
          </a:p>
          <a:p>
            <a:pPr marL="0" indent="0" algn="just"/>
            <a:endParaRPr lang="en-US" sz="2400" dirty="0" smtClean="0">
              <a:latin typeface="Arial" pitchFamily="34" charset="0"/>
              <a:cs typeface="Arial" pitchFamily="34" charset="0"/>
            </a:endParaRPr>
          </a:p>
          <a:p>
            <a:pPr marL="457200" lvl="0" indent="-457200" algn="just">
              <a:spcAft>
                <a:spcPts val="600"/>
              </a:spcAft>
              <a:buClrTx/>
              <a:buFont typeface="+mj-lt"/>
              <a:buAutoNum type="arabicPeriod"/>
            </a:pPr>
            <a:r>
              <a:rPr lang="en-US" sz="2400" dirty="0" smtClean="0">
                <a:latin typeface="Arial" pitchFamily="34" charset="0"/>
                <a:cs typeface="Arial" pitchFamily="34" charset="0"/>
              </a:rPr>
              <a:t>Assisting the students to achieve psychological, social and academic adjustment.</a:t>
            </a:r>
          </a:p>
          <a:p>
            <a:pPr marL="457200" lvl="0" indent="-457200" algn="just">
              <a:spcAft>
                <a:spcPts val="600"/>
              </a:spcAft>
              <a:buClrTx/>
              <a:buFont typeface="+mj-lt"/>
              <a:buAutoNum type="arabicPeriod"/>
            </a:pPr>
            <a:r>
              <a:rPr lang="en-US" sz="2400" dirty="0" smtClean="0">
                <a:latin typeface="Arial" pitchFamily="34" charset="0"/>
                <a:cs typeface="Arial" pitchFamily="34" charset="0"/>
              </a:rPr>
              <a:t>Help the students throughout their university life.</a:t>
            </a:r>
          </a:p>
          <a:p>
            <a:pPr marL="457200" lvl="0" indent="-457200" algn="just">
              <a:spcAft>
                <a:spcPts val="600"/>
              </a:spcAft>
              <a:buClrTx/>
              <a:buFont typeface="+mj-lt"/>
              <a:buAutoNum type="arabicPeriod"/>
            </a:pPr>
            <a:r>
              <a:rPr lang="en-US" sz="2400" dirty="0" smtClean="0">
                <a:latin typeface="Arial" pitchFamily="34" charset="0"/>
                <a:cs typeface="Arial" pitchFamily="34" charset="0"/>
              </a:rPr>
              <a:t>Preparing </a:t>
            </a:r>
            <a:r>
              <a:rPr lang="en-US" sz="2400" dirty="0">
                <a:latin typeface="Arial" pitchFamily="34" charset="0"/>
                <a:cs typeface="Arial" pitchFamily="34" charset="0"/>
              </a:rPr>
              <a:t>new students for university life</a:t>
            </a:r>
            <a:r>
              <a:rPr lang="en-US" sz="2400" dirty="0" smtClean="0">
                <a:latin typeface="Arial" pitchFamily="34" charset="0"/>
                <a:cs typeface="Arial" pitchFamily="34" charset="0"/>
              </a:rPr>
              <a:t>.</a:t>
            </a:r>
          </a:p>
          <a:p>
            <a:pPr marL="457200" lvl="0" indent="-457200" algn="just">
              <a:buClrTx/>
              <a:buFont typeface="+mj-lt"/>
              <a:buAutoNum type="arabicPeriod" startAt="4"/>
            </a:pPr>
            <a:endParaRPr lang="en-US" sz="2400" dirty="0">
              <a:latin typeface="Arial" pitchFamily="34" charset="0"/>
              <a:cs typeface="Arial" pitchFamily="34" charset="0"/>
            </a:endParaRPr>
          </a:p>
          <a:p>
            <a:pPr marL="457200" lvl="0" indent="-457200" algn="just">
              <a:buClrTx/>
              <a:buFont typeface="+mj-lt"/>
              <a:buAutoNum type="arabicPeriod"/>
            </a:pPr>
            <a:endParaRPr lang="en-US" sz="2400" dirty="0" smtClean="0">
              <a:latin typeface="Arial" pitchFamily="34" charset="0"/>
              <a:cs typeface="Arial" pitchFamily="34" charset="0"/>
            </a:endParaRPr>
          </a:p>
          <a:p>
            <a:pPr marL="0" indent="0" algn="just"/>
            <a:endParaRPr lang="en-US" sz="24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228600"/>
            <a:ext cx="6934200" cy="762000"/>
          </a:xfrm>
        </p:spPr>
        <p:txBody>
          <a:bodyPr/>
          <a:lstStyle/>
          <a:p>
            <a:r>
              <a:rPr lang="en-US" dirty="0" smtClean="0"/>
              <a:t>The Counseling and Advising Center (CAAC): </a:t>
            </a:r>
            <a:endParaRPr lang="en-US" dirty="0"/>
          </a:p>
        </p:txBody>
      </p:sp>
      <p:sp>
        <p:nvSpPr>
          <p:cNvPr id="3" name="Content Placeholder 2"/>
          <p:cNvSpPr>
            <a:spLocks noGrp="1"/>
          </p:cNvSpPr>
          <p:nvPr>
            <p:ph idx="1"/>
          </p:nvPr>
        </p:nvSpPr>
        <p:spPr>
          <a:xfrm>
            <a:off x="762000" y="1295400"/>
            <a:ext cx="8001000" cy="5029200"/>
          </a:xfrm>
        </p:spPr>
        <p:txBody>
          <a:bodyPr/>
          <a:lstStyle/>
          <a:p>
            <a:pPr marL="0" indent="0" algn="just"/>
            <a:r>
              <a:rPr lang="en-US" sz="2100" dirty="0" smtClean="0">
                <a:latin typeface="Arial" pitchFamily="34" charset="0"/>
                <a:cs typeface="Arial" pitchFamily="34" charset="0"/>
              </a:rPr>
              <a:t>Counseling is a collaborative process, which involves the development of a unique, confidential, helping relationship. The main services provided by CAAC include counseling in one of the following forms:</a:t>
            </a:r>
          </a:p>
          <a:p>
            <a:pPr marL="0" indent="0" algn="just"/>
            <a:endParaRPr lang="en-US" sz="2100" dirty="0" smtClean="0">
              <a:latin typeface="Arial" pitchFamily="34" charset="0"/>
              <a:cs typeface="Arial" pitchFamily="34" charset="0"/>
            </a:endParaRPr>
          </a:p>
          <a:p>
            <a:pPr marL="457200" lvl="0" indent="-457200" algn="just">
              <a:buClrTx/>
              <a:buFont typeface="+mj-lt"/>
              <a:buAutoNum type="arabicPeriod"/>
            </a:pPr>
            <a:r>
              <a:rPr lang="en-US" sz="2100" b="1" u="sng" dirty="0" smtClean="0">
                <a:latin typeface="Arial" pitchFamily="34" charset="0"/>
                <a:cs typeface="Arial" pitchFamily="34" charset="0"/>
              </a:rPr>
              <a:t>Individual Counseling</a:t>
            </a:r>
            <a:r>
              <a:rPr lang="en-US" sz="2100" dirty="0" smtClean="0">
                <a:latin typeface="Arial" pitchFamily="34" charset="0"/>
                <a:cs typeface="Arial" pitchFamily="34" charset="0"/>
              </a:rPr>
              <a:t>: A student meets with a counselor on a </a:t>
            </a:r>
            <a:r>
              <a:rPr lang="en-US" sz="2100" dirty="0" err="1" smtClean="0">
                <a:latin typeface="Arial" pitchFamily="34" charset="0"/>
                <a:cs typeface="Arial" pitchFamily="34" charset="0"/>
              </a:rPr>
              <a:t>one‑to‑one</a:t>
            </a:r>
            <a:r>
              <a:rPr lang="en-US" sz="2100" dirty="0" smtClean="0">
                <a:latin typeface="Arial" pitchFamily="34" charset="0"/>
                <a:cs typeface="Arial" pitchFamily="34" charset="0"/>
              </a:rPr>
              <a:t> basis to work through personal concerns.</a:t>
            </a:r>
          </a:p>
          <a:p>
            <a:pPr marL="457200" lvl="0" indent="-457200" algn="just">
              <a:buClrTx/>
              <a:buFont typeface="+mj-lt"/>
              <a:buAutoNum type="arabicPeriod"/>
            </a:pPr>
            <a:r>
              <a:rPr lang="en-US" sz="2100" b="1" u="sng" dirty="0" smtClean="0">
                <a:latin typeface="Arial" pitchFamily="34" charset="0"/>
                <a:cs typeface="Arial" pitchFamily="34" charset="0"/>
              </a:rPr>
              <a:t>Group Counseling</a:t>
            </a:r>
            <a:r>
              <a:rPr lang="en-US" sz="2100" dirty="0" smtClean="0">
                <a:latin typeface="Arial" pitchFamily="34" charset="0"/>
                <a:cs typeface="Arial" pitchFamily="34" charset="0"/>
              </a:rPr>
              <a:t>: Counseling in groups offers a broad range of insight and support from peers and professional counselors.</a:t>
            </a:r>
          </a:p>
          <a:p>
            <a:pPr marL="457200" lvl="0" indent="-457200" algn="just">
              <a:buClrTx/>
              <a:buFont typeface="+mj-lt"/>
              <a:buAutoNum type="arabicPeriod"/>
            </a:pPr>
            <a:r>
              <a:rPr lang="en-US" sz="2100" b="1" u="sng" dirty="0" smtClean="0">
                <a:latin typeface="Arial" pitchFamily="34" charset="0"/>
                <a:cs typeface="Arial" pitchFamily="34" charset="0"/>
              </a:rPr>
              <a:t>Student/Guardian Counseling</a:t>
            </a:r>
            <a:r>
              <a:rPr lang="en-US" sz="2100" dirty="0" smtClean="0">
                <a:latin typeface="Arial" pitchFamily="34" charset="0"/>
                <a:cs typeface="Arial" pitchFamily="34" charset="0"/>
              </a:rPr>
              <a:t>: Couples counseling works toward alleviating the strains in a close relationship. In such cases, one of the relatives, usually the father or a brother, are contacted and asked to visit the center.</a:t>
            </a:r>
          </a:p>
          <a:p>
            <a:pPr marL="0" indent="0" algn="just"/>
            <a:endParaRPr lang="en-US" sz="21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Student Activities </a:t>
            </a:r>
            <a:endParaRPr lang="en-US" dirty="0"/>
          </a:p>
        </p:txBody>
      </p:sp>
      <p:sp>
        <p:nvSpPr>
          <p:cNvPr id="4" name="Content Placeholder 3"/>
          <p:cNvSpPr>
            <a:spLocks noGrp="1"/>
          </p:cNvSpPr>
          <p:nvPr>
            <p:ph idx="1"/>
          </p:nvPr>
        </p:nvSpPr>
        <p:spPr>
          <a:xfrm>
            <a:off x="990600" y="1600200"/>
            <a:ext cx="7620000" cy="3657600"/>
          </a:xfrm>
        </p:spPr>
        <p:txBody>
          <a:bodyPr/>
          <a:lstStyle/>
          <a:p>
            <a:pPr marL="0" indent="0" algn="just"/>
            <a:r>
              <a:rPr lang="en-US" sz="2400" dirty="0" smtClean="0">
                <a:latin typeface="Arial" pitchFamily="34" charset="0"/>
                <a:cs typeface="Arial" pitchFamily="34" charset="0"/>
              </a:rPr>
              <a:t>Provide an appropriate educational environment to the students during the course of study and to develop their personality by involving them in numerous Co-curricular activities. </a:t>
            </a:r>
            <a:endParaRPr lang="en-US" sz="2400" dirty="0" smtClean="0">
              <a:latin typeface="Arial" pitchFamily="34" charset="0"/>
              <a:cs typeface="Arial" pitchFamily="34" charset="0"/>
            </a:endParaRPr>
          </a:p>
          <a:p>
            <a:pPr marL="0" indent="0" algn="just"/>
            <a:endParaRPr lang="en-US" sz="2400" dirty="0">
              <a:latin typeface="Arial" pitchFamily="34" charset="0"/>
              <a:cs typeface="Arial" pitchFamily="34" charset="0"/>
            </a:endParaRPr>
          </a:p>
          <a:p>
            <a:pPr marL="0" indent="0" algn="just"/>
            <a:r>
              <a:rPr lang="en-US" sz="2400" dirty="0" smtClean="0">
                <a:latin typeface="Arial" pitchFamily="34" charset="0"/>
                <a:cs typeface="Arial" pitchFamily="34" charset="0"/>
              </a:rPr>
              <a:t>For </a:t>
            </a:r>
            <a:r>
              <a:rPr lang="en-US" sz="2400" dirty="0" smtClean="0">
                <a:latin typeface="Arial" pitchFamily="34" charset="0"/>
                <a:cs typeface="Arial" pitchFamily="34" charset="0"/>
              </a:rPr>
              <a:t>this purpose, there are a large number of student clubs that give the student a chance to participate in scientific, cultural, social, art or sports activities.</a:t>
            </a: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Student Activities (Student Clubs)</a:t>
            </a:r>
            <a:endParaRPr lang="en-US" dirty="0"/>
          </a:p>
        </p:txBody>
      </p:sp>
      <p:sp>
        <p:nvSpPr>
          <p:cNvPr id="3" name="Content Placeholder 2"/>
          <p:cNvSpPr>
            <a:spLocks noGrp="1"/>
          </p:cNvSpPr>
          <p:nvPr>
            <p:ph idx="1"/>
          </p:nvPr>
        </p:nvSpPr>
        <p:spPr>
          <a:xfrm>
            <a:off x="762000" y="1371600"/>
            <a:ext cx="8077200" cy="5029200"/>
          </a:xfrm>
        </p:spPr>
        <p:txBody>
          <a:bodyPr/>
          <a:lstStyle/>
          <a:p>
            <a:pPr marL="0" indent="0"/>
            <a:r>
              <a:rPr lang="en-US" sz="1900" b="1" dirty="0" smtClean="0">
                <a:latin typeface="Arial" pitchFamily="34" charset="0"/>
                <a:cs typeface="Arial" pitchFamily="34" charset="0"/>
              </a:rPr>
              <a:t>The Scientific Clubs:</a:t>
            </a:r>
            <a:r>
              <a:rPr lang="en-US" sz="1900" dirty="0" smtClean="0">
                <a:latin typeface="Arial" pitchFamily="34" charset="0"/>
                <a:cs typeface="Arial" pitchFamily="34" charset="0"/>
              </a:rPr>
              <a:t/>
            </a:r>
            <a:br>
              <a:rPr lang="en-US" sz="1900" dirty="0" smtClean="0">
                <a:latin typeface="Arial" pitchFamily="34" charset="0"/>
                <a:cs typeface="Arial" pitchFamily="34" charset="0"/>
              </a:rPr>
            </a:br>
            <a:r>
              <a:rPr lang="en-US" sz="1900" dirty="0" smtClean="0">
                <a:solidFill>
                  <a:srgbClr val="00B050"/>
                </a:solidFill>
                <a:latin typeface="Arial" pitchFamily="34" charset="0"/>
                <a:cs typeface="Arial" pitchFamily="34" charset="0"/>
              </a:rPr>
              <a:t>Aerospace Engineering Club, Chemical Engineering Club, Chemistry Club, Civil Engineering Club, Computer Engineering Club, Earth Sciences Club, Electrical Engineering Club, Environmental Design Club, Math Club, Mechanical Engineering Club, Petroleum Engineering Club, Physics Club, Science Club, Statistics Club, System Engineering Club, Innovation Club. </a:t>
            </a:r>
          </a:p>
          <a:p>
            <a:pPr marL="0" indent="0"/>
            <a:endParaRPr lang="en-US" sz="1000" dirty="0" smtClean="0">
              <a:latin typeface="Arial" pitchFamily="34" charset="0"/>
              <a:cs typeface="Arial" pitchFamily="34" charset="0"/>
            </a:endParaRPr>
          </a:p>
          <a:p>
            <a:pPr marL="0" indent="0"/>
            <a:r>
              <a:rPr lang="en-US" sz="1900" b="1" dirty="0" smtClean="0">
                <a:latin typeface="Arial" pitchFamily="34" charset="0"/>
                <a:cs typeface="Arial" pitchFamily="34" charset="0"/>
              </a:rPr>
              <a:t>The General and Interest Based Clubs:</a:t>
            </a:r>
          </a:p>
          <a:p>
            <a:pPr marL="0" indent="0"/>
            <a:r>
              <a:rPr lang="en-US" sz="1900" dirty="0" smtClean="0">
                <a:solidFill>
                  <a:srgbClr val="00B050"/>
                </a:solidFill>
                <a:latin typeface="Arial" pitchFamily="34" charset="0"/>
                <a:cs typeface="Arial" pitchFamily="34" charset="0"/>
              </a:rPr>
              <a:t>Applied Arts Club, Arabic Language Club, Brotherhood Social Club, Chess Club, Community Service Club, Cultural Club, Diving Club, English Language Club, Health and fitness Club, Higher Studies Club, Industrial Management Club, Innovation Club, International Trips Club, </a:t>
            </a:r>
            <a:r>
              <a:rPr lang="en-US" sz="1900" dirty="0" err="1" smtClean="0">
                <a:solidFill>
                  <a:srgbClr val="00B050"/>
                </a:solidFill>
                <a:latin typeface="Arial" pitchFamily="34" charset="0"/>
                <a:cs typeface="Arial" pitchFamily="34" charset="0"/>
              </a:rPr>
              <a:t>Jawala</a:t>
            </a:r>
            <a:r>
              <a:rPr lang="en-US" sz="1900" dirty="0" smtClean="0">
                <a:solidFill>
                  <a:srgbClr val="00B050"/>
                </a:solidFill>
                <a:latin typeface="Arial" pitchFamily="34" charset="0"/>
                <a:cs typeface="Arial" pitchFamily="34" charset="0"/>
              </a:rPr>
              <a:t> Club, Life Skills Club, Media Club, Multi Media Club, Photography Club, Public Relations Club, Social Club, Sports Club (for Groups), Sports Club (for Individuals), Theater Club, Toastmaster Club. Visits Club</a:t>
            </a:r>
          </a:p>
          <a:p>
            <a:pPr marL="0" indent="0"/>
            <a:r>
              <a:rPr lang="en-US" sz="1900" dirty="0" smtClean="0">
                <a:latin typeface="Arial" pitchFamily="34" charset="0"/>
                <a:cs typeface="Arial" pitchFamily="34" charset="0"/>
              </a:rPr>
              <a:t/>
            </a:r>
            <a:br>
              <a:rPr lang="en-US" sz="1900" dirty="0" smtClean="0">
                <a:latin typeface="Arial" pitchFamily="34" charset="0"/>
                <a:cs typeface="Arial" pitchFamily="34" charset="0"/>
              </a:rPr>
            </a:br>
            <a:r>
              <a:rPr lang="en-US" sz="1900" dirty="0" smtClean="0">
                <a:latin typeface="Arial" pitchFamily="34" charset="0"/>
                <a:cs typeface="Arial" pitchFamily="34" charset="0"/>
              </a:rPr>
              <a:t/>
            </a:r>
            <a:br>
              <a:rPr lang="en-US" sz="1900" dirty="0" smtClean="0">
                <a:latin typeface="Arial" pitchFamily="34" charset="0"/>
                <a:cs typeface="Arial" pitchFamily="34" charset="0"/>
              </a:rPr>
            </a:br>
            <a:endParaRPr lang="en-US" sz="19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47800" y="133350"/>
            <a:ext cx="6934200" cy="933450"/>
          </a:xfrm>
        </p:spPr>
        <p:txBody>
          <a:bodyPr/>
          <a:lstStyle/>
          <a:p>
            <a:r>
              <a:rPr lang="en-US" dirty="0" smtClean="0"/>
              <a:t>Student Fund</a:t>
            </a:r>
          </a:p>
        </p:txBody>
      </p:sp>
      <p:sp>
        <p:nvSpPr>
          <p:cNvPr id="3" name="Content Placeholder 2"/>
          <p:cNvSpPr>
            <a:spLocks noGrp="1"/>
          </p:cNvSpPr>
          <p:nvPr>
            <p:ph idx="1"/>
          </p:nvPr>
        </p:nvSpPr>
        <p:spPr>
          <a:xfrm>
            <a:off x="914400" y="1371600"/>
            <a:ext cx="7772400" cy="4800600"/>
          </a:xfrm>
        </p:spPr>
        <p:txBody>
          <a:bodyPr/>
          <a:lstStyle/>
          <a:p>
            <a:pPr marL="0" indent="0" algn="just"/>
            <a:r>
              <a:rPr lang="en-US" sz="2400" dirty="0" smtClean="0">
                <a:latin typeface="Arial" pitchFamily="34" charset="0"/>
                <a:cs typeface="Arial" pitchFamily="34" charset="0"/>
              </a:rPr>
              <a:t>The Student Fund performs various tasks including:</a:t>
            </a:r>
          </a:p>
          <a:p>
            <a:pPr marL="0" indent="0" algn="just">
              <a:lnSpc>
                <a:spcPct val="200000"/>
              </a:lnSpc>
              <a:buFont typeface="Arial" pitchFamily="34" charset="0"/>
              <a:buChar char="•"/>
            </a:pPr>
            <a:r>
              <a:rPr lang="en-US" dirty="0" smtClean="0">
                <a:latin typeface="Arial" pitchFamily="34" charset="0"/>
                <a:cs typeface="Arial" pitchFamily="34" charset="0"/>
              </a:rPr>
              <a:t> </a:t>
            </a:r>
            <a:r>
              <a:rPr lang="en-US" sz="2400" b="1" dirty="0" smtClean="0">
                <a:latin typeface="Arial" pitchFamily="34" charset="0"/>
                <a:cs typeface="Arial" pitchFamily="34" charset="0"/>
              </a:rPr>
              <a:t>Loans</a:t>
            </a:r>
            <a:endParaRPr lang="en-US" sz="2400" dirty="0" smtClean="0">
              <a:latin typeface="Arial" pitchFamily="34" charset="0"/>
              <a:cs typeface="Arial" pitchFamily="34" charset="0"/>
            </a:endParaRPr>
          </a:p>
          <a:p>
            <a:pPr marL="0" indent="0" algn="just">
              <a:lnSpc>
                <a:spcPct val="200000"/>
              </a:lnSpc>
              <a:buFont typeface="Arial" pitchFamily="34" charset="0"/>
              <a:buChar char="•"/>
            </a:pPr>
            <a:r>
              <a:rPr lang="en-US" sz="2400" dirty="0" smtClean="0">
                <a:latin typeface="Arial" pitchFamily="34" charset="0"/>
                <a:cs typeface="Arial" pitchFamily="34" charset="0"/>
              </a:rPr>
              <a:t> </a:t>
            </a:r>
            <a:r>
              <a:rPr lang="en-US" sz="2400" b="1" dirty="0" smtClean="0">
                <a:latin typeface="Arial" pitchFamily="34" charset="0"/>
                <a:cs typeface="Arial" pitchFamily="34" charset="0"/>
              </a:rPr>
              <a:t>Incentives</a:t>
            </a:r>
            <a:endParaRPr lang="en-US" sz="2400" dirty="0" smtClean="0">
              <a:latin typeface="Arial" pitchFamily="34" charset="0"/>
              <a:cs typeface="Arial" pitchFamily="34" charset="0"/>
            </a:endParaRPr>
          </a:p>
          <a:p>
            <a:pPr marL="0" indent="0" algn="just">
              <a:lnSpc>
                <a:spcPct val="200000"/>
              </a:lnSpc>
              <a:buFont typeface="Arial" pitchFamily="34" charset="0"/>
              <a:buChar char="•"/>
            </a:pPr>
            <a:r>
              <a:rPr lang="en-US" sz="2400" b="1" dirty="0" smtClean="0">
                <a:latin typeface="Arial" pitchFamily="34" charset="0"/>
                <a:cs typeface="Arial" pitchFamily="34" charset="0"/>
              </a:rPr>
              <a:t> Support Students' activities</a:t>
            </a:r>
            <a:endParaRPr lang="en-US" sz="2400" dirty="0" smtClean="0">
              <a:latin typeface="Arial" pitchFamily="34" charset="0"/>
              <a:cs typeface="Arial" pitchFamily="34" charset="0"/>
            </a:endParaRPr>
          </a:p>
          <a:p>
            <a:pPr marL="0" indent="0" algn="just">
              <a:lnSpc>
                <a:spcPct val="200000"/>
              </a:lnSpc>
              <a:buFont typeface="Arial" pitchFamily="34" charset="0"/>
              <a:buChar char="•"/>
            </a:pPr>
            <a:r>
              <a:rPr lang="en-US" sz="2400" b="1" dirty="0" smtClean="0">
                <a:latin typeface="Arial" pitchFamily="34" charset="0"/>
                <a:cs typeface="Arial" pitchFamily="34" charset="0"/>
              </a:rPr>
              <a:t> Support Students’ projects</a:t>
            </a:r>
            <a:endParaRPr lang="en-US" sz="2400" dirty="0" smtClean="0">
              <a:latin typeface="Arial" pitchFamily="34" charset="0"/>
              <a:cs typeface="Arial" pitchFamily="34" charset="0"/>
            </a:endParaRPr>
          </a:p>
          <a:p>
            <a:pPr marL="0" indent="0" algn="just"/>
            <a:endParaRPr lang="en-US" sz="2400" dirty="0">
              <a:latin typeface="Arial" pitchFamily="34" charset="0"/>
              <a:cs typeface="Arial" pitchFamily="34"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Haettenschweiler"/>
        <a:ea typeface=""/>
        <a:cs typeface="Times New Roman"/>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ppt/theme/themeOverride2.xml><?xml version="1.0" encoding="utf-8"?>
<a:themeOverride xmlns:a="http://schemas.openxmlformats.org/drawingml/2006/main">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6AEBD79458D074C81BA361E13E4D9B0" ma:contentTypeVersion="1" ma:contentTypeDescription="Create a new document." ma:contentTypeScope="" ma:versionID="9dfce20d003a9699133d969184ad11b2">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D9AA61AC-AC9E-43F4-85F1-C227284D25CF}"/>
</file>

<file path=customXml/itemProps2.xml><?xml version="1.0" encoding="utf-8"?>
<ds:datastoreItem xmlns:ds="http://schemas.openxmlformats.org/officeDocument/2006/customXml" ds:itemID="{1F7FAC6E-592E-4173-AE60-ACDC3D6424D3}"/>
</file>

<file path=customXml/itemProps3.xml><?xml version="1.0" encoding="utf-8"?>
<ds:datastoreItem xmlns:ds="http://schemas.openxmlformats.org/officeDocument/2006/customXml" ds:itemID="{BC8C5EF4-2E5D-4F05-8345-36A43C43A99D}"/>
</file>

<file path=docProps/app.xml><?xml version="1.0" encoding="utf-8"?>
<Properties xmlns="http://schemas.openxmlformats.org/officeDocument/2006/extended-properties" xmlns:vt="http://schemas.openxmlformats.org/officeDocument/2006/docPropsVTypes">
  <Template/>
  <TotalTime>5836</TotalTime>
  <Words>873</Words>
  <Application>Microsoft Office PowerPoint</Application>
  <PresentationFormat>On-screen Show (4:3)</PresentationFormat>
  <Paragraphs>136</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Default Design</vt:lpstr>
      <vt:lpstr>PowerPoint Presentation</vt:lpstr>
      <vt:lpstr>DSA Role</vt:lpstr>
      <vt:lpstr>DSA Organizational Structure</vt:lpstr>
      <vt:lpstr>Student Affairs Main Functional Units  (Departments)</vt:lpstr>
      <vt:lpstr> The Counseling and Advising Center (CAAC):  </vt:lpstr>
      <vt:lpstr>The Counseling and Advising Center (CAAC): </vt:lpstr>
      <vt:lpstr>Student Activities </vt:lpstr>
      <vt:lpstr>Student Activities (Student Clubs)</vt:lpstr>
      <vt:lpstr>Student Fund</vt:lpstr>
      <vt:lpstr>Student Housing Department</vt:lpstr>
      <vt:lpstr>General Directorate of Student Affairs - Student Services</vt:lpstr>
      <vt:lpstr>Student Services (con’t)</vt:lpstr>
      <vt:lpstr>The Employment and Training Affairs</vt:lpstr>
      <vt:lpstr>Training Programs</vt:lpstr>
      <vt:lpstr>The Alumni Department </vt:lpstr>
      <vt:lpstr>Career guidance </vt:lpstr>
      <vt:lpstr>Scholarship/Sponsorship unit</vt:lpstr>
      <vt:lpstr>Part Time unit</vt:lpstr>
      <vt:lpstr>Student Privileges/Services</vt:lpstr>
      <vt:lpstr>PowerPoint Presentation</vt:lpstr>
    </vt:vector>
  </TitlesOfParts>
  <Company>kfupm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HP</cp:lastModifiedBy>
  <cp:revision>324</cp:revision>
  <dcterms:created xsi:type="dcterms:W3CDTF">2008-11-01T10:38:43Z</dcterms:created>
  <dcterms:modified xsi:type="dcterms:W3CDTF">2014-09-10T05:15:04Z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0x010100D6AEBD79458D074C81BA361E13E4D9B0</vt:lpwstr>
  </property>
</Properties>
</file>