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18.xml" ContentType="application/vnd.openxmlformats-officedocument.presentationml.slide+xml"/>
  <Override PartName="/ppt/slides/slide2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9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6.xml" ContentType="application/vnd.openxmlformats-officedocument.drawingml.char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1.xml" ContentType="application/vnd.openxmlformats-officedocument.themeOverride+xml"/>
  <Override PartName="/ppt/theme/themeOverride6.xml" ContentType="application/vnd.openxmlformats-officedocument.themeOverr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hart7.xml" ContentType="application/vnd.openxmlformats-officedocument.drawingml.chart+xml"/>
  <Override PartName="/ppt/charts/chart1.xml" ContentType="application/vnd.openxmlformats-officedocument.drawingml.chart+xml"/>
  <Override PartName="/ppt/theme/themeOverride2.xml" ContentType="application/vnd.openxmlformats-officedocument.themeOverride+xml"/>
  <Override PartName="/ppt/theme/themeOverride4.xml" ContentType="application/vnd.openxmlformats-officedocument.themeOverride+xml"/>
  <Override PartName="/ppt/charts/chart2.xml" ContentType="application/vnd.openxmlformats-officedocument.drawingml.chart+xml"/>
  <Override PartName="/ppt/charts/chart5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5" r:id="rId1"/>
  </p:sldMasterIdLst>
  <p:notesMasterIdLst>
    <p:notesMasterId r:id="rId36"/>
  </p:notesMasterIdLst>
  <p:handoutMasterIdLst>
    <p:handoutMasterId r:id="rId37"/>
  </p:handoutMasterIdLst>
  <p:sldIdLst>
    <p:sldId id="340" r:id="rId2"/>
    <p:sldId id="376" r:id="rId3"/>
    <p:sldId id="378" r:id="rId4"/>
    <p:sldId id="379" r:id="rId5"/>
    <p:sldId id="380" r:id="rId6"/>
    <p:sldId id="381" r:id="rId7"/>
    <p:sldId id="382" r:id="rId8"/>
    <p:sldId id="416" r:id="rId9"/>
    <p:sldId id="383" r:id="rId10"/>
    <p:sldId id="384" r:id="rId11"/>
    <p:sldId id="419" r:id="rId12"/>
    <p:sldId id="420" r:id="rId13"/>
    <p:sldId id="418" r:id="rId14"/>
    <p:sldId id="425" r:id="rId15"/>
    <p:sldId id="426" r:id="rId16"/>
    <p:sldId id="424" r:id="rId17"/>
    <p:sldId id="422" r:id="rId18"/>
    <p:sldId id="385" r:id="rId19"/>
    <p:sldId id="386" r:id="rId20"/>
    <p:sldId id="387" r:id="rId21"/>
    <p:sldId id="388" r:id="rId22"/>
    <p:sldId id="390" r:id="rId23"/>
    <p:sldId id="392" r:id="rId24"/>
    <p:sldId id="398" r:id="rId25"/>
    <p:sldId id="399" r:id="rId26"/>
    <p:sldId id="400" r:id="rId27"/>
    <p:sldId id="401" r:id="rId28"/>
    <p:sldId id="402" r:id="rId29"/>
    <p:sldId id="405" r:id="rId30"/>
    <p:sldId id="406" r:id="rId31"/>
    <p:sldId id="407" r:id="rId32"/>
    <p:sldId id="421" r:id="rId33"/>
    <p:sldId id="423" r:id="rId34"/>
    <p:sldId id="412" r:id="rId35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000066"/>
    <a:srgbClr val="B2B2B2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327" autoAdjust="0"/>
    <p:restoredTop sz="91798" autoAdjust="0"/>
  </p:normalViewPr>
  <p:slideViewPr>
    <p:cSldViewPr>
      <p:cViewPr varScale="1">
        <p:scale>
          <a:sx n="71" d="100"/>
          <a:sy n="71" d="100"/>
        </p:scale>
        <p:origin x="-12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3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5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6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1.1111111111111115E-2"/>
          <c:y val="1.1594202898550725E-2"/>
          <c:w val="0.97500000000000009"/>
          <c:h val="0.96102453796040366"/>
        </c:manualLayout>
      </c:layout>
      <c:pie3DChart>
        <c:varyColors val="1"/>
        <c:dLbls/>
      </c:pie3DChart>
    </c:plotArea>
    <c:legend>
      <c:legendPos val="r"/>
      <c:layout>
        <c:manualLayout>
          <c:xMode val="edge"/>
          <c:yMode val="edge"/>
          <c:x val="0.19793149606299221"/>
          <c:y val="0.90907221824544671"/>
          <c:w val="0.662068460192476"/>
          <c:h val="8.6121518516393825E-2"/>
        </c:manualLayout>
      </c:layout>
      <c:txPr>
        <a:bodyPr/>
        <a:lstStyle/>
        <a:p>
          <a:pPr>
            <a:defRPr sz="1800" b="1">
              <a:latin typeface="Garamond" pitchFamily="18" charset="0"/>
            </a:defRPr>
          </a:pPr>
          <a:endParaRPr lang="en-US"/>
        </a:p>
      </c:txPr>
    </c:legend>
    <c:plotVisOnly val="1"/>
    <c:dispBlanksAs val="zero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>
                    <a:latin typeface="+mj-lt"/>
                  </a:defRPr>
                </a:pPr>
                <a:endParaRPr lang="en-US"/>
              </a:p>
            </c:txPr>
            <c:showVal val="1"/>
            <c:showCatName val="1"/>
            <c:showLeaderLines val="1"/>
          </c:dLbls>
          <c:cat>
            <c:multiLvlStrRef>
              <c:f>'SQL Results'!$B$2:$C$5</c:f>
              <c:multiLvlStrCache>
                <c:ptCount val="4"/>
                <c:lvl>
                  <c:pt idx="0">
                    <c:v>Master</c:v>
                  </c:pt>
                  <c:pt idx="1">
                    <c:v>PhD</c:v>
                  </c:pt>
                  <c:pt idx="2">
                    <c:v>Master</c:v>
                  </c:pt>
                  <c:pt idx="3">
                    <c:v>PhD</c:v>
                  </c:pt>
                </c:lvl>
                <c:lvl>
                  <c:pt idx="0">
                    <c:v>FT</c:v>
                  </c:pt>
                  <c:pt idx="1">
                    <c:v>FT</c:v>
                  </c:pt>
                  <c:pt idx="2">
                    <c:v>PT</c:v>
                  </c:pt>
                  <c:pt idx="3">
                    <c:v>PT</c:v>
                  </c:pt>
                </c:lvl>
              </c:multiLvlStrCache>
            </c:multiLvlStrRef>
          </c:cat>
          <c:val>
            <c:numRef>
              <c:f>'SQL Results'!$D$2:$D$5</c:f>
              <c:numCache>
                <c:formatCode>General</c:formatCode>
                <c:ptCount val="4"/>
                <c:pt idx="0">
                  <c:v>237</c:v>
                </c:pt>
                <c:pt idx="1">
                  <c:v>24</c:v>
                </c:pt>
                <c:pt idx="2">
                  <c:v>141</c:v>
                </c:pt>
                <c:pt idx="3">
                  <c:v>5</c:v>
                </c:pt>
              </c:numCache>
            </c:numRef>
          </c:val>
        </c:ser>
        <c:dLbls/>
      </c:pie3DChart>
    </c:plotArea>
    <c:legend>
      <c:legendPos val="b"/>
      <c:layout/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zero"/>
  </c:chart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Sheet3!$B$1</c:f>
              <c:strCache>
                <c:ptCount val="1"/>
                <c:pt idx="0">
                  <c:v>FT MASTER</c:v>
                </c:pt>
              </c:strCache>
            </c:strRef>
          </c:tx>
          <c:cat>
            <c:strRef>
              <c:f>Sheet3!$A$2:$A$18</c:f>
              <c:strCache>
                <c:ptCount val="17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EE</c:v>
                </c:pt>
                <c:pt idx="9">
                  <c:v>ERTH</c:v>
                </c:pt>
                <c:pt idx="10">
                  <c:v>ICS</c:v>
                </c:pt>
                <c:pt idx="11">
                  <c:v>MATH</c:v>
                </c:pt>
                <c:pt idx="12">
                  <c:v>MBA</c:v>
                </c:pt>
                <c:pt idx="13">
                  <c:v>ME</c:v>
                </c:pt>
                <c:pt idx="14">
                  <c:v>PETE</c:v>
                </c:pt>
                <c:pt idx="15">
                  <c:v>PHYS</c:v>
                </c:pt>
                <c:pt idx="16">
                  <c:v>SE</c:v>
                </c:pt>
              </c:strCache>
            </c:strRef>
          </c:cat>
          <c:val>
            <c:numRef>
              <c:f>Sheet3!$B$2:$B$18</c:f>
              <c:numCache>
                <c:formatCode>General</c:formatCode>
                <c:ptCount val="17"/>
                <c:pt idx="0">
                  <c:v>1</c:v>
                </c:pt>
                <c:pt idx="1">
                  <c:v>3</c:v>
                </c:pt>
                <c:pt idx="2">
                  <c:v>22</c:v>
                </c:pt>
                <c:pt idx="3">
                  <c:v>4</c:v>
                </c:pt>
                <c:pt idx="4">
                  <c:v>19</c:v>
                </c:pt>
                <c:pt idx="5">
                  <c:v>9</c:v>
                </c:pt>
                <c:pt idx="6">
                  <c:v>13</c:v>
                </c:pt>
                <c:pt idx="7">
                  <c:v>3</c:v>
                </c:pt>
                <c:pt idx="8">
                  <c:v>26</c:v>
                </c:pt>
                <c:pt idx="9">
                  <c:v>9</c:v>
                </c:pt>
                <c:pt idx="10">
                  <c:v>10</c:v>
                </c:pt>
                <c:pt idx="11">
                  <c:v>10</c:v>
                </c:pt>
                <c:pt idx="12">
                  <c:v>37</c:v>
                </c:pt>
                <c:pt idx="13">
                  <c:v>42</c:v>
                </c:pt>
                <c:pt idx="14">
                  <c:v>14</c:v>
                </c:pt>
                <c:pt idx="15">
                  <c:v>9</c:v>
                </c:pt>
                <c:pt idx="16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PT MASTER</c:v>
                </c:pt>
              </c:strCache>
            </c:strRef>
          </c:tx>
          <c:cat>
            <c:strRef>
              <c:f>Sheet3!$A$2:$A$18</c:f>
              <c:strCache>
                <c:ptCount val="17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EE</c:v>
                </c:pt>
                <c:pt idx="9">
                  <c:v>ERTH</c:v>
                </c:pt>
                <c:pt idx="10">
                  <c:v>ICS</c:v>
                </c:pt>
                <c:pt idx="11">
                  <c:v>MATH</c:v>
                </c:pt>
                <c:pt idx="12">
                  <c:v>MBA</c:v>
                </c:pt>
                <c:pt idx="13">
                  <c:v>ME</c:v>
                </c:pt>
                <c:pt idx="14">
                  <c:v>PETE</c:v>
                </c:pt>
                <c:pt idx="15">
                  <c:v>PHYS</c:v>
                </c:pt>
                <c:pt idx="16">
                  <c:v>SE</c:v>
                </c:pt>
              </c:strCache>
            </c:strRef>
          </c:cat>
          <c:val>
            <c:numRef>
              <c:f>Sheet3!$C$2:$C$18</c:f>
              <c:numCache>
                <c:formatCode>General</c:formatCode>
                <c:ptCount val="17"/>
                <c:pt idx="0">
                  <c:v>0</c:v>
                </c:pt>
                <c:pt idx="1">
                  <c:v>5</c:v>
                </c:pt>
                <c:pt idx="2">
                  <c:v>1</c:v>
                </c:pt>
                <c:pt idx="3">
                  <c:v>46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3</c:v>
                </c:pt>
                <c:pt idx="8">
                  <c:v>11</c:v>
                </c:pt>
                <c:pt idx="9">
                  <c:v>4</c:v>
                </c:pt>
                <c:pt idx="10">
                  <c:v>4</c:v>
                </c:pt>
                <c:pt idx="11">
                  <c:v>0</c:v>
                </c:pt>
                <c:pt idx="12">
                  <c:v>41</c:v>
                </c:pt>
                <c:pt idx="13">
                  <c:v>8</c:v>
                </c:pt>
                <c:pt idx="14">
                  <c:v>8</c:v>
                </c:pt>
                <c:pt idx="15">
                  <c:v>0</c:v>
                </c:pt>
                <c:pt idx="16">
                  <c:v>7</c:v>
                </c:pt>
              </c:numCache>
            </c:numRef>
          </c:val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FT PhD</c:v>
                </c:pt>
              </c:strCache>
            </c:strRef>
          </c:tx>
          <c:cat>
            <c:strRef>
              <c:f>Sheet3!$A$2:$A$18</c:f>
              <c:strCache>
                <c:ptCount val="17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EE</c:v>
                </c:pt>
                <c:pt idx="9">
                  <c:v>ERTH</c:v>
                </c:pt>
                <c:pt idx="10">
                  <c:v>ICS</c:v>
                </c:pt>
                <c:pt idx="11">
                  <c:v>MATH</c:v>
                </c:pt>
                <c:pt idx="12">
                  <c:v>MBA</c:v>
                </c:pt>
                <c:pt idx="13">
                  <c:v>ME</c:v>
                </c:pt>
                <c:pt idx="14">
                  <c:v>PETE</c:v>
                </c:pt>
                <c:pt idx="15">
                  <c:v>PHYS</c:v>
                </c:pt>
                <c:pt idx="16">
                  <c:v>SE</c:v>
                </c:pt>
              </c:strCache>
            </c:strRef>
          </c:cat>
          <c:val>
            <c:numRef>
              <c:f>Sheet3!$D$2:$D$18</c:f>
              <c:numCache>
                <c:formatCode>General</c:formatCode>
                <c:ptCount val="17"/>
                <c:pt idx="2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  <c:pt idx="8">
                  <c:v>6</c:v>
                </c:pt>
                <c:pt idx="9">
                  <c:v>0</c:v>
                </c:pt>
                <c:pt idx="10">
                  <c:v>2</c:v>
                </c:pt>
                <c:pt idx="11">
                  <c:v>1</c:v>
                </c:pt>
                <c:pt idx="13">
                  <c:v>4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</c:numCache>
            </c:numRef>
          </c:val>
        </c:ser>
        <c:ser>
          <c:idx val="3"/>
          <c:order val="3"/>
          <c:tx>
            <c:strRef>
              <c:f>Sheet3!$E$1</c:f>
              <c:strCache>
                <c:ptCount val="1"/>
                <c:pt idx="0">
                  <c:v>PT PhD</c:v>
                </c:pt>
              </c:strCache>
            </c:strRef>
          </c:tx>
          <c:cat>
            <c:strRef>
              <c:f>Sheet3!$A$2:$A$18</c:f>
              <c:strCache>
                <c:ptCount val="17"/>
                <c:pt idx="0">
                  <c:v>AE</c:v>
                </c:pt>
                <c:pt idx="1">
                  <c:v>ARE</c:v>
                </c:pt>
                <c:pt idx="2">
                  <c:v>CE</c:v>
                </c:pt>
                <c:pt idx="3">
                  <c:v>CEM</c:v>
                </c:pt>
                <c:pt idx="4">
                  <c:v>CHE</c:v>
                </c:pt>
                <c:pt idx="5">
                  <c:v>CHEM</c:v>
                </c:pt>
                <c:pt idx="6">
                  <c:v>COE</c:v>
                </c:pt>
                <c:pt idx="7">
                  <c:v>CRP</c:v>
                </c:pt>
                <c:pt idx="8">
                  <c:v>EE</c:v>
                </c:pt>
                <c:pt idx="9">
                  <c:v>ERTH</c:v>
                </c:pt>
                <c:pt idx="10">
                  <c:v>ICS</c:v>
                </c:pt>
                <c:pt idx="11">
                  <c:v>MATH</c:v>
                </c:pt>
                <c:pt idx="12">
                  <c:v>MBA</c:v>
                </c:pt>
                <c:pt idx="13">
                  <c:v>ME</c:v>
                </c:pt>
                <c:pt idx="14">
                  <c:v>PETE</c:v>
                </c:pt>
                <c:pt idx="15">
                  <c:v>PHYS</c:v>
                </c:pt>
                <c:pt idx="16">
                  <c:v>SE</c:v>
                </c:pt>
              </c:strCache>
            </c:strRef>
          </c:cat>
          <c:val>
            <c:numRef>
              <c:f>Sheet3!$E$2:$E$18</c:f>
              <c:numCache>
                <c:formatCode>General</c:formatCode>
                <c:ptCount val="17"/>
                <c:pt idx="2">
                  <c:v>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8">
                  <c:v>1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</c:numCache>
            </c:numRef>
          </c:val>
        </c:ser>
        <c:dLbls/>
        <c:shape val="box"/>
        <c:axId val="92578176"/>
        <c:axId val="92579712"/>
        <c:axId val="0"/>
      </c:bar3DChart>
      <c:catAx>
        <c:axId val="9257817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>
                <a:latin typeface="+mj-lt"/>
              </a:defRPr>
            </a:pPr>
            <a:endParaRPr lang="en-US"/>
          </a:p>
        </c:txPr>
        <c:crossAx val="92579712"/>
        <c:crosses val="autoZero"/>
        <c:auto val="1"/>
        <c:lblAlgn val="ctr"/>
        <c:lblOffset val="100"/>
      </c:catAx>
      <c:valAx>
        <c:axId val="92579712"/>
        <c:scaling>
          <c:orientation val="minMax"/>
        </c:scaling>
        <c:axPos val="l"/>
        <c:majorGridlines/>
        <c:numFmt formatCode="General" sourceLinked="1"/>
        <c:tickLblPos val="nextTo"/>
        <c:crossAx val="9257817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800">
              <a:latin typeface="+mj-lt"/>
            </a:defRPr>
          </a:pPr>
          <a:endParaRPr lang="en-US"/>
        </a:p>
      </c:txPr>
    </c:legend>
    <c:plotVisOnly val="1"/>
    <c:dispBlanksAs val="gap"/>
  </c:chart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txPr>
              <a:bodyPr/>
              <a:lstStyle/>
              <a:p>
                <a:pPr>
                  <a:defRPr sz="1400" b="1">
                    <a:latin typeface="+mj-lt"/>
                  </a:defRPr>
                </a:pPr>
                <a:endParaRPr lang="en-US"/>
              </a:p>
            </c:txPr>
            <c:showVal val="1"/>
            <c:showCatName val="1"/>
            <c:showLeaderLines val="1"/>
          </c:dLbls>
          <c:cat>
            <c:multiLvlStrRef>
              <c:f>'SQL Results'!$B$2:$C$5</c:f>
              <c:multiLvlStrCache>
                <c:ptCount val="4"/>
                <c:lvl>
                  <c:pt idx="0">
                    <c:v>Master</c:v>
                  </c:pt>
                  <c:pt idx="1">
                    <c:v>PhD</c:v>
                  </c:pt>
                  <c:pt idx="2">
                    <c:v>Master</c:v>
                  </c:pt>
                  <c:pt idx="3">
                    <c:v>PhD</c:v>
                  </c:pt>
                </c:lvl>
                <c:lvl>
                  <c:pt idx="0">
                    <c:v>FT</c:v>
                  </c:pt>
                  <c:pt idx="1">
                    <c:v>FT</c:v>
                  </c:pt>
                  <c:pt idx="2">
                    <c:v>PT</c:v>
                  </c:pt>
                  <c:pt idx="3">
                    <c:v>PT</c:v>
                  </c:pt>
                </c:lvl>
              </c:multiLvlStrCache>
            </c:multiLvlStrRef>
          </c:cat>
          <c:val>
            <c:numRef>
              <c:f>'SQL Results'!$D$2:$D$5</c:f>
              <c:numCache>
                <c:formatCode>General</c:formatCode>
                <c:ptCount val="4"/>
                <c:pt idx="0">
                  <c:v>750</c:v>
                </c:pt>
                <c:pt idx="1">
                  <c:v>201</c:v>
                </c:pt>
                <c:pt idx="2">
                  <c:v>526</c:v>
                </c:pt>
                <c:pt idx="3">
                  <c:v>23</c:v>
                </c:pt>
              </c:numCache>
            </c:numRef>
          </c:val>
        </c:ser>
        <c:dLbls/>
      </c:pie3DChart>
    </c:plotArea>
    <c:legend>
      <c:legendPos val="b"/>
      <c:layout/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zero"/>
  </c:chart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4.6740594215578288E-2"/>
          <c:y val="2.9750950089691683E-2"/>
          <c:w val="0.93666644732763094"/>
          <c:h val="0.90307199011184369"/>
        </c:manualLayout>
      </c:layout>
      <c:bar3DChart>
        <c:barDir val="col"/>
        <c:grouping val="clustered"/>
        <c:ser>
          <c:idx val="0"/>
          <c:order val="0"/>
          <c:tx>
            <c:strRef>
              <c:f>Sheet1!$C$1</c:f>
              <c:strCache>
                <c:ptCount val="1"/>
                <c:pt idx="0">
                  <c:v>FT Master</c:v>
                </c:pt>
              </c:strCache>
            </c:strRef>
          </c:tx>
          <c:dLbls>
            <c:dLbl>
              <c:idx val="8"/>
              <c:layout>
                <c:manualLayout>
                  <c:x val="1.5009382636909799E-3"/>
                  <c:y val="-1.7402113113735244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Sheet1!$B$2:$B$18</c:f>
              <c:strCache>
                <c:ptCount val="17"/>
                <c:pt idx="0">
                  <c:v>AE </c:v>
                </c:pt>
                <c:pt idx="1">
                  <c:v>ARE </c:v>
                </c:pt>
                <c:pt idx="2">
                  <c:v>CE </c:v>
                </c:pt>
                <c:pt idx="3">
                  <c:v>CEM </c:v>
                </c:pt>
                <c:pt idx="4">
                  <c:v>CHE </c:v>
                </c:pt>
                <c:pt idx="5">
                  <c:v>CHEM </c:v>
                </c:pt>
                <c:pt idx="6">
                  <c:v>COE </c:v>
                </c:pt>
                <c:pt idx="7">
                  <c:v>CRP </c:v>
                </c:pt>
                <c:pt idx="8">
                  <c:v>EE </c:v>
                </c:pt>
                <c:pt idx="9">
                  <c:v>ERTH </c:v>
                </c:pt>
                <c:pt idx="10">
                  <c:v>ICS </c:v>
                </c:pt>
                <c:pt idx="11">
                  <c:v>MATH </c:v>
                </c:pt>
                <c:pt idx="12">
                  <c:v>ME </c:v>
                </c:pt>
                <c:pt idx="13">
                  <c:v>MGT </c:v>
                </c:pt>
                <c:pt idx="14">
                  <c:v>PETE </c:v>
                </c:pt>
                <c:pt idx="15">
                  <c:v>PHYS </c:v>
                </c:pt>
                <c:pt idx="16">
                  <c:v>SE </c:v>
                </c:pt>
              </c:strCache>
            </c:strRef>
          </c:cat>
          <c:val>
            <c:numRef>
              <c:f>Sheet1!$C$2:$C$18</c:f>
              <c:numCache>
                <c:formatCode>General</c:formatCode>
                <c:ptCount val="17"/>
                <c:pt idx="0">
                  <c:v>4</c:v>
                </c:pt>
                <c:pt idx="1">
                  <c:v>12</c:v>
                </c:pt>
                <c:pt idx="2">
                  <c:v>54</c:v>
                </c:pt>
                <c:pt idx="3">
                  <c:v>17</c:v>
                </c:pt>
                <c:pt idx="4">
                  <c:v>76</c:v>
                </c:pt>
                <c:pt idx="5">
                  <c:v>34</c:v>
                </c:pt>
                <c:pt idx="6">
                  <c:v>56</c:v>
                </c:pt>
                <c:pt idx="7">
                  <c:v>7</c:v>
                </c:pt>
                <c:pt idx="8">
                  <c:v>97</c:v>
                </c:pt>
                <c:pt idx="9">
                  <c:v>55</c:v>
                </c:pt>
                <c:pt idx="10">
                  <c:v>42</c:v>
                </c:pt>
                <c:pt idx="11">
                  <c:v>26</c:v>
                </c:pt>
                <c:pt idx="12">
                  <c:v>88</c:v>
                </c:pt>
                <c:pt idx="13">
                  <c:v>59</c:v>
                </c:pt>
                <c:pt idx="14">
                  <c:v>47</c:v>
                </c:pt>
                <c:pt idx="15">
                  <c:v>32</c:v>
                </c:pt>
                <c:pt idx="16">
                  <c:v>44</c:v>
                </c:pt>
              </c:numCache>
            </c:numRef>
          </c:val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PT Master</c:v>
                </c:pt>
              </c:strCache>
            </c:strRef>
          </c:tx>
          <c:dLbls>
            <c:dLbl>
              <c:idx val="1"/>
              <c:layout>
                <c:manualLayout>
                  <c:x val="3.0169015375983146E-3"/>
                  <c:y val="-9.9790204844932319E-3"/>
                </c:manualLayout>
              </c:layout>
              <c:showVal val="1"/>
            </c:dLbl>
            <c:dLbl>
              <c:idx val="2"/>
              <c:layout>
                <c:manualLayout>
                  <c:x val="6.0037530547638928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3.0018765273819603E-3"/>
                  <c:y val="-1.4916096954630215E-2"/>
                </c:manualLayout>
              </c:layout>
              <c:showVal val="1"/>
            </c:dLbl>
            <c:dLbl>
              <c:idx val="4"/>
              <c:layout>
                <c:manualLayout>
                  <c:x val="4.5028147910729397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4.5028147910729397E-3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4.5028147910729397E-3"/>
                  <c:y val="0"/>
                </c:manualLayout>
              </c:layout>
              <c:showVal val="1"/>
            </c:dLbl>
            <c:dLbl>
              <c:idx val="7"/>
              <c:layout>
                <c:manualLayout>
                  <c:x val="4.5028147910729944E-3"/>
                  <c:y val="-2.486016159105034E-3"/>
                </c:manualLayout>
              </c:layout>
              <c:showVal val="1"/>
            </c:dLbl>
            <c:dLbl>
              <c:idx val="8"/>
              <c:layout>
                <c:manualLayout>
                  <c:x val="7.5046913184549004E-3"/>
                  <c:y val="-1.9574930386653821E-7"/>
                </c:manualLayout>
              </c:layout>
              <c:showVal val="1"/>
            </c:dLbl>
            <c:dLbl>
              <c:idx val="9"/>
              <c:layout>
                <c:manualLayout>
                  <c:x val="6.0037530547639205E-3"/>
                  <c:y val="0"/>
                </c:manualLayout>
              </c:layout>
              <c:showVal val="1"/>
            </c:dLbl>
            <c:dLbl>
              <c:idx val="10"/>
              <c:layout>
                <c:manualLayout>
                  <c:x val="6.0037530547639205E-3"/>
                  <c:y val="-9.9440646364200493E-3"/>
                </c:manualLayout>
              </c:layout>
              <c:showVal val="1"/>
            </c:dLbl>
            <c:dLbl>
              <c:idx val="11"/>
              <c:layout>
                <c:manualLayout>
                  <c:x val="6.0037530547639205E-3"/>
                  <c:y val="-4.9720323182100698E-3"/>
                </c:manualLayout>
              </c:layout>
              <c:showVal val="1"/>
            </c:dLbl>
            <c:dLbl>
              <c:idx val="12"/>
              <c:layout>
                <c:manualLayout>
                  <c:x val="6.0037530547639205E-3"/>
                  <c:y val="0"/>
                </c:manualLayout>
              </c:layout>
              <c:showVal val="1"/>
            </c:dLbl>
            <c:dLbl>
              <c:idx val="14"/>
              <c:layout>
                <c:manualLayout>
                  <c:x val="9.0206543730700466E-3"/>
                  <c:y val="-1.7463285847863066E-2"/>
                </c:manualLayout>
              </c:layout>
              <c:showVal val="1"/>
            </c:dLbl>
            <c:dLbl>
              <c:idx val="15"/>
              <c:layout>
                <c:manualLayout>
                  <c:x val="6.0037530547639205E-3"/>
                  <c:y val="0"/>
                </c:manualLayout>
              </c:layout>
              <c:showVal val="1"/>
            </c:dLbl>
            <c:dLbl>
              <c:idx val="16"/>
              <c:layout>
                <c:manualLayout>
                  <c:x val="6.0037530547639205E-3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Sheet1!$B$2:$B$18</c:f>
              <c:strCache>
                <c:ptCount val="17"/>
                <c:pt idx="0">
                  <c:v>AE </c:v>
                </c:pt>
                <c:pt idx="1">
                  <c:v>ARE </c:v>
                </c:pt>
                <c:pt idx="2">
                  <c:v>CE </c:v>
                </c:pt>
                <c:pt idx="3">
                  <c:v>CEM </c:v>
                </c:pt>
                <c:pt idx="4">
                  <c:v>CHE </c:v>
                </c:pt>
                <c:pt idx="5">
                  <c:v>CHEM </c:v>
                </c:pt>
                <c:pt idx="6">
                  <c:v>COE </c:v>
                </c:pt>
                <c:pt idx="7">
                  <c:v>CRP </c:v>
                </c:pt>
                <c:pt idx="8">
                  <c:v>EE </c:v>
                </c:pt>
                <c:pt idx="9">
                  <c:v>ERTH </c:v>
                </c:pt>
                <c:pt idx="10">
                  <c:v>ICS </c:v>
                </c:pt>
                <c:pt idx="11">
                  <c:v>MATH </c:v>
                </c:pt>
                <c:pt idx="12">
                  <c:v>ME </c:v>
                </c:pt>
                <c:pt idx="13">
                  <c:v>MGT </c:v>
                </c:pt>
                <c:pt idx="14">
                  <c:v>PETE </c:v>
                </c:pt>
                <c:pt idx="15">
                  <c:v>PHYS </c:v>
                </c:pt>
                <c:pt idx="16">
                  <c:v>SE </c:v>
                </c:pt>
              </c:strCache>
            </c:strRef>
          </c:cat>
          <c:val>
            <c:numRef>
              <c:f>Sheet1!$D$2:$D$18</c:f>
              <c:numCache>
                <c:formatCode>General</c:formatCode>
                <c:ptCount val="17"/>
                <c:pt idx="0">
                  <c:v>0</c:v>
                </c:pt>
                <c:pt idx="1">
                  <c:v>13</c:v>
                </c:pt>
                <c:pt idx="2">
                  <c:v>9</c:v>
                </c:pt>
                <c:pt idx="3">
                  <c:v>209</c:v>
                </c:pt>
                <c:pt idx="4">
                  <c:v>2</c:v>
                </c:pt>
                <c:pt idx="5">
                  <c:v>3</c:v>
                </c:pt>
                <c:pt idx="6">
                  <c:v>4</c:v>
                </c:pt>
                <c:pt idx="7">
                  <c:v>7</c:v>
                </c:pt>
                <c:pt idx="8">
                  <c:v>42</c:v>
                </c:pt>
                <c:pt idx="9">
                  <c:v>23</c:v>
                </c:pt>
                <c:pt idx="10">
                  <c:v>20</c:v>
                </c:pt>
                <c:pt idx="11">
                  <c:v>3</c:v>
                </c:pt>
                <c:pt idx="12">
                  <c:v>23</c:v>
                </c:pt>
                <c:pt idx="13">
                  <c:v>122</c:v>
                </c:pt>
                <c:pt idx="14">
                  <c:v>28</c:v>
                </c:pt>
                <c:pt idx="15">
                  <c:v>1</c:v>
                </c:pt>
                <c:pt idx="16">
                  <c:v>17</c:v>
                </c:pt>
              </c:numCache>
            </c:numRef>
          </c:val>
        </c:ser>
        <c:dLbls/>
        <c:shape val="box"/>
        <c:axId val="117882240"/>
        <c:axId val="118011008"/>
        <c:axId val="0"/>
      </c:bar3DChart>
      <c:catAx>
        <c:axId val="117882240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+mj-lt"/>
              </a:defRPr>
            </a:pPr>
            <a:endParaRPr lang="en-US"/>
          </a:p>
        </c:txPr>
        <c:crossAx val="118011008"/>
        <c:crosses val="autoZero"/>
        <c:auto val="1"/>
        <c:lblAlgn val="ctr"/>
        <c:lblOffset val="100"/>
      </c:catAx>
      <c:valAx>
        <c:axId val="118011008"/>
        <c:scaling>
          <c:orientation val="minMax"/>
        </c:scaling>
        <c:axPos val="l"/>
        <c:majorGridlines/>
        <c:numFmt formatCode="General" sourceLinked="1"/>
        <c:tickLblPos val="nextTo"/>
        <c:crossAx val="117882240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57910434607233852"/>
          <c:y val="0.23078089948512562"/>
          <c:w val="0.31242794772065979"/>
          <c:h val="6.1302026448333047E-2"/>
        </c:manualLayout>
      </c:layout>
      <c:txPr>
        <a:bodyPr/>
        <a:lstStyle/>
        <a:p>
          <a:pPr>
            <a:defRPr sz="1600">
              <a:latin typeface="+mj-lt"/>
            </a:defRPr>
          </a:pPr>
          <a:endParaRPr lang="en-US"/>
        </a:p>
      </c:txPr>
    </c:legend>
    <c:plotVisOnly val="1"/>
    <c:dispBlanksAs val="gap"/>
  </c:chart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>
        <c:manualLayout>
          <c:layoutTarget val="inner"/>
          <c:xMode val="edge"/>
          <c:yMode val="edge"/>
          <c:x val="3.9993559832798668E-2"/>
          <c:y val="5.7234394613716787E-2"/>
          <c:w val="0.943031131525226"/>
          <c:h val="0.88190802236676935"/>
        </c:manualLayout>
      </c:layout>
      <c:bar3DChart>
        <c:barDir val="col"/>
        <c:grouping val="clustered"/>
        <c:ser>
          <c:idx val="0"/>
          <c:order val="0"/>
          <c:tx>
            <c:strRef>
              <c:f>Sheet3!$C$1</c:f>
              <c:strCache>
                <c:ptCount val="1"/>
                <c:pt idx="0">
                  <c:v>FT PhD</c:v>
                </c:pt>
              </c:strCache>
            </c:strRef>
          </c:tx>
          <c:dLbls>
            <c:dLbl>
              <c:idx val="0"/>
              <c:layout>
                <c:manualLayout>
                  <c:x val="4.208311415044714E-3"/>
                  <c:y val="6.2967327889716955E-3"/>
                </c:manualLayout>
              </c:layout>
              <c:showVal val="1"/>
            </c:dLbl>
            <c:dLbl>
              <c:idx val="4"/>
              <c:layout>
                <c:manualLayout>
                  <c:x val="4.208311415044714E-3"/>
                  <c:y val="6.2967327889716955E-3"/>
                </c:manualLayout>
              </c:layout>
              <c:showVal val="1"/>
            </c:dLbl>
            <c:dLbl>
              <c:idx val="9"/>
              <c:layout>
                <c:manualLayout>
                  <c:x val="4.2083114150446386E-3"/>
                  <c:y val="6.296732788971725E-3"/>
                </c:manualLayout>
              </c:layout>
              <c:showVal val="1"/>
            </c:dLbl>
            <c:dLbl>
              <c:idx val="12"/>
              <c:layout>
                <c:manualLayout>
                  <c:x val="6.3124671225670715E-3"/>
                  <c:y val="9.4450991834575428E-3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>
                    <a:latin typeface="+mj-lt"/>
                  </a:defRPr>
                </a:pPr>
                <a:endParaRPr lang="en-US"/>
              </a:p>
            </c:txPr>
            <c:showVal val="1"/>
          </c:dLbls>
          <c:cat>
            <c:strRef>
              <c:f>Sheet3!$B$2:$B$14</c:f>
              <c:strCache>
                <c:ptCount val="13"/>
                <c:pt idx="0">
                  <c:v>CE </c:v>
                </c:pt>
                <c:pt idx="1">
                  <c:v>CHE </c:v>
                </c:pt>
                <c:pt idx="2">
                  <c:v>CHEM </c:v>
                </c:pt>
                <c:pt idx="3">
                  <c:v>COE </c:v>
                </c:pt>
                <c:pt idx="4">
                  <c:v>CSE </c:v>
                </c:pt>
                <c:pt idx="5">
                  <c:v>EE </c:v>
                </c:pt>
                <c:pt idx="6">
                  <c:v>ERTH </c:v>
                </c:pt>
                <c:pt idx="7">
                  <c:v>ICS </c:v>
                </c:pt>
                <c:pt idx="8">
                  <c:v>MATH </c:v>
                </c:pt>
                <c:pt idx="9">
                  <c:v>ME </c:v>
                </c:pt>
                <c:pt idx="10">
                  <c:v>PETE </c:v>
                </c:pt>
                <c:pt idx="11">
                  <c:v>PHYS </c:v>
                </c:pt>
                <c:pt idx="12">
                  <c:v>SE </c:v>
                </c:pt>
              </c:strCache>
            </c:strRef>
          </c:cat>
          <c:val>
            <c:numRef>
              <c:f>Sheet3!$C$2:$C$14</c:f>
              <c:numCache>
                <c:formatCode>General</c:formatCode>
                <c:ptCount val="13"/>
                <c:pt idx="0">
                  <c:v>14</c:v>
                </c:pt>
                <c:pt idx="1">
                  <c:v>11</c:v>
                </c:pt>
                <c:pt idx="2">
                  <c:v>27</c:v>
                </c:pt>
                <c:pt idx="3">
                  <c:v>4</c:v>
                </c:pt>
                <c:pt idx="4">
                  <c:v>17</c:v>
                </c:pt>
                <c:pt idx="5">
                  <c:v>31</c:v>
                </c:pt>
                <c:pt idx="6">
                  <c:v>5</c:v>
                </c:pt>
                <c:pt idx="7">
                  <c:v>10</c:v>
                </c:pt>
                <c:pt idx="8">
                  <c:v>23</c:v>
                </c:pt>
                <c:pt idx="9">
                  <c:v>31</c:v>
                </c:pt>
                <c:pt idx="10">
                  <c:v>7</c:v>
                </c:pt>
                <c:pt idx="11">
                  <c:v>11</c:v>
                </c:pt>
                <c:pt idx="12">
                  <c:v>10</c:v>
                </c:pt>
              </c:numCache>
            </c:numRef>
          </c:val>
        </c:ser>
        <c:ser>
          <c:idx val="1"/>
          <c:order val="1"/>
          <c:tx>
            <c:strRef>
              <c:f>Sheet3!$D$1</c:f>
              <c:strCache>
                <c:ptCount val="1"/>
                <c:pt idx="0">
                  <c:v>PT PhD</c:v>
                </c:pt>
              </c:strCache>
            </c:strRef>
          </c:tx>
          <c:dLbls>
            <c:dLbl>
              <c:idx val="0"/>
              <c:layout>
                <c:manualLayout>
                  <c:x val="6.3124671225670715E-3"/>
                  <c:y val="3.1483663944857319E-3"/>
                </c:manualLayout>
              </c:layout>
              <c:showVal val="1"/>
            </c:dLbl>
            <c:dLbl>
              <c:idx val="1"/>
              <c:layout>
                <c:manualLayout>
                  <c:x val="8.4166228300894281E-3"/>
                  <c:y val="3.1483663944857319E-3"/>
                </c:manualLayout>
              </c:layout>
              <c:showVal val="1"/>
            </c:dLbl>
            <c:dLbl>
              <c:idx val="2"/>
              <c:layout>
                <c:manualLayout>
                  <c:x val="8.4166228300894281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8.4166228300894281E-3"/>
                  <c:y val="-1.154387675726541E-16"/>
                </c:manualLayout>
              </c:layout>
              <c:showVal val="1"/>
            </c:dLbl>
            <c:dLbl>
              <c:idx val="4"/>
              <c:layout>
                <c:manualLayout>
                  <c:x val="4.208311415044714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6.3124671225670715E-3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6.3124671225670715E-3"/>
                  <c:y val="-1.154387675726541E-16"/>
                </c:manualLayout>
              </c:layout>
              <c:showVal val="1"/>
            </c:dLbl>
            <c:dLbl>
              <c:idx val="7"/>
              <c:layout>
                <c:manualLayout>
                  <c:x val="4.208311415044714E-3"/>
                  <c:y val="-1.154387675726541E-16"/>
                </c:manualLayout>
              </c:layout>
              <c:showVal val="1"/>
            </c:dLbl>
            <c:dLbl>
              <c:idx val="8"/>
              <c:layout>
                <c:manualLayout>
                  <c:x val="6.3124671225669926E-3"/>
                  <c:y val="0"/>
                </c:manualLayout>
              </c:layout>
              <c:showVal val="1"/>
            </c:dLbl>
            <c:dLbl>
              <c:idx val="9"/>
              <c:layout>
                <c:manualLayout>
                  <c:x val="8.4166228300894281E-3"/>
                  <c:y val="3.1483663944858473E-3"/>
                </c:manualLayout>
              </c:layout>
              <c:showVal val="1"/>
            </c:dLbl>
            <c:dLbl>
              <c:idx val="10"/>
              <c:layout>
                <c:manualLayout>
                  <c:x val="6.3124671225670715E-3"/>
                  <c:y val="0"/>
                </c:manualLayout>
              </c:layout>
              <c:showVal val="1"/>
            </c:dLbl>
            <c:dLbl>
              <c:idx val="12"/>
              <c:layout>
                <c:manualLayout>
                  <c:x val="4.208311415044714E-3"/>
                  <c:y val="-1.154387675726541E-16"/>
                </c:manualLayout>
              </c:layout>
              <c:showVal val="1"/>
            </c:dLbl>
            <c:txPr>
              <a:bodyPr/>
              <a:lstStyle/>
              <a:p>
                <a:pPr>
                  <a:defRPr sz="1100">
                    <a:latin typeface="+mj-lt"/>
                  </a:defRPr>
                </a:pPr>
                <a:endParaRPr lang="en-US"/>
              </a:p>
            </c:txPr>
            <c:showVal val="1"/>
          </c:dLbls>
          <c:cat>
            <c:strRef>
              <c:f>Sheet3!$B$2:$B$14</c:f>
              <c:strCache>
                <c:ptCount val="13"/>
                <c:pt idx="0">
                  <c:v>CE </c:v>
                </c:pt>
                <c:pt idx="1">
                  <c:v>CHE </c:v>
                </c:pt>
                <c:pt idx="2">
                  <c:v>CHEM </c:v>
                </c:pt>
                <c:pt idx="3">
                  <c:v>COE </c:v>
                </c:pt>
                <c:pt idx="4">
                  <c:v>CSE </c:v>
                </c:pt>
                <c:pt idx="5">
                  <c:v>EE </c:v>
                </c:pt>
                <c:pt idx="6">
                  <c:v>ERTH </c:v>
                </c:pt>
                <c:pt idx="7">
                  <c:v>ICS </c:v>
                </c:pt>
                <c:pt idx="8">
                  <c:v>MATH </c:v>
                </c:pt>
                <c:pt idx="9">
                  <c:v>ME </c:v>
                </c:pt>
                <c:pt idx="10">
                  <c:v>PETE </c:v>
                </c:pt>
                <c:pt idx="11">
                  <c:v>PHYS </c:v>
                </c:pt>
                <c:pt idx="12">
                  <c:v>SE </c:v>
                </c:pt>
              </c:strCache>
            </c:strRef>
          </c:cat>
          <c:val>
            <c:numRef>
              <c:f>Sheet3!$D$2:$D$14</c:f>
              <c:numCache>
                <c:formatCode>General</c:formatCode>
                <c:ptCount val="13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3</c:v>
                </c:pt>
                <c:pt idx="4">
                  <c:v>1</c:v>
                </c:pt>
                <c:pt idx="5">
                  <c:v>4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0</c:v>
                </c:pt>
                <c:pt idx="12">
                  <c:v>2</c:v>
                </c:pt>
              </c:numCache>
            </c:numRef>
          </c:val>
        </c:ser>
        <c:dLbls/>
        <c:shape val="box"/>
        <c:axId val="116653056"/>
        <c:axId val="118170368"/>
        <c:axId val="0"/>
      </c:bar3DChart>
      <c:catAx>
        <c:axId val="116653056"/>
        <c:scaling>
          <c:orientation val="minMax"/>
        </c:scaling>
        <c:axPos val="b"/>
        <c:tickLblPos val="nextTo"/>
        <c:txPr>
          <a:bodyPr/>
          <a:lstStyle/>
          <a:p>
            <a:pPr>
              <a:defRPr sz="1100">
                <a:latin typeface="Garamond" pitchFamily="18" charset="0"/>
              </a:defRPr>
            </a:pPr>
            <a:endParaRPr lang="en-US"/>
          </a:p>
        </c:txPr>
        <c:crossAx val="118170368"/>
        <c:crosses val="autoZero"/>
        <c:auto val="1"/>
        <c:lblAlgn val="ctr"/>
        <c:lblOffset val="100"/>
      </c:catAx>
      <c:valAx>
        <c:axId val="118170368"/>
        <c:scaling>
          <c:orientation val="minMax"/>
        </c:scaling>
        <c:axPos val="l"/>
        <c:majorGridlines/>
        <c:numFmt formatCode="General" sourceLinked="1"/>
        <c:tickLblPos val="nextTo"/>
        <c:crossAx val="116653056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72999343832021002"/>
          <c:y val="8.695652173913046E-2"/>
          <c:w val="0.24063040731019733"/>
          <c:h val="8.5972269770626511E-2"/>
        </c:manualLayout>
      </c:layout>
      <c:txPr>
        <a:bodyPr/>
        <a:lstStyle/>
        <a:p>
          <a:pPr>
            <a:defRPr sz="1600">
              <a:latin typeface="Garamond" pitchFamily="18" charset="0"/>
            </a:defRPr>
          </a:pPr>
          <a:endParaRPr lang="en-US"/>
        </a:p>
      </c:txPr>
    </c:legend>
    <c:plotVisOnly val="1"/>
    <c:dispBlanksAs val="gap"/>
  </c:chart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'[Chart in Microsoft PowerPoint]Sheet1'!$B$1</c:f>
              <c:strCache>
                <c:ptCount val="1"/>
                <c:pt idx="0">
                  <c:v>FT Master</c:v>
                </c:pt>
              </c:strCache>
            </c:strRef>
          </c:tx>
          <c:spPr>
            <a:ln>
              <a:solidFill>
                <a:srgbClr val="0000FF"/>
              </a:solidFill>
            </a:ln>
          </c:spPr>
          <c:marker>
            <c:symbol val="diamond"/>
            <c:size val="10"/>
            <c:spPr>
              <a:solidFill>
                <a:srgbClr val="0000FF"/>
              </a:solidFill>
            </c:spPr>
          </c:marker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t"/>
            <c:showVal val="1"/>
          </c:dLbls>
          <c:cat>
            <c:strRef>
              <c:f>'[Chart in Microsoft PowerPoint]Sheet1'!$A$2:$A$14</c:f>
              <c:strCache>
                <c:ptCount val="13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  <c:pt idx="9">
                  <c:v>122</c:v>
                </c:pt>
                <c:pt idx="10">
                  <c:v>131</c:v>
                </c:pt>
                <c:pt idx="11">
                  <c:v>132</c:v>
                </c:pt>
                <c:pt idx="12">
                  <c:v>141</c:v>
                </c:pt>
              </c:strCache>
            </c:strRef>
          </c:cat>
          <c:val>
            <c:numRef>
              <c:f>'[Chart in Microsoft PowerPoint]Sheet1'!$B$2:$B$14</c:f>
              <c:numCache>
                <c:formatCode>General</c:formatCode>
                <c:ptCount val="13"/>
                <c:pt idx="0">
                  <c:v>250</c:v>
                </c:pt>
                <c:pt idx="1">
                  <c:v>268</c:v>
                </c:pt>
                <c:pt idx="2">
                  <c:v>275</c:v>
                </c:pt>
                <c:pt idx="3">
                  <c:v>316</c:v>
                </c:pt>
                <c:pt idx="4">
                  <c:v>360</c:v>
                </c:pt>
                <c:pt idx="5">
                  <c:v>384</c:v>
                </c:pt>
                <c:pt idx="6">
                  <c:v>446</c:v>
                </c:pt>
                <c:pt idx="7">
                  <c:v>490</c:v>
                </c:pt>
                <c:pt idx="8">
                  <c:v>525</c:v>
                </c:pt>
                <c:pt idx="9">
                  <c:v>600</c:v>
                </c:pt>
                <c:pt idx="10">
                  <c:v>700</c:v>
                </c:pt>
                <c:pt idx="11">
                  <c:v>658</c:v>
                </c:pt>
                <c:pt idx="12">
                  <c:v>750</c:v>
                </c:pt>
              </c:numCache>
            </c:numRef>
          </c:val>
        </c:ser>
        <c:ser>
          <c:idx val="1"/>
          <c:order val="1"/>
          <c:tx>
            <c:strRef>
              <c:f>'[Chart in Microsoft PowerPoint]Sheet1'!$C$1</c:f>
              <c:strCache>
                <c:ptCount val="1"/>
                <c:pt idx="0">
                  <c:v>FT PhD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ymbol val="square"/>
            <c:size val="10"/>
            <c:spPr>
              <a:solidFill>
                <a:srgbClr val="C00000"/>
              </a:solidFill>
            </c:spPr>
          </c:marker>
          <c:dLbls>
            <c:txPr>
              <a:bodyPr/>
              <a:lstStyle/>
              <a:p>
                <a:pPr>
                  <a:defRPr sz="1600"/>
                </a:pPr>
                <a:endParaRPr lang="en-US"/>
              </a:p>
            </c:txPr>
            <c:dLblPos val="t"/>
            <c:showVal val="1"/>
          </c:dLbls>
          <c:cat>
            <c:strRef>
              <c:f>'[Chart in Microsoft PowerPoint]Sheet1'!$A$2:$A$14</c:f>
              <c:strCache>
                <c:ptCount val="13"/>
                <c:pt idx="0">
                  <c:v>081</c:v>
                </c:pt>
                <c:pt idx="1">
                  <c:v>082</c:v>
                </c:pt>
                <c:pt idx="2">
                  <c:v>091</c:v>
                </c:pt>
                <c:pt idx="3">
                  <c:v>092</c:v>
                </c:pt>
                <c:pt idx="4">
                  <c:v>101</c:v>
                </c:pt>
                <c:pt idx="5">
                  <c:v>102</c:v>
                </c:pt>
                <c:pt idx="6">
                  <c:v>111</c:v>
                </c:pt>
                <c:pt idx="7">
                  <c:v>112</c:v>
                </c:pt>
                <c:pt idx="8">
                  <c:v>121</c:v>
                </c:pt>
                <c:pt idx="9">
                  <c:v>122</c:v>
                </c:pt>
                <c:pt idx="10">
                  <c:v>131</c:v>
                </c:pt>
                <c:pt idx="11">
                  <c:v>132</c:v>
                </c:pt>
                <c:pt idx="12">
                  <c:v>141</c:v>
                </c:pt>
              </c:strCache>
            </c:strRef>
          </c:cat>
          <c:val>
            <c:numRef>
              <c:f>'[Chart in Microsoft PowerPoint]Sheet1'!$C$2:$C$14</c:f>
              <c:numCache>
                <c:formatCode>General</c:formatCode>
                <c:ptCount val="13"/>
                <c:pt idx="0">
                  <c:v>76</c:v>
                </c:pt>
                <c:pt idx="1">
                  <c:v>79</c:v>
                </c:pt>
                <c:pt idx="2">
                  <c:v>82</c:v>
                </c:pt>
                <c:pt idx="3">
                  <c:v>88</c:v>
                </c:pt>
                <c:pt idx="4">
                  <c:v>103</c:v>
                </c:pt>
                <c:pt idx="5">
                  <c:v>113</c:v>
                </c:pt>
                <c:pt idx="6">
                  <c:v>129</c:v>
                </c:pt>
                <c:pt idx="7">
                  <c:v>142</c:v>
                </c:pt>
                <c:pt idx="8">
                  <c:v>157</c:v>
                </c:pt>
                <c:pt idx="9">
                  <c:v>193</c:v>
                </c:pt>
                <c:pt idx="10">
                  <c:v>199</c:v>
                </c:pt>
                <c:pt idx="11">
                  <c:v>204</c:v>
                </c:pt>
                <c:pt idx="12">
                  <c:v>201</c:v>
                </c:pt>
              </c:numCache>
            </c:numRef>
          </c:val>
        </c:ser>
        <c:dLbls/>
        <c:marker val="1"/>
        <c:axId val="67840256"/>
        <c:axId val="67891200"/>
      </c:lineChart>
      <c:catAx>
        <c:axId val="67840256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67891200"/>
        <c:crosses val="autoZero"/>
        <c:auto val="1"/>
        <c:lblAlgn val="ctr"/>
        <c:lblOffset val="100"/>
      </c:catAx>
      <c:valAx>
        <c:axId val="67891200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67840256"/>
        <c:crosses val="autoZero"/>
        <c:crossBetween val="between"/>
      </c:valAx>
    </c:plotArea>
    <c:legend>
      <c:legendPos val="t"/>
      <c:layout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E2656D36-494F-4545-9DEC-2DC498D01D8C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7760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0" hangingPunct="0">
              <a:defRPr sz="13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0" hangingPunct="0">
              <a:defRPr sz="1300">
                <a:latin typeface="Times New Roman" pitchFamily="18" charset="0"/>
                <a:cs typeface="Times New Roman" pitchFamily="18" charset="0"/>
              </a:defRPr>
            </a:lvl1pPr>
          </a:lstStyle>
          <a:p>
            <a:pPr>
              <a:defRPr/>
            </a:pPr>
            <a:fld id="{BCCF3C7C-71AE-428B-97C3-9345355054D3}" type="slidenum">
              <a:rPr lang="ar-SA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50428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371600"/>
            <a:ext cx="7851775" cy="1905000"/>
          </a:xfrm>
        </p:spPr>
        <p:txBody>
          <a:bodyPr/>
          <a:lstStyle>
            <a:lvl1pPr rtl="0">
              <a:defRPr sz="42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 algn="l"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 rtl="0">
              <a:defRPr>
                <a:latin typeface="+mj-lt"/>
                <a:cs typeface="Arial" charset="0"/>
              </a:defRPr>
            </a:lvl1pPr>
          </a:lstStyle>
          <a:p>
            <a:pPr>
              <a:defRPr/>
            </a:pPr>
            <a:fld id="{C1B1E04D-1BF3-469C-A56B-B448754EAEE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E87DA-3A65-424B-BC47-32A29D278A4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58813"/>
            <a:ext cx="2057400" cy="55133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58813"/>
            <a:ext cx="6019800" cy="55133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40172-37B9-4493-843F-1A36B309056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58813"/>
            <a:ext cx="8229600" cy="7889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764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851FB-7130-4CF4-B3BF-942C2A731818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54013"/>
            <a:ext cx="8229600" cy="788987"/>
          </a:xfrm>
        </p:spPr>
        <p:txBody>
          <a:bodyPr/>
          <a:lstStyle>
            <a:lvl1pPr algn="l" rtl="0">
              <a:defRPr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72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C64ACD-4A08-4362-A6C9-93FB6EF0F35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2C62D-50CC-4D4D-851D-7590761D22D6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D9FCF6-F06D-42C0-9360-6AAD8CDED42C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BD0D35-540A-4925-B180-6864150CFF84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6D10FE-3F8E-429C-AFBA-694E11DA0C17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C09A67-4850-4616-91ED-E9D3A52EA373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327D3-FF23-48DD-A4B7-76ABCD934CFB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2A838-77D7-4F41-A598-473592B8962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8813"/>
            <a:ext cx="8229600" cy="78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764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573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24600"/>
            <a:ext cx="9906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73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620000" y="6324600"/>
            <a:ext cx="1066800" cy="37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rtl="1"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AF0AA91-F685-45DF-84A4-B9B969EED87E}" type="slidenum">
              <a:rPr lang="ar-SA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5735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57352" name="Line 8"/>
          <p:cNvSpPr>
            <a:spLocks noChangeShapeType="1"/>
          </p:cNvSpPr>
          <p:nvPr/>
        </p:nvSpPr>
        <p:spPr bwMode="auto">
          <a:xfrm>
            <a:off x="457200" y="62484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2pPr>
      <a:lvl3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3pPr>
      <a:lvl4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4pPr>
      <a:lvl5pPr algn="ctr" rtl="1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800">
          <a:solidFill>
            <a:srgbClr val="000066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400">
          <a:solidFill>
            <a:schemeClr val="tx1"/>
          </a:solidFill>
          <a:latin typeface="+mn-lt"/>
          <a:cs typeface="+mn-cs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  <a:cs typeface="+mn-cs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  <a:cs typeface="+mn-cs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mailto:g????????@kfupm.edu.sa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fupm.edu.sa/gs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51775" cy="2590800"/>
          </a:xfrm>
        </p:spPr>
        <p:txBody>
          <a:bodyPr/>
          <a:lstStyle/>
          <a:p>
            <a:r>
              <a:rPr lang="en-GB" b="1" dirty="0" smtClean="0"/>
              <a:t>Welcome to KFUPM</a:t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US" sz="4000" dirty="0" smtClean="0"/>
              <a:t>Rules </a:t>
            </a:r>
            <a:r>
              <a:rPr lang="en-US" sz="4000" dirty="0"/>
              <a:t>and Regulations of Graduate Studies</a:t>
            </a:r>
            <a:br>
              <a:rPr lang="en-US" sz="4000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1200" y="3962400"/>
            <a:ext cx="6553200" cy="21336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Prof.</a:t>
            </a:r>
            <a:r>
              <a:rPr lang="en-GB" dirty="0" smtClean="0"/>
              <a:t> Salam A. Zummo</a:t>
            </a:r>
          </a:p>
          <a:p>
            <a:r>
              <a:rPr lang="en-GB" dirty="0" smtClean="0"/>
              <a:t>Dean of Graduate Studies</a:t>
            </a:r>
          </a:p>
          <a:p>
            <a:r>
              <a:rPr lang="en-GB" dirty="0" smtClean="0"/>
              <a:t>Sep. 11, 2014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SzPct val="120000"/>
              <a:buNone/>
            </a:pPr>
            <a:r>
              <a:rPr kumimoji="1" lang="en-US" b="1" dirty="0" smtClean="0">
                <a:cs typeface="Arial" charset="0"/>
              </a:rPr>
              <a:t>Goals: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globally competitive graduate programs.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Ensure </a:t>
            </a:r>
            <a:r>
              <a:rPr kumimoji="1" lang="en-IN" sz="2400" dirty="0">
                <a:cs typeface="Arial" charset="0"/>
              </a:rPr>
              <a:t>significant contribution to knowledge and innovation.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Attract </a:t>
            </a:r>
            <a:r>
              <a:rPr kumimoji="1" lang="en-IN" sz="2400" dirty="0">
                <a:cs typeface="Arial" charset="0"/>
              </a:rPr>
              <a:t>and retain quality of graduate students locally and internationally.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Develop </a:t>
            </a:r>
            <a:r>
              <a:rPr kumimoji="1" lang="en-IN" sz="2400" dirty="0">
                <a:cs typeface="Arial" charset="0"/>
              </a:rPr>
              <a:t>graduates personally, academically and professionally.</a:t>
            </a: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 smtClean="0">
                <a:cs typeface="Arial" charset="0"/>
              </a:rPr>
              <a:t>Provide </a:t>
            </a:r>
            <a:r>
              <a:rPr kumimoji="1" lang="en-IN" sz="2400" dirty="0">
                <a:cs typeface="Arial" charset="0"/>
              </a:rPr>
              <a:t>high quality services and efficient management that respond to faculty and student’s needs.</a:t>
            </a: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b="1" dirty="0" smtClean="0">
              <a:cs typeface="Arial" charset="0"/>
            </a:endParaRPr>
          </a:p>
        </p:txBody>
      </p:sp>
      <p:sp>
        <p:nvSpPr>
          <p:cNvPr id="5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8195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Important </a:t>
            </a:r>
            <a:r>
              <a:rPr lang="en-IN" dirty="0"/>
              <a:t>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09600" y="1447800"/>
            <a:ext cx="7848600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Every semester, all FT (FT/RA/LB/GA) students must pass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minimum of </a:t>
            </a: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09 credit hours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This is a very strict policy to insure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FT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status and smooth progress in the degree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Students must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submit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their Degree Plans by mid of the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second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semester of enrolment.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Every student should declare his thesis/dissertation advisor and topic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end of the second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semester of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enrolment.</a:t>
            </a:r>
          </a:p>
          <a:p>
            <a:pPr marL="0" indent="0">
              <a:buSzPct val="120000"/>
              <a:buNone/>
            </a:pPr>
            <a:endParaRPr kumimoji="1" lang="en-US" sz="20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5473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Important </a:t>
            </a:r>
            <a:r>
              <a:rPr lang="en-IN" dirty="0"/>
              <a:t>Policies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78486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The minimum time period between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thesis/dissertation </a:t>
            </a:r>
            <a:r>
              <a:rPr lang="en-IN" sz="2000" b="1" dirty="0">
                <a:latin typeface="Times New Roman" pitchFamily="18" charset="0"/>
                <a:cs typeface="Times New Roman" pitchFamily="18" charset="0"/>
              </a:rPr>
              <a:t>proposal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approval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and the planned public oral defence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is:</a:t>
            </a:r>
          </a:p>
          <a:p>
            <a:pPr lvl="1" algn="just">
              <a:buSzPct val="113000"/>
              <a:buFont typeface="Wingdings" pitchFamily="2" charset="2"/>
              <a:buChar char="§"/>
            </a:pP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04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months with </a:t>
            </a: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-semester difference for </a:t>
            </a: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MS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thesis. 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SzPct val="113000"/>
              <a:buFont typeface="Wingdings" pitchFamily="2" charset="2"/>
              <a:buChar char="§"/>
            </a:pP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09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months with </a:t>
            </a: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-semester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difference for </a:t>
            </a:r>
            <a:r>
              <a:rPr lang="en-IN" sz="2000" b="1" u="sng" dirty="0" smtClean="0">
                <a:latin typeface="Times New Roman" pitchFamily="18" charset="0"/>
                <a:cs typeface="Times New Roman" pitchFamily="18" charset="0"/>
              </a:rPr>
              <a:t>PhD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dissertation. 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Allow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for at least one month for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processing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in the Department, College and Deanship of Graduate Studies.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A student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who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defends his thesis/dissertation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in a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semester is assigned an IC grade.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The IC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grade will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be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changed </a:t>
            </a:r>
            <a:r>
              <a:rPr lang="en-IN" sz="2000" dirty="0">
                <a:latin typeface="Times New Roman" pitchFamily="18" charset="0"/>
                <a:cs typeface="Times New Roman" pitchFamily="18" charset="0"/>
              </a:rPr>
              <a:t>into NP once the final bound theses/dissertations is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submitted.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SzPct val="120000"/>
              <a:buNone/>
            </a:pPr>
            <a:endParaRPr kumimoji="1" lang="en-US" sz="20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820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Important Policies – PhD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1430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All PhD students are required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to: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L="796925" lvl="1" indent="-339725" algn="just"/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Pass the PhD Comprehensive Exam within 04 semesters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enrolment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at max.</a:t>
            </a:r>
          </a:p>
          <a:p>
            <a:pPr marL="796925" lvl="1" indent="-339725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Comprehensive exam can be attempted twice at max upon recommendation of the Dept. </a:t>
            </a:r>
          </a:p>
          <a:p>
            <a:pPr marL="796925" lvl="1" indent="-339725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attempt the comprehensive exam in 3</a:t>
            </a:r>
            <a:r>
              <a:rPr lang="en-US" sz="1800" baseline="30000" dirty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1800" dirty="0">
                <a:latin typeface="Times New Roman" pitchFamily="18" charset="0"/>
                <a:cs typeface="Times New Roman" pitchFamily="18" charset="0"/>
              </a:rPr>
              <a:t> semester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796925" lvl="1" indent="-339725" algn="just"/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Submit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dissertation proposals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within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06 semesters of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enrolment 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at max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5000"/>
              <a:buFont typeface="Wingdings" pitchFamily="2" charset="2"/>
              <a:buChar char="§"/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5000"/>
              <a:buFont typeface="Wingdings" pitchFamily="2" charset="2"/>
              <a:buChar char="§"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Failing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progress according to set deadlines may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lead to issuance of Warnings or even dismissals from the PhD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PhD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students should pass the comprehensive examination as part of the Seminar course XXX-699. 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Hence, PhD students must register XXX-699 in 3</a:t>
            </a:r>
            <a:r>
              <a:rPr lang="en-IN" sz="2000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 semester.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course is a pre-requisite to registering the PhD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Pre-Dissertation XXX-711. 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The course is graded as pass or fail</a:t>
            </a:r>
            <a:r>
              <a:rPr lang="en-I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01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Expectations </a:t>
            </a:r>
            <a:r>
              <a:rPr lang="en-GB" dirty="0" smtClean="0"/>
              <a:t>from RAs/LBs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 typical RA or LB shall spend his time as follows: </a:t>
            </a:r>
          </a:p>
          <a:p>
            <a:endParaRPr lang="en-US" sz="2400" dirty="0" smtClean="0"/>
          </a:p>
          <a:p>
            <a:pPr lvl="1"/>
            <a:r>
              <a:rPr lang="en-US" sz="2000" dirty="0" smtClean="0"/>
              <a:t>Spend </a:t>
            </a:r>
            <a:r>
              <a:rPr lang="en-US" sz="2000" dirty="0" smtClean="0"/>
              <a:t>15 hours per week on department services (teaching, or admin)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Equivalent to teaching 6 contact hours (e.g. 2 LAB sessions)</a:t>
            </a:r>
          </a:p>
          <a:p>
            <a:endParaRPr lang="en-US" sz="2200" dirty="0" smtClean="0"/>
          </a:p>
        </p:txBody>
      </p:sp>
    </p:spTree>
    <p:extLst>
      <p:ext uri="{BB962C8B-B14F-4D97-AF65-F5344CB8AC3E}">
        <p14:creationId xmlns:p14="http://schemas.microsoft.com/office/powerpoint/2010/main" xmlns="" val="393236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pPr algn="l" rtl="0"/>
            <a:r>
              <a:rPr lang="en-GB" dirty="0" smtClean="0"/>
              <a:t>KFUPM </a:t>
            </a:r>
            <a:r>
              <a:rPr lang="en-GB" dirty="0"/>
              <a:t>Expectations from </a:t>
            </a:r>
            <a:r>
              <a:rPr lang="en-GB" dirty="0" smtClean="0"/>
              <a:t>Students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05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Work Ethics and Integrity:</a:t>
            </a:r>
          </a:p>
          <a:p>
            <a:pPr lvl="1"/>
            <a:r>
              <a:rPr lang="en-US" sz="2000" b="1" dirty="0" smtClean="0"/>
              <a:t>Teaching: </a:t>
            </a:r>
            <a:r>
              <a:rPr lang="en-US" sz="2000" dirty="0" smtClean="0"/>
              <a:t>Utilize the full time of the LAB or lecture session with experiments/assignments/report writing, etc.</a:t>
            </a:r>
          </a:p>
          <a:p>
            <a:pPr lvl="1"/>
            <a:r>
              <a:rPr lang="en-US" sz="2000" b="1" dirty="0" smtClean="0"/>
              <a:t>Research: </a:t>
            </a:r>
            <a:r>
              <a:rPr lang="en-US" sz="2000" dirty="0" smtClean="0"/>
              <a:t>Produce original research and results, and cite sources of information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KFUPM does not allow the following practices:</a:t>
            </a:r>
          </a:p>
          <a:p>
            <a:pPr lvl="1"/>
            <a:r>
              <a:rPr lang="en-US" sz="2000" dirty="0" smtClean="0"/>
              <a:t>Working outside campus by any means or in any way.</a:t>
            </a:r>
          </a:p>
          <a:p>
            <a:pPr lvl="1"/>
            <a:r>
              <a:rPr lang="en-US" sz="2000" dirty="0" smtClean="0"/>
              <a:t>Working on-campus on unofficial jobs (such as helping undergraduate students in reports, etc).</a:t>
            </a:r>
          </a:p>
          <a:p>
            <a:pPr lvl="1"/>
            <a:endParaRPr lang="en-US" sz="2000" dirty="0" smtClean="0"/>
          </a:p>
          <a:p>
            <a:pPr algn="ctr"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Violating the Ethics and Integrity code will result in terminating the contract regardless of academic performance</a:t>
            </a:r>
            <a:endParaRPr lang="en-US" sz="2000" dirty="0" smtClean="0"/>
          </a:p>
          <a:p>
            <a:pPr lvl="1"/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115874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r>
              <a:rPr lang="en-GB" dirty="0" smtClean="0"/>
              <a:t>“Graduate Studies” </a:t>
            </a:r>
            <a:r>
              <a:rPr lang="en-GB" dirty="0" smtClean="0"/>
              <a:t>tab in Portal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7848600" cy="4114800"/>
          </a:xfrm>
        </p:spPr>
        <p:txBody>
          <a:bodyPr/>
          <a:lstStyle/>
          <a:p>
            <a:r>
              <a:rPr lang="en-GB" sz="2200" dirty="0" err="1" smtClean="0"/>
              <a:t>GradWeb</a:t>
            </a:r>
            <a:endParaRPr lang="en-GB" sz="2200" dirty="0" smtClean="0"/>
          </a:p>
          <a:p>
            <a:endParaRPr lang="en-GB" sz="2200" dirty="0" smtClean="0"/>
          </a:p>
          <a:p>
            <a:r>
              <a:rPr lang="en-GB" sz="2200" dirty="0" smtClean="0"/>
              <a:t>Online </a:t>
            </a:r>
            <a:r>
              <a:rPr lang="en-GB" sz="2200" dirty="0" smtClean="0"/>
              <a:t>Clearance for </a:t>
            </a:r>
            <a:r>
              <a:rPr lang="en-GB" sz="2200" dirty="0" smtClean="0"/>
              <a:t>FT and PT </a:t>
            </a:r>
            <a:r>
              <a:rPr lang="en-GB" sz="2200" dirty="0" smtClean="0"/>
              <a:t>Students</a:t>
            </a:r>
            <a:r>
              <a:rPr lang="en-GB" sz="2200" dirty="0" smtClean="0"/>
              <a:t>.</a:t>
            </a:r>
          </a:p>
          <a:p>
            <a:endParaRPr lang="en-GB" sz="2200" dirty="0" smtClean="0"/>
          </a:p>
          <a:p>
            <a:r>
              <a:rPr lang="en-GB" sz="2200" dirty="0" smtClean="0"/>
              <a:t>ID card system for PT students</a:t>
            </a:r>
          </a:p>
          <a:p>
            <a:endParaRPr lang="en-GB" sz="2200" dirty="0" smtClean="0"/>
          </a:p>
          <a:p>
            <a:r>
              <a:rPr lang="en-GB" sz="2200" dirty="0" smtClean="0"/>
              <a:t>E-print for thesis/dissertation uploading in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013797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788987"/>
          </a:xfrm>
        </p:spPr>
        <p:txBody>
          <a:bodyPr/>
          <a:lstStyle/>
          <a:p>
            <a:r>
              <a:rPr lang="en-GB" dirty="0" smtClean="0"/>
              <a:t>“Graduate Studies” </a:t>
            </a:r>
            <a:r>
              <a:rPr lang="en-GB" dirty="0" smtClean="0"/>
              <a:t>tab in Portal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953000"/>
          </a:xfrm>
        </p:spPr>
        <p:txBody>
          <a:bodyPr/>
          <a:lstStyle/>
          <a:p>
            <a:r>
              <a:rPr lang="en-GB" sz="2400" b="1" dirty="0" err="1" smtClean="0"/>
              <a:t>GradWeb</a:t>
            </a:r>
            <a:r>
              <a:rPr lang="en-GB" sz="2400" b="1" dirty="0" smtClean="0"/>
              <a:t>:</a:t>
            </a:r>
            <a:endParaRPr lang="en-GB" sz="2400" b="1" dirty="0" smtClean="0"/>
          </a:p>
          <a:p>
            <a:pPr lvl="1"/>
            <a:r>
              <a:rPr lang="en-GB" sz="2000" dirty="0" smtClean="0"/>
              <a:t>Requests and approvals </a:t>
            </a:r>
            <a:r>
              <a:rPr lang="en-GB" sz="2000" dirty="0" smtClean="0"/>
              <a:t>are </a:t>
            </a:r>
            <a:r>
              <a:rPr lang="en-GB" sz="2000" dirty="0" smtClean="0"/>
              <a:t>fully online (</a:t>
            </a:r>
            <a:r>
              <a:rPr lang="en-GB" sz="2000" dirty="0" smtClean="0"/>
              <a:t>no paper, </a:t>
            </a:r>
            <a:r>
              <a:rPr lang="en-GB" sz="2000" dirty="0" smtClean="0"/>
              <a:t>more accurate data entry, </a:t>
            </a:r>
            <a:r>
              <a:rPr lang="en-GB" sz="2000" dirty="0" smtClean="0"/>
              <a:t>easy </a:t>
            </a:r>
            <a:r>
              <a:rPr lang="en-GB" sz="2000" dirty="0" smtClean="0"/>
              <a:t>to track and </a:t>
            </a:r>
            <a:r>
              <a:rPr lang="en-GB" sz="2000" dirty="0" smtClean="0"/>
              <a:t>very efficient</a:t>
            </a:r>
            <a:r>
              <a:rPr lang="en-GB" sz="2000" dirty="0" smtClean="0"/>
              <a:t>).</a:t>
            </a:r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r>
              <a:rPr lang="en-GB" sz="2000" dirty="0" smtClean="0"/>
              <a:t>Current available services:</a:t>
            </a:r>
            <a:endParaRPr lang="en-GB" sz="2000" dirty="0" smtClean="0"/>
          </a:p>
          <a:p>
            <a:pPr lvl="2"/>
            <a:r>
              <a:rPr lang="en-GB" sz="1800" dirty="0" smtClean="0"/>
              <a:t>Online </a:t>
            </a:r>
            <a:r>
              <a:rPr lang="en-GB" sz="1800" dirty="0" smtClean="0"/>
              <a:t>submission/tracking/view/printing </a:t>
            </a:r>
            <a:r>
              <a:rPr lang="en-GB" sz="1800" dirty="0" smtClean="0"/>
              <a:t>of Degree Plan.</a:t>
            </a:r>
          </a:p>
          <a:p>
            <a:pPr lvl="2"/>
            <a:r>
              <a:rPr lang="en-GB" sz="1800" dirty="0" smtClean="0"/>
              <a:t>Academic </a:t>
            </a:r>
            <a:r>
              <a:rPr lang="en-GB" sz="1800" dirty="0" smtClean="0"/>
              <a:t>Summary of the </a:t>
            </a:r>
            <a:r>
              <a:rPr lang="en-GB" sz="1800" dirty="0" smtClean="0"/>
              <a:t>student (all info we know about the student!!)</a:t>
            </a:r>
          </a:p>
          <a:p>
            <a:pPr lvl="2"/>
            <a:endParaRPr lang="en-GB" sz="2000" dirty="0" smtClean="0"/>
          </a:p>
          <a:p>
            <a:pPr lvl="1"/>
            <a:r>
              <a:rPr lang="en-GB" sz="2000" dirty="0" smtClean="0"/>
              <a:t>Services to be provided this year:</a:t>
            </a:r>
            <a:endParaRPr lang="en-GB" sz="2000" dirty="0" smtClean="0"/>
          </a:p>
          <a:p>
            <a:pPr lvl="2"/>
            <a:r>
              <a:rPr lang="en-GB" sz="1800" dirty="0" smtClean="0"/>
              <a:t>Thesis/Dissertation </a:t>
            </a:r>
            <a:r>
              <a:rPr lang="en-GB" sz="1800" dirty="0" smtClean="0"/>
              <a:t>Advisor Selection (coming very soon).</a:t>
            </a:r>
          </a:p>
          <a:p>
            <a:pPr lvl="2"/>
            <a:r>
              <a:rPr lang="en-GB" sz="1800" dirty="0"/>
              <a:t>Thesis/Dissertation </a:t>
            </a:r>
            <a:r>
              <a:rPr lang="en-GB" sz="1800" dirty="0" smtClean="0"/>
              <a:t>Proposal Submission (coming soon</a:t>
            </a:r>
            <a:r>
              <a:rPr lang="en-GB" sz="1800" dirty="0" smtClean="0"/>
              <a:t>).</a:t>
            </a:r>
          </a:p>
          <a:p>
            <a:pPr lvl="2"/>
            <a:r>
              <a:rPr lang="en-GB" sz="1800" dirty="0" smtClean="0"/>
              <a:t>Oral </a:t>
            </a:r>
            <a:r>
              <a:rPr lang="en-GB" sz="1800" dirty="0" err="1" smtClean="0"/>
              <a:t>defense</a:t>
            </a:r>
            <a:r>
              <a:rPr lang="en-GB" sz="1800" dirty="0" smtClean="0"/>
              <a:t> request (coming very soon).</a:t>
            </a:r>
          </a:p>
          <a:p>
            <a:pPr lvl="2"/>
            <a:r>
              <a:rPr lang="en-GB" sz="1800" dirty="0" smtClean="0"/>
              <a:t>Graduation requests (coming soon).</a:t>
            </a:r>
          </a:p>
          <a:p>
            <a:pPr lvl="2"/>
            <a:r>
              <a:rPr lang="en-GB" sz="1800" dirty="0" smtClean="0"/>
              <a:t>Many other services to be added...</a:t>
            </a:r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xmlns="" val="34013797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Familiarizing </a:t>
            </a:r>
            <a:r>
              <a:rPr lang="en-IN" dirty="0"/>
              <a:t>with Terms </a:t>
            </a:r>
            <a:r>
              <a:rPr lang="en-IN" dirty="0" smtClean="0"/>
              <a:t>&amp; </a:t>
            </a:r>
            <a:r>
              <a:rPr lang="en-IN" dirty="0"/>
              <a:t>Procedures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5800" y="15240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>
                <a:cs typeface="Arial" charset="0"/>
              </a:rPr>
              <a:t>Academic </a:t>
            </a:r>
            <a:r>
              <a:rPr kumimoji="1" lang="en-IN" dirty="0" smtClean="0">
                <a:cs typeface="Arial" charset="0"/>
              </a:rPr>
              <a:t>Petition</a:t>
            </a:r>
            <a:r>
              <a:rPr kumimoji="1" lang="en-IN" dirty="0" smtClean="0">
                <a:cs typeface="Arial" charset="0"/>
              </a:rPr>
              <a:t>s</a:t>
            </a:r>
            <a:endParaRPr kumimoji="1" lang="en-IN" dirty="0">
              <a:cs typeface="Arial" charset="0"/>
            </a:endParaRP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Provisional </a:t>
            </a:r>
            <a:r>
              <a:rPr kumimoji="1" lang="en-IN" dirty="0">
                <a:cs typeface="Arial" charset="0"/>
              </a:rPr>
              <a:t>and Regular Status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Degree </a:t>
            </a:r>
            <a:r>
              <a:rPr kumimoji="1" lang="en-IN" dirty="0" smtClean="0">
                <a:cs typeface="Arial" charset="0"/>
              </a:rPr>
              <a:t>Plan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CGPA and Warning Policy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Thesis/Dissertation Proposal &amp; Committee Formation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Public Oral </a:t>
            </a:r>
            <a:r>
              <a:rPr kumimoji="1" lang="en-IN" dirty="0" err="1" smtClean="0">
                <a:cs typeface="Arial" charset="0"/>
              </a:rPr>
              <a:t>Defense</a:t>
            </a:r>
            <a:r>
              <a:rPr kumimoji="1" lang="en-IN" dirty="0" smtClean="0">
                <a:cs typeface="Arial" charset="0"/>
              </a:rPr>
              <a:t> of Thesis/Dissertation</a:t>
            </a: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IN" dirty="0" smtClean="0">
                <a:cs typeface="Arial" charset="0"/>
              </a:rPr>
              <a:t>Readmission</a:t>
            </a:r>
            <a:endParaRPr kumimoji="1" lang="en-IN" dirty="0">
              <a:cs typeface="Arial" charset="0"/>
            </a:endParaRPr>
          </a:p>
          <a:p>
            <a:pPr>
              <a:buSzPct val="120000"/>
              <a:buFont typeface="Wingdings" pitchFamily="2" charset="2"/>
              <a:buChar char="§"/>
            </a:pPr>
            <a:endParaRPr kumimoji="1" lang="en-US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5041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19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Academic </a:t>
            </a:r>
            <a:r>
              <a:rPr lang="en-IN" dirty="0" smtClean="0"/>
              <a:t>Petitions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Specific Form </a:t>
            </a:r>
            <a:r>
              <a:rPr kumimoji="1" lang="en-IN" sz="2400" dirty="0" smtClean="0">
                <a:cs typeface="Arial" charset="0"/>
              </a:rPr>
              <a:t>available on </a:t>
            </a:r>
            <a:r>
              <a:rPr kumimoji="1" lang="en-IN" sz="2400" dirty="0">
                <a:cs typeface="Arial" charset="0"/>
              </a:rPr>
              <a:t>the website of Graduate Studies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(from homepage, Current Students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Forms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Miscellaneous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Academic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Petition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400" dirty="0">
                <a:cs typeface="Arial" charset="0"/>
              </a:rPr>
              <a:t>It can be used </a:t>
            </a:r>
            <a:r>
              <a:rPr kumimoji="1" lang="en-IN" sz="2400" dirty="0" smtClean="0">
                <a:cs typeface="Arial" charset="0"/>
              </a:rPr>
              <a:t>for: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Provisional status to Regular. </a:t>
            </a:r>
            <a:endParaRPr kumimoji="1" lang="en-IN" sz="2000" dirty="0" smtClean="0">
              <a:solidFill>
                <a:schemeClr val="tx1">
                  <a:lumMod val="95000"/>
                  <a:lumOff val="5000"/>
                </a:schemeClr>
              </a:solidFill>
              <a:cs typeface="Arial" charset="0"/>
            </a:endParaRP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Changing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status from Pre-Graduate to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Graduate.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Accepting/waiving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GRE/TOEFL/Deficiency Courses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etc.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Transferring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Credits from an unfinished degree at another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institution.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Waiving pre-requisites of courses with strong justification.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Registering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more/less than allowed credit 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hours.</a:t>
            </a:r>
          </a:p>
          <a:p>
            <a:pPr lvl="1"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For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more information please check FAQs (from homepage, Current Students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  <a:sym typeface="Wingdings" pitchFamily="2" charset="2"/>
              </a:rPr>
              <a:t></a:t>
            </a:r>
            <a:r>
              <a:rPr kumimoji="1"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 </a:t>
            </a:r>
            <a:r>
              <a:rPr kumimoji="1" lang="en-IN" sz="2000" dirty="0">
                <a:solidFill>
                  <a:schemeClr val="tx1">
                    <a:lumMod val="95000"/>
                    <a:lumOff val="5000"/>
                  </a:schemeClr>
                </a:solidFill>
                <a:cs typeface="Arial" charset="0"/>
              </a:rPr>
              <a:t>FAQ)</a:t>
            </a:r>
          </a:p>
          <a:p>
            <a:pPr marL="0" indent="0">
              <a:buSzPct val="120000"/>
              <a:buNone/>
            </a:pPr>
            <a:endParaRPr kumimoji="1" lang="en-US" sz="24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963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US" dirty="0" smtClean="0">
                <a:solidFill>
                  <a:srgbClr val="006600"/>
                </a:solidFill>
                <a:cs typeface="Arial" charset="0"/>
              </a:rPr>
              <a:t>Overview at KFUPM</a:t>
            </a:r>
          </a:p>
        </p:txBody>
      </p:sp>
      <p:sp>
        <p:nvSpPr>
          <p:cNvPr id="11" name="TextBox 3"/>
          <p:cNvSpPr txBox="1">
            <a:spLocks noChangeArrowheads="1"/>
          </p:cNvSpPr>
          <p:nvPr/>
        </p:nvSpPr>
        <p:spPr bwMode="auto">
          <a:xfrm>
            <a:off x="762000" y="1295400"/>
            <a:ext cx="7848600" cy="4539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Founded in 1963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en-US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Composed of 7 </a:t>
            </a:r>
            <a:r>
              <a:rPr lang="en-US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colleges and 18 departments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State-of-the-art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IT center, Library, infrastructure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Recognized as the leading science and engineering </a:t>
            </a:r>
            <a:r>
              <a:rPr lang="sv-SE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school </a:t>
            </a: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in the whole region</a:t>
            </a:r>
          </a:p>
          <a:p>
            <a:pPr marL="342900" indent="-342900">
              <a:spcBef>
                <a:spcPts val="600"/>
              </a:spcBef>
              <a:buClr>
                <a:schemeClr val="accent1">
                  <a:lumMod val="75000"/>
                </a:schemeClr>
              </a:buClr>
              <a:buSzPct val="120000"/>
              <a:buFont typeface="Wingdings" pitchFamily="2" charset="2"/>
              <a:buChar char="§"/>
            </a:pPr>
            <a:r>
              <a:rPr lang="sv-SE" sz="2400" dirty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Research is supported by</a:t>
            </a:r>
            <a:r>
              <a:rPr lang="sv-SE" sz="2400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Deanship of Scientific Research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Research Institute 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Six National Centers </a:t>
            </a: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of Research Excellence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KACST funds for faculty and graduate students</a:t>
            </a:r>
          </a:p>
          <a:p>
            <a:pPr marL="800100" lvl="1" indent="-342900">
              <a:spcBef>
                <a:spcPts val="600"/>
              </a:spcBef>
              <a:buClr>
                <a:srgbClr val="006600"/>
              </a:buClr>
              <a:buFont typeface="Wingdings" pitchFamily="2" charset="2"/>
              <a:buChar char="q"/>
            </a:pPr>
            <a:r>
              <a:rPr lang="sv-SE" sz="2000" dirty="0">
                <a:latin typeface="Times New Roman" pitchFamily="18" charset="0"/>
                <a:cs typeface="Times New Roman" pitchFamily="18" charset="0"/>
              </a:rPr>
              <a:t>National Science and Technology Plan </a:t>
            </a:r>
            <a:r>
              <a:rPr lang="sv-SE" sz="2000" dirty="0" smtClean="0">
                <a:latin typeface="Times New Roman" pitchFamily="18" charset="0"/>
                <a:cs typeface="Times New Roman" pitchFamily="18" charset="0"/>
              </a:rPr>
              <a:t>(NSTP)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16382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Flow of Academic Petition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2133600" y="17526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Student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Initiation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8" name="Flowchart: Process 17"/>
          <p:cNvSpPr/>
          <p:nvPr/>
        </p:nvSpPr>
        <p:spPr>
          <a:xfrm>
            <a:off x="2133600" y="2590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Department’s Graduate Coordinator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19" name="Flowchart: Process 18"/>
          <p:cNvSpPr/>
          <p:nvPr/>
        </p:nvSpPr>
        <p:spPr>
          <a:xfrm>
            <a:off x="2133600" y="4114800"/>
            <a:ext cx="4572000" cy="6858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Dean of Graduate Studies 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Final 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0" name="Flowchart: Process 19"/>
          <p:cNvSpPr/>
          <p:nvPr/>
        </p:nvSpPr>
        <p:spPr>
          <a:xfrm>
            <a:off x="2133600" y="33528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Department Chairman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Approval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sp>
        <p:nvSpPr>
          <p:cNvPr id="21" name="Flowchart: Process 20"/>
          <p:cNvSpPr/>
          <p:nvPr/>
        </p:nvSpPr>
        <p:spPr>
          <a:xfrm>
            <a:off x="2133600" y="5029200"/>
            <a:ext cx="4572000" cy="533400"/>
          </a:xfrm>
          <a:prstGeom prst="flowChartProcess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Registrar (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Proper Action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)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4344194" y="2437606"/>
            <a:ext cx="3048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rot="5400000">
            <a:off x="4382294" y="3237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rot="5400000">
            <a:off x="4382294" y="39997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>
          <a:xfrm rot="5400000">
            <a:off x="4382294" y="4914106"/>
            <a:ext cx="228600" cy="158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48000"/>
                <a:satMod val="110000"/>
              </a:srgbClr>
            </a:solidFill>
            <a:prstDash val="soli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xmlns="" val="423458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Provisional &amp; Regular Status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784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cs typeface="Arial" charset="0"/>
              </a:rPr>
              <a:t>Students </a:t>
            </a:r>
            <a:r>
              <a:rPr kumimoji="1" lang="en-IN" sz="2000" dirty="0">
                <a:cs typeface="Arial" charset="0"/>
              </a:rPr>
              <a:t>admitted with academic conditions </a:t>
            </a:r>
            <a:r>
              <a:rPr kumimoji="1" lang="en-IN" sz="2000" dirty="0" smtClean="0">
                <a:cs typeface="Arial" charset="0"/>
              </a:rPr>
              <a:t>are on </a:t>
            </a:r>
            <a:r>
              <a:rPr kumimoji="1" lang="en-IN" sz="2000" b="1" dirty="0" smtClean="0">
                <a:cs typeface="Arial" charset="0"/>
              </a:rPr>
              <a:t>PROVISIONAL STATUS</a:t>
            </a:r>
            <a:endParaRPr kumimoji="1" lang="en-IN" sz="2000" b="1" dirty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cs typeface="Arial" charset="0"/>
              </a:rPr>
              <a:t>Academic </a:t>
            </a:r>
            <a:r>
              <a:rPr kumimoji="1" lang="en-IN" sz="2000" dirty="0">
                <a:cs typeface="Arial" charset="0"/>
              </a:rPr>
              <a:t>conditions could be </a:t>
            </a:r>
            <a:r>
              <a:rPr kumimoji="1" lang="en-IN" sz="2000" b="1" dirty="0">
                <a:cs typeface="Arial" charset="0"/>
              </a:rPr>
              <a:t>GRE</a:t>
            </a:r>
            <a:r>
              <a:rPr kumimoji="1" lang="en-IN" sz="2000" dirty="0">
                <a:cs typeface="Arial" charset="0"/>
              </a:rPr>
              <a:t>, </a:t>
            </a:r>
            <a:r>
              <a:rPr kumimoji="1" lang="en-IN" sz="2000" b="1" dirty="0">
                <a:cs typeface="Arial" charset="0"/>
              </a:rPr>
              <a:t>GMAT</a:t>
            </a:r>
            <a:r>
              <a:rPr kumimoji="1" lang="en-IN" sz="2000" dirty="0">
                <a:cs typeface="Arial" charset="0"/>
              </a:rPr>
              <a:t>, </a:t>
            </a:r>
            <a:r>
              <a:rPr kumimoji="1" lang="en-IN" sz="2000" b="1" dirty="0">
                <a:cs typeface="Arial" charset="0"/>
              </a:rPr>
              <a:t>TOEFL</a:t>
            </a:r>
            <a:r>
              <a:rPr kumimoji="1" lang="en-IN" sz="2000" dirty="0">
                <a:cs typeface="Arial" charset="0"/>
              </a:rPr>
              <a:t>, </a:t>
            </a:r>
            <a:r>
              <a:rPr kumimoji="1" lang="en-IN" sz="2000" b="1" dirty="0">
                <a:cs typeface="Arial" charset="0"/>
              </a:rPr>
              <a:t>deficiency courses</a:t>
            </a:r>
            <a:r>
              <a:rPr kumimoji="1" lang="en-IN" sz="2000" dirty="0">
                <a:cs typeface="Arial" charset="0"/>
              </a:rPr>
              <a:t>, etc.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cs typeface="Arial" charset="0"/>
              </a:rPr>
              <a:t>Students must </a:t>
            </a:r>
            <a:r>
              <a:rPr kumimoji="1" lang="en-IN" sz="2000" dirty="0" smtClean="0">
                <a:cs typeface="Arial" charset="0"/>
              </a:rPr>
              <a:t>fulfil </a:t>
            </a:r>
            <a:r>
              <a:rPr kumimoji="1" lang="en-IN" sz="2000" dirty="0" smtClean="0">
                <a:cs typeface="Arial" charset="0"/>
              </a:rPr>
              <a:t>admission conditions </a:t>
            </a:r>
            <a:r>
              <a:rPr kumimoji="1" lang="en-IN" sz="2000" dirty="0" smtClean="0">
                <a:cs typeface="Arial" charset="0"/>
              </a:rPr>
              <a:t>within </a:t>
            </a:r>
            <a:r>
              <a:rPr kumimoji="1" lang="en-IN" sz="2000" dirty="0">
                <a:cs typeface="Arial" charset="0"/>
              </a:rPr>
              <a:t>the first semester of </a:t>
            </a:r>
            <a:r>
              <a:rPr kumimoji="1" lang="en-IN" sz="2000" dirty="0" smtClean="0">
                <a:cs typeface="Arial" charset="0"/>
              </a:rPr>
              <a:t>enrolment.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000" dirty="0" smtClean="0">
                <a:cs typeface="Arial" charset="0"/>
              </a:rPr>
              <a:t>Once a student fulfils all academic conditions, he should submit an academic </a:t>
            </a:r>
            <a:r>
              <a:rPr kumimoji="1" lang="en-IN" sz="2000" dirty="0" smtClean="0">
                <a:cs typeface="Arial" charset="0"/>
              </a:rPr>
              <a:t>petition </a:t>
            </a:r>
            <a:r>
              <a:rPr kumimoji="1" lang="en-IN" sz="2000" dirty="0" smtClean="0">
                <a:cs typeface="Arial" charset="0"/>
              </a:rPr>
              <a:t>to change status to </a:t>
            </a:r>
            <a:r>
              <a:rPr kumimoji="1" lang="en-IN" sz="2000" b="1" dirty="0" smtClean="0">
                <a:cs typeface="Arial" charset="0"/>
              </a:rPr>
              <a:t>Regular status</a:t>
            </a:r>
            <a:r>
              <a:rPr kumimoji="1" lang="en-IN" sz="2000" dirty="0" smtClean="0">
                <a:cs typeface="Arial" charset="0"/>
              </a:rPr>
              <a:t>.</a:t>
            </a:r>
            <a:endParaRPr kumimoji="1" lang="en-IN" sz="20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000" dirty="0" smtClean="0">
              <a:cs typeface="Arial" charset="0"/>
            </a:endParaRPr>
          </a:p>
          <a:p>
            <a:pPr marL="0" indent="0">
              <a:buSzPct val="120000"/>
              <a:buNone/>
            </a:pPr>
            <a:endParaRPr kumimoji="1" lang="en-US" sz="20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430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 smtClean="0"/>
              <a:t>The </a:t>
            </a:r>
            <a:r>
              <a:rPr lang="en-IN" dirty="0" smtClean="0"/>
              <a:t>HOLD </a:t>
            </a:r>
            <a:r>
              <a:rPr lang="en-IN" dirty="0"/>
              <a:t>List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447800"/>
            <a:ext cx="8077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List of students </a:t>
            </a:r>
            <a:r>
              <a:rPr kumimoji="1" lang="en-IN" sz="2200" dirty="0">
                <a:cs typeface="Arial" charset="0"/>
              </a:rPr>
              <a:t>who are still on Provisional Status.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It is </a:t>
            </a:r>
            <a:r>
              <a:rPr kumimoji="1" lang="en-IN" sz="2200" dirty="0" smtClean="0">
                <a:cs typeface="Arial" charset="0"/>
              </a:rPr>
              <a:t>prepared at the mid of every semester.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Students in the HOLD list must change their status </a:t>
            </a:r>
            <a:r>
              <a:rPr kumimoji="1" lang="en-IN" sz="2200" dirty="0">
                <a:cs typeface="Arial" charset="0"/>
              </a:rPr>
              <a:t>to </a:t>
            </a:r>
            <a:r>
              <a:rPr kumimoji="1" lang="en-IN" sz="2200" dirty="0" smtClean="0">
                <a:cs typeface="Arial" charset="0"/>
              </a:rPr>
              <a:t>Regular status by clearing all admission conditions.</a:t>
            </a:r>
            <a:endParaRPr kumimoji="1" lang="en-IN" sz="2200" dirty="0">
              <a:cs typeface="Arial" charset="0"/>
            </a:endParaRP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Students </a:t>
            </a:r>
            <a:r>
              <a:rPr kumimoji="1" lang="en-IN" sz="2200" dirty="0">
                <a:cs typeface="Arial" charset="0"/>
              </a:rPr>
              <a:t>failing to do so will </a:t>
            </a:r>
            <a:r>
              <a:rPr kumimoji="1" lang="en-IN" sz="2200" dirty="0" smtClean="0">
                <a:cs typeface="Arial" charset="0"/>
              </a:rPr>
              <a:t>be put on </a:t>
            </a:r>
            <a:r>
              <a:rPr kumimoji="1" lang="en-IN" sz="2200" b="1" dirty="0" smtClean="0">
                <a:cs typeface="Arial" charset="0"/>
              </a:rPr>
              <a:t>registration </a:t>
            </a:r>
            <a:r>
              <a:rPr kumimoji="1" lang="en-IN" sz="2200" b="1" dirty="0">
                <a:cs typeface="Arial" charset="0"/>
              </a:rPr>
              <a:t>hold</a:t>
            </a:r>
            <a:r>
              <a:rPr kumimoji="1" lang="en-IN" sz="2200" dirty="0">
                <a:cs typeface="Arial" charset="0"/>
              </a:rPr>
              <a:t> and </a:t>
            </a:r>
            <a:r>
              <a:rPr kumimoji="1" lang="en-IN" sz="2200" b="1" u="sng" dirty="0">
                <a:cs typeface="Arial" charset="0"/>
              </a:rPr>
              <a:t>will not be allowed </a:t>
            </a:r>
            <a:r>
              <a:rPr kumimoji="1" lang="en-IN" sz="2200" dirty="0">
                <a:cs typeface="Arial" charset="0"/>
              </a:rPr>
              <a:t>to </a:t>
            </a:r>
            <a:r>
              <a:rPr kumimoji="1" lang="en-IN" sz="2200" dirty="0" smtClean="0">
                <a:cs typeface="Arial" charset="0"/>
              </a:rPr>
              <a:t>confirm registration </a:t>
            </a:r>
            <a:r>
              <a:rPr kumimoji="1" lang="en-IN" sz="2200" dirty="0">
                <a:cs typeface="Arial" charset="0"/>
              </a:rPr>
              <a:t>for the </a:t>
            </a:r>
            <a:r>
              <a:rPr kumimoji="1" lang="en-IN" sz="2200" dirty="0" smtClean="0">
                <a:cs typeface="Arial" charset="0"/>
              </a:rPr>
              <a:t>coming </a:t>
            </a:r>
            <a:r>
              <a:rPr kumimoji="1" lang="en-IN" sz="2200" dirty="0">
                <a:cs typeface="Arial" charset="0"/>
              </a:rPr>
              <a:t>semester. </a:t>
            </a: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spcBef>
                <a:spcPts val="600"/>
              </a:spcBef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FT/RA/LB </a:t>
            </a:r>
            <a:r>
              <a:rPr kumimoji="1" lang="en-IN" sz="2200" dirty="0">
                <a:cs typeface="Arial" charset="0"/>
              </a:rPr>
              <a:t>students on HOLD will have their </a:t>
            </a:r>
            <a:r>
              <a:rPr kumimoji="1" lang="en-IN" sz="2200" dirty="0" smtClean="0">
                <a:cs typeface="Arial" charset="0"/>
              </a:rPr>
              <a:t>contracts/stipends </a:t>
            </a:r>
            <a:r>
              <a:rPr kumimoji="1" lang="en-IN" sz="2200" dirty="0">
                <a:cs typeface="Arial" charset="0"/>
              </a:rPr>
              <a:t>put on HOLD </a:t>
            </a:r>
            <a:r>
              <a:rPr kumimoji="1" lang="en-IN" sz="2200" dirty="0" smtClean="0">
                <a:cs typeface="Arial" charset="0"/>
                <a:sym typeface="Wingdings" pitchFamily="2" charset="2"/>
              </a:rPr>
              <a:t></a:t>
            </a:r>
            <a:r>
              <a:rPr kumimoji="1" lang="en-IN" sz="2200" dirty="0" smtClean="0">
                <a:cs typeface="Arial" charset="0"/>
              </a:rPr>
              <a:t> </a:t>
            </a:r>
            <a:r>
              <a:rPr kumimoji="1" lang="en-IN" sz="2200" dirty="0">
                <a:cs typeface="Arial" charset="0"/>
              </a:rPr>
              <a:t>Affect scholarship severely</a:t>
            </a:r>
          </a:p>
          <a:p>
            <a:pPr marL="0" indent="0">
              <a:spcBef>
                <a:spcPts val="600"/>
              </a:spcBef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80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Degree Plan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79248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200" dirty="0">
                <a:cs typeface="Arial" charset="0"/>
              </a:rPr>
              <a:t>Available </a:t>
            </a:r>
            <a:r>
              <a:rPr kumimoji="1" lang="en-IN" sz="2200" dirty="0" smtClean="0">
                <a:cs typeface="Arial" charset="0"/>
              </a:rPr>
              <a:t>online through </a:t>
            </a:r>
            <a:r>
              <a:rPr kumimoji="1" lang="en-IN" sz="2200" dirty="0">
                <a:cs typeface="Arial" charset="0"/>
              </a:rPr>
              <a:t>the “Graduate Studies” tab in </a:t>
            </a:r>
            <a:r>
              <a:rPr kumimoji="1" lang="en-IN" sz="2200" dirty="0" smtClean="0">
                <a:cs typeface="Arial" charset="0"/>
              </a:rPr>
              <a:t>your </a:t>
            </a:r>
            <a:r>
              <a:rPr kumimoji="1" lang="en-IN" sz="2200" dirty="0">
                <a:cs typeface="Arial" charset="0"/>
              </a:rPr>
              <a:t>KFUPM Portal.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A list of courses that will be counted towards earning a degree.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Prevents </a:t>
            </a:r>
            <a:r>
              <a:rPr kumimoji="1" lang="en-IN" sz="2200" dirty="0" smtClean="0">
                <a:cs typeface="Arial" charset="0"/>
              </a:rPr>
              <a:t>a student from taking unnecessary courses that may not be counted towards his degree.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Must be prepared in consultation with advisor/coordinator in compliance with the general degree plan in the Graduate Bulletin</a:t>
            </a:r>
            <a:endParaRPr kumimoji="1" lang="en-IN" sz="22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200" dirty="0" smtClean="0">
              <a:cs typeface="Arial" charset="0"/>
            </a:endParaRPr>
          </a:p>
          <a:p>
            <a:pPr algn="just">
              <a:buSzPct val="120000"/>
              <a:buFont typeface="Wingdings" pitchFamily="2" charset="2"/>
              <a:buChar char="§"/>
            </a:pPr>
            <a:r>
              <a:rPr kumimoji="1" lang="en-IN" sz="2200" dirty="0" smtClean="0">
                <a:cs typeface="Arial" charset="0"/>
              </a:rPr>
              <a:t>Students must </a:t>
            </a:r>
            <a:r>
              <a:rPr kumimoji="1" lang="en-IN" sz="2200" dirty="0">
                <a:cs typeface="Arial" charset="0"/>
              </a:rPr>
              <a:t>submit their Degree Plans </a:t>
            </a:r>
            <a:r>
              <a:rPr kumimoji="1" lang="en-IN" sz="2200" dirty="0" smtClean="0">
                <a:cs typeface="Arial" charset="0"/>
              </a:rPr>
              <a:t>by </a:t>
            </a:r>
            <a:r>
              <a:rPr kumimoji="1" lang="en-IN" sz="2200" b="1" dirty="0" smtClean="0">
                <a:cs typeface="Arial" charset="0"/>
              </a:rPr>
              <a:t>mid of the second </a:t>
            </a:r>
            <a:r>
              <a:rPr kumimoji="1" lang="en-IN" sz="2200" b="1" dirty="0">
                <a:cs typeface="Arial" charset="0"/>
              </a:rPr>
              <a:t>semester</a:t>
            </a:r>
            <a:r>
              <a:rPr kumimoji="1" lang="en-IN" sz="2200" dirty="0">
                <a:cs typeface="Arial" charset="0"/>
              </a:rPr>
              <a:t> of </a:t>
            </a:r>
            <a:r>
              <a:rPr kumimoji="1" lang="en-IN" sz="2200" dirty="0" smtClean="0">
                <a:cs typeface="Arial" charset="0"/>
              </a:rPr>
              <a:t>enrolment </a:t>
            </a:r>
            <a:r>
              <a:rPr kumimoji="1" lang="en-IN" sz="2200" dirty="0">
                <a:cs typeface="Arial" charset="0"/>
              </a:rPr>
              <a:t>at maximum</a:t>
            </a:r>
            <a:r>
              <a:rPr kumimoji="1" lang="en-IN" sz="2200" dirty="0" smtClean="0">
                <a:cs typeface="Arial" charset="0"/>
              </a:rPr>
              <a:t>.</a:t>
            </a:r>
          </a:p>
          <a:p>
            <a:pPr algn="just">
              <a:buSzPct val="120000"/>
              <a:buFont typeface="Wingdings" pitchFamily="2" charset="2"/>
              <a:buChar char="§"/>
            </a:pPr>
            <a:endParaRPr kumimoji="1" lang="en-IN" sz="2200" dirty="0">
              <a:cs typeface="Arial" charset="0"/>
            </a:endParaRPr>
          </a:p>
          <a:p>
            <a:pPr marL="0" indent="0">
              <a:buSzPct val="120000"/>
              <a:buNone/>
            </a:pPr>
            <a:endParaRPr kumimoji="1" lang="en-US" sz="2200" dirty="0" smtClean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613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GPA &amp; Warning Policy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2954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Graduate students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must maintain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 minimum GPA of 3.00.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Every semester, students whose GPAs fall below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3.00 are discussed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in the Graduate Council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Issue Warning,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Severe Warning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or dismissal letters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Failure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to raise the GPA above 3.00 will result in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dismissal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from the program.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FT/RA/LB students may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be given a single chance and then dismissal will be issued.</a:t>
            </a: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In extreme cases of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very low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performance (e.g., securing F or DN or D grades),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FT/RA/LB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students may be dismissed from the first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semester.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483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Starting your Thesis Research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010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Start deciding on your thesis supervisor and initial topic as early as possible (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 NOT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wait for your coursework completion). 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You might want to select some of your course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term projects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as introduction to your thesis work.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This way, you will be ready to submit the proposal by the time you end the course work.</a:t>
            </a:r>
          </a:p>
        </p:txBody>
      </p:sp>
    </p:spTree>
    <p:extLst>
      <p:ext uri="{BB962C8B-B14F-4D97-AF65-F5344CB8AC3E}">
        <p14:creationId xmlns:p14="http://schemas.microsoft.com/office/powerpoint/2010/main" xmlns="" val="43430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Thesis/Dissertation Proposal &amp; </a:t>
            </a:r>
            <a:r>
              <a:rPr lang="en-IN" sz="3600" dirty="0" smtClean="0"/>
              <a:t>Committee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8001000" cy="4404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Thesis/Dissertation is required from all M.Sc. and PhD students.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Not required from students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enrolled in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non-thesis degrees.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Proposal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and Committee should be approved by Department and College Councils and by Deanship of Graduate Studies.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required forms available on DGS website.</a:t>
            </a:r>
          </a:p>
          <a:p>
            <a:pPr algn="just">
              <a:lnSpc>
                <a:spcPct val="150000"/>
              </a:lnSpc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Please refer to the chapter on Thesis in the Graduate Bulletin</a:t>
            </a:r>
          </a:p>
        </p:txBody>
      </p:sp>
    </p:spTree>
    <p:extLst>
      <p:ext uri="{BB962C8B-B14F-4D97-AF65-F5344CB8AC3E}">
        <p14:creationId xmlns:p14="http://schemas.microsoft.com/office/powerpoint/2010/main" xmlns="" val="2874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Public Oral </a:t>
            </a:r>
            <a:r>
              <a:rPr lang="en-IN" sz="3600" dirty="0" err="1" smtClean="0"/>
              <a:t>Defense</a:t>
            </a:r>
            <a:r>
              <a:rPr lang="en-IN" sz="3600" dirty="0" smtClean="0"/>
              <a:t> </a:t>
            </a:r>
            <a:r>
              <a:rPr lang="en-IN" sz="3600" dirty="0"/>
              <a:t>of Thesis/Dissertation</a:t>
            </a:r>
            <a:endParaRPr lang="en-US" sz="36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600200"/>
            <a:ext cx="7848600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 public oral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is required from all M.Sc. and PhD students as a part of their degrees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oral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form has to be submitted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at least 2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weeks before the intended date of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SzPct val="113000"/>
              <a:buFont typeface="Wingdings" pitchFamily="2" charset="2"/>
              <a:buChar char="§"/>
            </a:pP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Must satisfy the minimum time gap between proposal submission and oral </a:t>
            </a:r>
            <a:r>
              <a:rPr lang="en-IN" sz="2200" dirty="0" err="1" smtClean="0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(mentioned before).</a:t>
            </a:r>
            <a:endParaRPr lang="en-IN" sz="2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None/>
            </a:pP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Oral </a:t>
            </a:r>
            <a:r>
              <a:rPr lang="en-IN" sz="2200" dirty="0" err="1">
                <a:latin typeface="Times New Roman" pitchFamily="18" charset="0"/>
                <a:cs typeface="Times New Roman" pitchFamily="18" charset="0"/>
              </a:rPr>
              <a:t>defense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is ONLY </a:t>
            </a:r>
            <a:r>
              <a:rPr lang="en-IN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allowed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during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Weeks 2 through 15 of regular semesters (Not allowed in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summer semesters and final exam periods!!!).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540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28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Readmission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295400"/>
            <a:ext cx="8001000" cy="490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Needed for the following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students: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been </a:t>
            </a:r>
            <a:r>
              <a:rPr lang="en-IN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inactive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even for one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dropped </a:t>
            </a:r>
            <a:r>
              <a:rPr lang="en-IN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courses in a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semester.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not confirmed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registration </a:t>
            </a:r>
            <a:r>
              <a:rPr lang="en-IN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according to Registrar 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deadlines</a:t>
            </a:r>
            <a:r>
              <a:rPr lang="en-IN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1"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endParaRPr lang="en-IN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FT/RA/LB students are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 allowed to drop a semester or withdraw from ALL courses.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 student can get re-admission for 3 times at max. 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The form </a:t>
            </a:r>
            <a:r>
              <a:rPr lang="en-IN" sz="2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should be submitted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at least 4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weeks before the start of the intended semester to the department.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Being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inactive for more than 6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semesters require a fresh application with a new academic record!!!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23093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29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8915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/>
              <a:t>Typical Degree Progress - </a:t>
            </a:r>
            <a:r>
              <a:rPr lang="en-IN" sz="3600" dirty="0" smtClean="0"/>
              <a:t>FT </a:t>
            </a:r>
            <a:r>
              <a:rPr lang="en-IN" sz="3600" dirty="0"/>
              <a:t>MSc Students</a:t>
            </a:r>
            <a:endParaRPr lang="en-US" sz="3600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3962400" y="1852613"/>
            <a:ext cx="1295400" cy="30777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solidFill>
                  <a:srgbClr val="000066"/>
                </a:solidFill>
                <a:latin typeface="Times New Roman" pitchFamily="18" charset="0"/>
              </a:rPr>
              <a:t>Admission</a:t>
            </a:r>
            <a:endParaRPr lang="en-US" sz="2000">
              <a:solidFill>
                <a:srgbClr val="000066"/>
              </a:solidFill>
            </a:endParaRP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2438400" y="217170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1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st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 rtl="1"/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Register 3 courses 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2438400" y="2686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2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nd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rgbClr val="000066"/>
                </a:solidFill>
                <a:latin typeface="Times New Roman" pitchFamily="18" charset="0"/>
              </a:rPr>
              <a:t>- </a:t>
            </a: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Register 3 </a:t>
            </a:r>
            <a:r>
              <a:rPr lang="en-US" sz="1600" dirty="0" smtClean="0">
                <a:solidFill>
                  <a:srgbClr val="000066"/>
                </a:solidFill>
                <a:latin typeface="Times New Roman" pitchFamily="18" charset="0"/>
              </a:rPr>
              <a:t>courses + 599</a:t>
            </a:r>
            <a:endParaRPr lang="en-US" sz="1600" dirty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Submit degree plan</a:t>
            </a:r>
          </a:p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Select thesis advisor and preliminary thesis topic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2438400" y="3702050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3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rd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 smtClean="0">
                <a:solidFill>
                  <a:srgbClr val="000066"/>
                </a:solidFill>
                <a:latin typeface="Times New Roman" pitchFamily="18" charset="0"/>
              </a:rPr>
              <a:t>- </a:t>
            </a: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Register </a:t>
            </a:r>
            <a:r>
              <a:rPr lang="en-US" sz="1600" dirty="0" smtClean="0">
                <a:solidFill>
                  <a:srgbClr val="000066"/>
                </a:solidFill>
                <a:latin typeface="Times New Roman" pitchFamily="18" charset="0"/>
              </a:rPr>
              <a:t>2 remaining courses + 610</a:t>
            </a:r>
            <a:endParaRPr lang="en-US" sz="1600" dirty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Submit thesis proposal</a:t>
            </a:r>
            <a:endParaRPr lang="en-US" sz="2400" dirty="0">
              <a:solidFill>
                <a:srgbClr val="000066"/>
              </a:solidFill>
            </a:endParaRPr>
          </a:p>
        </p:txBody>
      </p:sp>
      <p:sp>
        <p:nvSpPr>
          <p:cNvPr id="12" name="AutoShape 10"/>
          <p:cNvSpPr>
            <a:spLocks noChangeArrowheads="1"/>
          </p:cNvSpPr>
          <p:nvPr/>
        </p:nvSpPr>
        <p:spPr bwMode="auto">
          <a:xfrm>
            <a:off x="2438400" y="4743450"/>
            <a:ext cx="4267200" cy="492443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rtl="1">
              <a:spcBef>
                <a:spcPts val="300"/>
              </a:spcBef>
            </a:pP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4</a:t>
            </a:r>
            <a:r>
              <a:rPr lang="en-US" sz="1600" b="1" u="sng" baseline="30000" dirty="0">
                <a:solidFill>
                  <a:srgbClr val="000066"/>
                </a:solidFill>
                <a:latin typeface="Times New Roman" pitchFamily="18" charset="0"/>
              </a:rPr>
              <a:t>th</a:t>
            </a:r>
            <a:r>
              <a:rPr lang="en-US" sz="1600" b="1" u="sng" dirty="0">
                <a:solidFill>
                  <a:srgbClr val="000066"/>
                </a:solidFill>
                <a:latin typeface="Times New Roman" pitchFamily="18" charset="0"/>
              </a:rPr>
              <a:t> Semester</a:t>
            </a:r>
          </a:p>
          <a:p>
            <a:r>
              <a:rPr lang="en-US" sz="1600" dirty="0">
                <a:solidFill>
                  <a:srgbClr val="000066"/>
                </a:solidFill>
                <a:latin typeface="Times New Roman" pitchFamily="18" charset="0"/>
              </a:rPr>
              <a:t>- Thesis defense and degree completion</a:t>
            </a:r>
            <a:endParaRPr lang="en-US" sz="24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684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153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eaLnBrk="1" hangingPunct="1"/>
            <a:r>
              <a:rPr lang="en-IN" dirty="0">
                <a:solidFill>
                  <a:srgbClr val="006600"/>
                </a:solidFill>
                <a:cs typeface="Arial" charset="0"/>
              </a:rPr>
              <a:t>New Admits </a:t>
            </a:r>
            <a:r>
              <a:rPr lang="en-IN" dirty="0" smtClean="0">
                <a:solidFill>
                  <a:srgbClr val="006600"/>
                </a:solidFill>
                <a:cs typeface="Arial" charset="0"/>
              </a:rPr>
              <a:t>for Semester 141</a:t>
            </a:r>
            <a:endParaRPr lang="en-IN" dirty="0">
              <a:solidFill>
                <a:srgbClr val="006600"/>
              </a:solidFill>
              <a:cs typeface="Arial" charset="0"/>
            </a:endParaRPr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0058512"/>
              </p:ext>
            </p:extLst>
          </p:nvPr>
        </p:nvGraphicFramePr>
        <p:xfrm>
          <a:off x="838200" y="1143000"/>
          <a:ext cx="76200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85819328"/>
              </p:ext>
            </p:extLst>
          </p:nvPr>
        </p:nvGraphicFramePr>
        <p:xfrm>
          <a:off x="457200" y="1066800"/>
          <a:ext cx="81534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37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30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600" dirty="0" smtClean="0"/>
              <a:t>Typical </a:t>
            </a:r>
            <a:r>
              <a:rPr lang="en-IN" sz="3600" dirty="0"/>
              <a:t>Degree </a:t>
            </a:r>
            <a:r>
              <a:rPr lang="en-IN" sz="3600" dirty="0" smtClean="0"/>
              <a:t>Progress - PT </a:t>
            </a:r>
            <a:r>
              <a:rPr lang="en-IN" sz="3600" dirty="0"/>
              <a:t>MSc </a:t>
            </a:r>
            <a:r>
              <a:rPr lang="en-IN" sz="3600" dirty="0" smtClean="0"/>
              <a:t>Students     </a:t>
            </a:r>
            <a:endParaRPr lang="en-US" sz="3600" dirty="0"/>
          </a:p>
        </p:txBody>
      </p:sp>
      <p:sp>
        <p:nvSpPr>
          <p:cNvPr id="19" name="AutoShape 6"/>
          <p:cNvSpPr>
            <a:spLocks noChangeArrowheads="1"/>
          </p:cNvSpPr>
          <p:nvPr/>
        </p:nvSpPr>
        <p:spPr bwMode="auto">
          <a:xfrm>
            <a:off x="3962400" y="1447800"/>
            <a:ext cx="1295400" cy="30003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20" name="AutoShape 7"/>
          <p:cNvSpPr>
            <a:spLocks noChangeArrowheads="1"/>
          </p:cNvSpPr>
          <p:nvPr/>
        </p:nvSpPr>
        <p:spPr bwMode="auto">
          <a:xfrm>
            <a:off x="2438400" y="17668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2 courses </a:t>
            </a:r>
            <a:endParaRPr lang="en-US" sz="2400"/>
          </a:p>
        </p:txBody>
      </p:sp>
      <p:sp>
        <p:nvSpPr>
          <p:cNvPr id="21" name="AutoShape 8"/>
          <p:cNvSpPr>
            <a:spLocks noChangeArrowheads="1"/>
          </p:cNvSpPr>
          <p:nvPr/>
        </p:nvSpPr>
        <p:spPr bwMode="auto">
          <a:xfrm>
            <a:off x="2438400" y="2281237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2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2438400" y="3881437"/>
            <a:ext cx="4267200" cy="104140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4</a:t>
            </a:r>
            <a:r>
              <a:rPr lang="en-US" sz="1600" b="1" u="sng" baseline="30000" dirty="0">
                <a:latin typeface="Times New Roman" pitchFamily="18" charset="0"/>
              </a:rPr>
              <a:t>th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Times New Roman" pitchFamily="18" charset="0"/>
              </a:rPr>
              <a:t>- Register 2 </a:t>
            </a:r>
            <a:r>
              <a:rPr lang="en-US" sz="1600" dirty="0" smtClean="0">
                <a:latin typeface="Times New Roman" pitchFamily="18" charset="0"/>
              </a:rPr>
              <a:t>courses</a:t>
            </a:r>
            <a:endParaRPr lang="en-US" sz="1600" dirty="0">
              <a:latin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en-US" sz="1600" dirty="0">
                <a:latin typeface="Times New Roman" pitchFamily="18" charset="0"/>
              </a:rPr>
              <a:t>- Select thesis committee</a:t>
            </a:r>
          </a:p>
          <a:p>
            <a:pPr>
              <a:buFont typeface="Symbol" pitchFamily="18" charset="2"/>
              <a:buNone/>
            </a:pPr>
            <a:r>
              <a:rPr lang="en-US" sz="1600" dirty="0">
                <a:latin typeface="Times New Roman" pitchFamily="18" charset="0"/>
              </a:rPr>
              <a:t>- Submit thesis proposal</a:t>
            </a:r>
            <a:endParaRPr lang="en-US" sz="2400" dirty="0"/>
          </a:p>
        </p:txBody>
      </p:sp>
      <p:sp>
        <p:nvSpPr>
          <p:cNvPr id="23" name="AutoShape 10"/>
          <p:cNvSpPr>
            <a:spLocks noChangeArrowheads="1"/>
          </p:cNvSpPr>
          <p:nvPr/>
        </p:nvSpPr>
        <p:spPr bwMode="auto">
          <a:xfrm>
            <a:off x="2438400" y="489108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5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Work on thesis</a:t>
            </a:r>
            <a:endParaRPr lang="en-US" sz="2400"/>
          </a:p>
        </p:txBody>
      </p:sp>
      <p:sp>
        <p:nvSpPr>
          <p:cNvPr id="24" name="AutoShape 11"/>
          <p:cNvSpPr>
            <a:spLocks noChangeArrowheads="1"/>
          </p:cNvSpPr>
          <p:nvPr/>
        </p:nvSpPr>
        <p:spPr bwMode="auto">
          <a:xfrm>
            <a:off x="2438400" y="3084512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3</a:t>
            </a:r>
            <a:r>
              <a:rPr lang="en-US" sz="1600" b="1" u="sng" baseline="30000" dirty="0">
                <a:latin typeface="Times New Roman" pitchFamily="18" charset="0"/>
              </a:rPr>
              <a:t>rd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Times New Roman" pitchFamily="18" charset="0"/>
              </a:rPr>
              <a:t>- Register 2 </a:t>
            </a:r>
            <a:r>
              <a:rPr lang="en-US" sz="1600" dirty="0" smtClean="0">
                <a:latin typeface="Times New Roman" pitchFamily="18" charset="0"/>
              </a:rPr>
              <a:t>courses + 599</a:t>
            </a:r>
            <a:endParaRPr lang="en-US" sz="1600" dirty="0">
              <a:latin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en-US" sz="1600" dirty="0">
                <a:latin typeface="Times New Roman" pitchFamily="18" charset="0"/>
              </a:rPr>
              <a:t>- Select thesis advisor and preliminary thesis topic</a:t>
            </a:r>
            <a:endParaRPr lang="en-US" sz="2400" dirty="0"/>
          </a:p>
        </p:txBody>
      </p:sp>
      <p:sp>
        <p:nvSpPr>
          <p:cNvPr id="25" name="AutoShape 12"/>
          <p:cNvSpPr>
            <a:spLocks noChangeArrowheads="1"/>
          </p:cNvSpPr>
          <p:nvPr/>
        </p:nvSpPr>
        <p:spPr bwMode="auto">
          <a:xfrm>
            <a:off x="2438400" y="5405437"/>
            <a:ext cx="4267200" cy="514350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Thesis defense and degree completion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xmlns="" val="138215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31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810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sz="3200" dirty="0"/>
              <a:t>Typical Degree Progress - </a:t>
            </a:r>
            <a:r>
              <a:rPr lang="en-IN" sz="3200" dirty="0" smtClean="0"/>
              <a:t>FT PhD </a:t>
            </a:r>
            <a:r>
              <a:rPr lang="en-IN" sz="3200" dirty="0"/>
              <a:t>Students</a:t>
            </a:r>
            <a:endParaRPr lang="en-US" sz="3200" dirty="0"/>
          </a:p>
        </p:txBody>
      </p:sp>
      <p:sp>
        <p:nvSpPr>
          <p:cNvPr id="11" name="AutoShape 6"/>
          <p:cNvSpPr>
            <a:spLocks noChangeArrowheads="1"/>
          </p:cNvSpPr>
          <p:nvPr/>
        </p:nvSpPr>
        <p:spPr bwMode="auto">
          <a:xfrm>
            <a:off x="3962400" y="1066800"/>
            <a:ext cx="1295400" cy="300038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b="1">
                <a:latin typeface="Times New Roman" pitchFamily="18" charset="0"/>
              </a:rPr>
              <a:t>Admission</a:t>
            </a:r>
            <a:endParaRPr lang="en-US" sz="2000"/>
          </a:p>
        </p:txBody>
      </p:sp>
      <p:sp>
        <p:nvSpPr>
          <p:cNvPr id="12" name="AutoShape 7"/>
          <p:cNvSpPr>
            <a:spLocks noChangeArrowheads="1"/>
          </p:cNvSpPr>
          <p:nvPr/>
        </p:nvSpPr>
        <p:spPr bwMode="auto">
          <a:xfrm>
            <a:off x="2438400" y="1390650"/>
            <a:ext cx="4267200" cy="4921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1</a:t>
            </a:r>
            <a:r>
              <a:rPr lang="en-US" sz="1600" b="1" u="sng" baseline="30000">
                <a:latin typeface="Times New Roman" pitchFamily="18" charset="0"/>
              </a:rPr>
              <a:t>st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r>
              <a:rPr lang="en-US" sz="1600">
                <a:latin typeface="Times New Roman" pitchFamily="18" charset="0"/>
              </a:rPr>
              <a:t>- Register 3 courses </a:t>
            </a:r>
            <a:endParaRPr lang="en-US" sz="2400"/>
          </a:p>
        </p:txBody>
      </p:sp>
      <p:sp>
        <p:nvSpPr>
          <p:cNvPr id="13" name="AutoShape 8"/>
          <p:cNvSpPr>
            <a:spLocks noChangeArrowheads="1"/>
          </p:cNvSpPr>
          <p:nvPr/>
        </p:nvSpPr>
        <p:spPr bwMode="auto">
          <a:xfrm>
            <a:off x="2438400" y="1905000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2</a:t>
            </a:r>
            <a:r>
              <a:rPr lang="en-US" sz="1600" b="1" u="sng" baseline="30000">
                <a:latin typeface="Times New Roman" pitchFamily="18" charset="0"/>
              </a:rPr>
              <a:t>nd</a:t>
            </a:r>
            <a:r>
              <a:rPr lang="en-US" sz="1600" b="1" u="sng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>
                <a:latin typeface="Times New Roman" pitchFamily="18" charset="0"/>
              </a:rPr>
              <a:t>- Register 3 courses</a:t>
            </a:r>
          </a:p>
          <a:p>
            <a:pPr>
              <a:buFont typeface="Symbol" pitchFamily="18" charset="2"/>
              <a:buNone/>
            </a:pPr>
            <a:r>
              <a:rPr lang="en-US" sz="1600">
                <a:latin typeface="Times New Roman" pitchFamily="18" charset="0"/>
              </a:rPr>
              <a:t>- Submit degree plan</a:t>
            </a:r>
            <a:endParaRPr lang="en-US" sz="2400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2438400" y="3738563"/>
            <a:ext cx="4267200" cy="79692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4</a:t>
            </a:r>
            <a:r>
              <a:rPr lang="en-US" sz="1600" b="1" u="sng" baseline="30000" dirty="0">
                <a:latin typeface="Times New Roman" pitchFamily="18" charset="0"/>
              </a:rPr>
              <a:t>th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</a:pPr>
            <a:r>
              <a:rPr lang="en-US" sz="1600" dirty="0">
                <a:latin typeface="Times New Roman" pitchFamily="18" charset="0"/>
              </a:rPr>
              <a:t>- Register </a:t>
            </a:r>
            <a:r>
              <a:rPr lang="en-US" sz="1600" dirty="0" smtClean="0">
                <a:latin typeface="Times New Roman" pitchFamily="18" charset="0"/>
              </a:rPr>
              <a:t>remaining course + 711</a:t>
            </a:r>
            <a:endParaRPr lang="en-US" sz="1600" dirty="0">
              <a:latin typeface="Times New Roman" pitchFamily="18" charset="0"/>
            </a:endParaRPr>
          </a:p>
          <a:p>
            <a:pPr>
              <a:buFont typeface="Symbol" pitchFamily="18" charset="2"/>
              <a:buNone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- Pass Comprehensive Exam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as a final chance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2438400" y="4538663"/>
            <a:ext cx="4267200" cy="984885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5</a:t>
            </a:r>
            <a:r>
              <a:rPr lang="en-US" sz="1600" b="1" u="sng" baseline="30000" dirty="0">
                <a:latin typeface="Times New Roman" pitchFamily="18" charset="0"/>
              </a:rPr>
              <a:t>th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Register 712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Select dissertation committee</a:t>
            </a:r>
          </a:p>
          <a:p>
            <a:pPr>
              <a:buFontTx/>
              <a:buChar char="-"/>
            </a:pP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 Submit &amp; defend dissertation proposal </a:t>
            </a:r>
          </a:p>
        </p:txBody>
      </p:sp>
      <p:sp>
        <p:nvSpPr>
          <p:cNvPr id="16" name="AutoShape 11"/>
          <p:cNvSpPr>
            <a:spLocks noChangeArrowheads="1"/>
          </p:cNvSpPr>
          <p:nvPr/>
        </p:nvSpPr>
        <p:spPr bwMode="auto">
          <a:xfrm>
            <a:off x="2438400" y="5510213"/>
            <a:ext cx="4267200" cy="73818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>
                <a:latin typeface="Times New Roman" pitchFamily="18" charset="0"/>
              </a:rPr>
              <a:t>6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and 7</a:t>
            </a:r>
            <a:r>
              <a:rPr lang="en-US" sz="1600" b="1" u="sng" baseline="30000">
                <a:latin typeface="Times New Roman" pitchFamily="18" charset="0"/>
              </a:rPr>
              <a:t>th</a:t>
            </a:r>
            <a:r>
              <a:rPr lang="en-US" sz="1600" b="1" u="sng">
                <a:latin typeface="Times New Roman" pitchFamily="18" charset="0"/>
              </a:rPr>
              <a:t> Semesters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Work on </a:t>
            </a:r>
            <a:r>
              <a:rPr lang="en-US" sz="1600">
                <a:latin typeface="Times New Roman" pitchFamily="18" charset="0"/>
                <a:cs typeface="Times New Roman" pitchFamily="18" charset="0"/>
              </a:rPr>
              <a:t>dissertation research</a:t>
            </a:r>
          </a:p>
          <a:p>
            <a:pPr>
              <a:buFontTx/>
              <a:buChar char="-"/>
            </a:pPr>
            <a:r>
              <a:rPr lang="en-US" sz="1600">
                <a:latin typeface="Times New Roman" pitchFamily="18" charset="0"/>
              </a:rPr>
              <a:t>Thesis defense and degree completion</a:t>
            </a:r>
            <a:endParaRPr lang="en-US" sz="2400"/>
          </a:p>
        </p:txBody>
      </p:sp>
      <p:sp>
        <p:nvSpPr>
          <p:cNvPr id="17" name="AutoShape 12"/>
          <p:cNvSpPr>
            <a:spLocks noChangeArrowheads="1"/>
          </p:cNvSpPr>
          <p:nvPr/>
        </p:nvSpPr>
        <p:spPr bwMode="auto">
          <a:xfrm>
            <a:off x="2438400" y="2708275"/>
            <a:ext cx="4267200" cy="1023357"/>
          </a:xfrm>
          <a:prstGeom prst="flowChartProcess">
            <a:avLst/>
          </a:prstGeom>
          <a:solidFill>
            <a:srgbClr val="FFFFFF"/>
          </a:solidFill>
          <a:ln w="25400">
            <a:solidFill>
              <a:srgbClr val="000000"/>
            </a:solidFill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sz="1600" b="1" u="sng" dirty="0">
                <a:latin typeface="Times New Roman" pitchFamily="18" charset="0"/>
              </a:rPr>
              <a:t>3</a:t>
            </a:r>
            <a:r>
              <a:rPr lang="en-US" sz="1600" b="1" u="sng" baseline="30000" dirty="0">
                <a:latin typeface="Times New Roman" pitchFamily="18" charset="0"/>
              </a:rPr>
              <a:t>rd</a:t>
            </a:r>
            <a:r>
              <a:rPr lang="en-US" sz="1600" b="1" u="sng" dirty="0">
                <a:latin typeface="Times New Roman" pitchFamily="18" charset="0"/>
              </a:rPr>
              <a:t> Semester</a:t>
            </a:r>
          </a:p>
          <a:p>
            <a:pPr>
              <a:spcBef>
                <a:spcPts val="300"/>
              </a:spcBef>
              <a:buFontTx/>
              <a:buChar char="-"/>
            </a:pPr>
            <a:r>
              <a:rPr lang="en-US" sz="1600" dirty="0" smtClean="0">
                <a:latin typeface="Times New Roman" pitchFamily="18" charset="0"/>
              </a:rPr>
              <a:t>Register </a:t>
            </a:r>
            <a:r>
              <a:rPr lang="en-US" sz="1600" dirty="0">
                <a:latin typeface="Times New Roman" pitchFamily="18" charset="0"/>
              </a:rPr>
              <a:t>3 </a:t>
            </a:r>
            <a:r>
              <a:rPr lang="en-US" sz="1600" dirty="0" smtClean="0">
                <a:latin typeface="Times New Roman" pitchFamily="18" charset="0"/>
              </a:rPr>
              <a:t>courses + 699</a:t>
            </a:r>
            <a:endParaRPr lang="en-US" sz="1600" dirty="0">
              <a:latin typeface="Times New Roman" pitchFamily="18" charset="0"/>
            </a:endParaRP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Attempt/pass </a:t>
            </a:r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Comprehensive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Exam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Times New Roman" pitchFamily="18" charset="0"/>
              </a:rPr>
              <a:t>Select dissertation topic and supervisor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061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32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>
                <a:latin typeface="+mn-lt"/>
              </a:rPr>
              <a:t>Common </a:t>
            </a:r>
            <a:r>
              <a:rPr lang="en-IN" dirty="0" smtClean="0">
                <a:latin typeface="+mn-lt"/>
              </a:rPr>
              <a:t>Mistakes</a:t>
            </a:r>
            <a:endParaRPr lang="en-US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371600"/>
            <a:ext cx="80772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Not being in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touch with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Department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Graduate Studies.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Not doing registration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confirmation at the beginning of every semester (</a:t>
            </a:r>
            <a:r>
              <a:rPr lang="en-IN" sz="2200" i="1" dirty="0">
                <a:latin typeface="Times New Roman" pitchFamily="18" charset="0"/>
                <a:cs typeface="Times New Roman" pitchFamily="18" charset="0"/>
              </a:rPr>
              <a:t>detailed explanation can be acquired from the Registrar Office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Dropping ALL courses and NOT applying for re-admission for next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semester (PT students mainly).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Not fulfilling admission conditions within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 the first semester. 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(Please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read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 conditions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in admission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letters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carefully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Not registering 610 (or 712) after getting an IP grade!!!</a:t>
            </a: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Delaying the seminar course (599) to last semester!!!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800"/>
              </a:spcBef>
              <a:buSzPct val="113000"/>
              <a:buFont typeface="Wingdings" pitchFamily="2" charset="2"/>
              <a:buChar char="§"/>
            </a:pP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Not checking the university student email (</a:t>
            </a:r>
            <a:r>
              <a:rPr lang="en-IN" sz="2200" dirty="0">
                <a:latin typeface="Times New Roman" pitchFamily="18" charset="0"/>
                <a:cs typeface="Times New Roman" pitchFamily="18" charset="0"/>
                <a:hlinkClick r:id="rId2"/>
              </a:rPr>
              <a:t>g????????@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  <a:hlinkClick r:id="rId2"/>
              </a:rPr>
              <a:t>kfupm.edu.sa</a:t>
            </a:r>
            <a:r>
              <a:rPr lang="en-IN" sz="22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IN" sz="2200" dirty="0">
                <a:latin typeface="Times New Roman" pitchFamily="18" charset="0"/>
                <a:cs typeface="Times New Roman" pitchFamily="18" charset="0"/>
              </a:rPr>
              <a:t>regularly.</a:t>
            </a:r>
          </a:p>
        </p:txBody>
      </p:sp>
    </p:spTree>
    <p:extLst>
      <p:ext uri="{BB962C8B-B14F-4D97-AF65-F5344CB8AC3E}">
        <p14:creationId xmlns:p14="http://schemas.microsoft.com/office/powerpoint/2010/main" xmlns="" val="125249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33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8763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IN" dirty="0"/>
              <a:t>Important Note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7949" y="1670168"/>
            <a:ext cx="8072651" cy="4044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SzPct val="113000"/>
              <a:buNone/>
            </a:pP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Please read the Graduate Bulletin carefully and check the FAQ’s document. </a:t>
            </a:r>
            <a:br>
              <a:rPr lang="en-IN" sz="3600" dirty="0">
                <a:latin typeface="Times New Roman" pitchFamily="18" charset="0"/>
                <a:cs typeface="Times New Roman" pitchFamily="18" charset="0"/>
              </a:rPr>
            </a:br>
            <a:endParaRPr lang="en-IN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SzPct val="113000"/>
              <a:buNone/>
            </a:pP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Both </a:t>
            </a:r>
            <a:r>
              <a:rPr lang="en-IN" sz="3600" dirty="0">
                <a:latin typeface="Times New Roman" pitchFamily="18" charset="0"/>
                <a:cs typeface="Times New Roman" pitchFamily="18" charset="0"/>
              </a:rPr>
              <a:t>are available on our website 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  <a:hlinkClick r:id="rId2"/>
              </a:rPr>
              <a:t>www.kfupm.edu.sa/gs</a:t>
            </a:r>
            <a:r>
              <a:rPr lang="en-IN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en-IN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3251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BE2B01E-A4F5-47A0-B990-ECFE678AE851}" type="slidenum">
              <a:rPr lang="ar-SA" altLang="en-US"/>
              <a:pPr>
                <a:defRPr/>
              </a:pPr>
              <a:t>34</a:t>
            </a:fld>
            <a:endParaRPr lang="en-US" altLang="en-US"/>
          </a:p>
        </p:txBody>
      </p:sp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819400"/>
            <a:ext cx="5791200" cy="769938"/>
          </a:xfrm>
        </p:spPr>
        <p:txBody>
          <a:bodyPr/>
          <a:lstStyle/>
          <a:p>
            <a:pPr algn="ctr" rtl="0" eaLnBrk="1" hangingPunct="1">
              <a:defRPr/>
            </a:pPr>
            <a:r>
              <a:rPr kumimoji="1" lang="en-US" sz="54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Arial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xmlns="" val="2051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4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Admits Distribution – 141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25348266"/>
              </p:ext>
            </p:extLst>
          </p:nvPr>
        </p:nvGraphicFramePr>
        <p:xfrm>
          <a:off x="333374" y="1029621"/>
          <a:ext cx="8505826" cy="55092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90747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5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9349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Students </a:t>
            </a:r>
            <a:r>
              <a:rPr lang="en-US" dirty="0"/>
              <a:t>Distribution </a:t>
            </a:r>
            <a:r>
              <a:rPr lang="en-US" dirty="0" smtClean="0"/>
              <a:t>– 141  </a:t>
            </a:r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18527418"/>
              </p:ext>
            </p:extLst>
          </p:nvPr>
        </p:nvGraphicFramePr>
        <p:xfrm>
          <a:off x="381000" y="990600"/>
          <a:ext cx="8229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789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6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Active Master Students – 141 </a:t>
            </a:r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2173263"/>
              </p:ext>
            </p:extLst>
          </p:nvPr>
        </p:nvGraphicFramePr>
        <p:xfrm>
          <a:off x="362383" y="990600"/>
          <a:ext cx="8419234" cy="4983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1056740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7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381000" y="304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/>
            <a:r>
              <a:rPr lang="en-US" dirty="0" smtClean="0"/>
              <a:t>Active PhD Students – 141 </a:t>
            </a:r>
            <a:endParaRPr lang="en-US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29363149"/>
              </p:ext>
            </p:extLst>
          </p:nvPr>
        </p:nvGraphicFramePr>
        <p:xfrm>
          <a:off x="381000" y="990600"/>
          <a:ext cx="82296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58382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88987"/>
          </a:xfrm>
        </p:spPr>
        <p:txBody>
          <a:bodyPr/>
          <a:lstStyle/>
          <a:p>
            <a:pPr rtl="0"/>
            <a:r>
              <a:rPr lang="en-GB" dirty="0" smtClean="0"/>
              <a:t>Full-time Master and PhD students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C64ACD-4A08-4362-A6C9-93FB6EF0F354}" type="slidenum">
              <a:rPr lang="ar-SA" altLang="en-US" smtClean="0"/>
              <a:pPr>
                <a:defRPr/>
              </a:pPr>
              <a:t>8</a:t>
            </a:fld>
            <a:endParaRPr lang="en-US" alt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9248337"/>
              </p:ext>
            </p:extLst>
          </p:nvPr>
        </p:nvGraphicFramePr>
        <p:xfrm>
          <a:off x="381000" y="1143000"/>
          <a:ext cx="81534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773275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8"/>
          <p:cNvSpPr txBox="1">
            <a:spLocks noGrp="1"/>
          </p:cNvSpPr>
          <p:nvPr/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04B379-5ED8-448A-B6E2-29FAD1D1B7D7}" type="slidenum">
              <a:rPr lang="ar-SA" sz="1200">
                <a:solidFill>
                  <a:srgbClr val="898989"/>
                </a:solidFill>
                <a:latin typeface="Calibri" pitchFamily="34" charset="0"/>
              </a:rPr>
              <a:pPr algn="r"/>
              <a:t>9</a:t>
            </a:fld>
            <a:endParaRPr lang="en-US" sz="120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10" name="Title 6"/>
          <p:cNvSpPr txBox="1">
            <a:spLocks/>
          </p:cNvSpPr>
          <p:nvPr/>
        </p:nvSpPr>
        <p:spPr bwMode="auto">
          <a:xfrm>
            <a:off x="457200" y="3048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2pPr>
            <a:lvl3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3pPr>
            <a:lvl4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4pPr>
            <a:lvl5pPr algn="ctr" rtl="1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5pPr>
            <a:lvl6pPr marL="4572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6pPr>
            <a:lvl7pPr marL="9144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7pPr>
            <a:lvl8pPr marL="13716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8pPr>
            <a:lvl9pPr marL="1828800" algn="ctr" rtl="1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Garamond" pitchFamily="18" charset="0"/>
              </a:defRPr>
            </a:lvl9pPr>
          </a:lstStyle>
          <a:p>
            <a:pPr algn="l" rtl="0"/>
            <a:r>
              <a:rPr lang="en-US" dirty="0" smtClean="0"/>
              <a:t>New Strategic Plan 2012 – 2020 </a:t>
            </a:r>
            <a:endParaRPr lang="en-US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533400" y="1447800"/>
            <a:ext cx="8001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8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669925" indent="-3254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q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022350" indent="-350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6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339850" indent="-31591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q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1681163" indent="-33972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1383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5955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0527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509963" indent="-339725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Vision:</a:t>
            </a:r>
          </a:p>
          <a:p>
            <a:pPr marL="457200" lvl="1" indent="0" algn="just">
              <a:buSzPct val="120000"/>
              <a:buNone/>
            </a:pPr>
            <a:r>
              <a:rPr lang="en-US" dirty="0" smtClean="0">
                <a:solidFill>
                  <a:srgbClr val="000066"/>
                </a:solidFill>
              </a:rPr>
              <a:t>To be globally known for quality graduate programs that attract and develop prominent students and lead to quality research.</a:t>
            </a:r>
            <a:endParaRPr kumimoji="1" lang="en-US" dirty="0" smtClean="0">
              <a:cs typeface="Arial" charset="0"/>
            </a:endParaRPr>
          </a:p>
          <a:p>
            <a:pPr>
              <a:buSzPct val="120000"/>
              <a:buFont typeface="Wingdings" pitchFamily="2" charset="2"/>
              <a:buChar char="§"/>
            </a:pPr>
            <a:r>
              <a:rPr kumimoji="1" lang="en-US" b="1" dirty="0" smtClean="0">
                <a:cs typeface="Arial" charset="0"/>
              </a:rPr>
              <a:t>Mission</a:t>
            </a:r>
            <a:r>
              <a:rPr kumimoji="1" lang="en-US" sz="3200" b="1" dirty="0" smtClean="0">
                <a:cs typeface="Arial" charset="0"/>
              </a:rPr>
              <a:t>:</a:t>
            </a:r>
          </a:p>
          <a:p>
            <a:pPr marL="465138" indent="0" algn="just">
              <a:buFont typeface="Wingdings" pitchFamily="2" charset="2"/>
              <a:buNone/>
            </a:pPr>
            <a:r>
              <a:rPr lang="en-US" sz="2400" dirty="0" smtClean="0"/>
              <a:t>To guide, support and develop graduate programs towards the highest level of excellence that serve national needs and beyond in:</a:t>
            </a:r>
          </a:p>
          <a:p>
            <a:pPr marL="1143000" lvl="1" indent="-228600"/>
            <a:r>
              <a:rPr lang="en-US" sz="2000" dirty="0" smtClean="0"/>
              <a:t>Creating and disseminating knowledge.</a:t>
            </a:r>
          </a:p>
          <a:p>
            <a:pPr marL="1143000" lvl="1" indent="-228600"/>
            <a:r>
              <a:rPr lang="en-US" sz="2000" dirty="0" smtClean="0"/>
              <a:t>Producing quality research. </a:t>
            </a:r>
          </a:p>
          <a:p>
            <a:pPr marL="1143000" lvl="1" indent="-228600"/>
            <a:r>
              <a:rPr lang="en-US" sz="2000" dirty="0" smtClean="0"/>
              <a:t>Recruiting and retaining prominent graduate students.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3522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9E761966-4092-4A0A-B0A9-34B9B6CC10C0}"/>
</file>

<file path=customXml/itemProps2.xml><?xml version="1.0" encoding="utf-8"?>
<ds:datastoreItem xmlns:ds="http://schemas.openxmlformats.org/officeDocument/2006/customXml" ds:itemID="{EFECF83D-2625-40B7-8286-8E0B8F09DF88}"/>
</file>

<file path=customXml/itemProps3.xml><?xml version="1.0" encoding="utf-8"?>
<ds:datastoreItem xmlns:ds="http://schemas.openxmlformats.org/officeDocument/2006/customXml" ds:itemID="{93014A53-DB80-4A38-AD97-7116B8F1955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5834</TotalTime>
  <Words>1943</Words>
  <Application>Microsoft Office PowerPoint</Application>
  <PresentationFormat>On-screen Show (4:3)</PresentationFormat>
  <Paragraphs>326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Edge</vt:lpstr>
      <vt:lpstr>Welcome to KFUPM  Rules and Regulations of Graduate Studies </vt:lpstr>
      <vt:lpstr>Slide 2</vt:lpstr>
      <vt:lpstr>Slide 3</vt:lpstr>
      <vt:lpstr>Slide 4</vt:lpstr>
      <vt:lpstr>Slide 5</vt:lpstr>
      <vt:lpstr>Slide 6</vt:lpstr>
      <vt:lpstr>Slide 7</vt:lpstr>
      <vt:lpstr>Full-time Master and PhD students</vt:lpstr>
      <vt:lpstr>Slide 9</vt:lpstr>
      <vt:lpstr>Slide 10</vt:lpstr>
      <vt:lpstr>Slide 11</vt:lpstr>
      <vt:lpstr>Slide 12</vt:lpstr>
      <vt:lpstr>Slide 13</vt:lpstr>
      <vt:lpstr>Expectations from RAs/LBs</vt:lpstr>
      <vt:lpstr>KFUPM Expectations from Students</vt:lpstr>
      <vt:lpstr>“Graduate Studies” tab in Portal</vt:lpstr>
      <vt:lpstr>“Graduate Studies” tab in Portal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Data Communications and Networks Overview</dc:title>
  <dc:creator>Adrian J Pullin</dc:creator>
  <cp:lastModifiedBy>salam</cp:lastModifiedBy>
  <cp:revision>408</cp:revision>
  <dcterms:created xsi:type="dcterms:W3CDTF">1999-09-03T12:49:47Z</dcterms:created>
  <dcterms:modified xsi:type="dcterms:W3CDTF">2014-09-10T20:27:08Z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