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  <Override PartName="/ppt/slides/slide16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17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5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20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81" r:id="rId3"/>
    <p:sldId id="256" r:id="rId4"/>
    <p:sldId id="282" r:id="rId5"/>
    <p:sldId id="278" r:id="rId6"/>
    <p:sldId id="257" r:id="rId7"/>
    <p:sldId id="258" r:id="rId8"/>
    <p:sldId id="259" r:id="rId9"/>
    <p:sldId id="260" r:id="rId10"/>
    <p:sldId id="283" r:id="rId11"/>
    <p:sldId id="266" r:id="rId12"/>
    <p:sldId id="285" r:id="rId13"/>
    <p:sldId id="286" r:id="rId14"/>
    <p:sldId id="284" r:id="rId15"/>
    <p:sldId id="261" r:id="rId16"/>
    <p:sldId id="262" r:id="rId17"/>
    <p:sldId id="263" r:id="rId18"/>
    <p:sldId id="264" r:id="rId19"/>
    <p:sldId id="267" r:id="rId20"/>
    <p:sldId id="268" r:id="rId21"/>
    <p:sldId id="271" r:id="rId22"/>
    <p:sldId id="269" r:id="rId23"/>
    <p:sldId id="272" r:id="rId24"/>
    <p:sldId id="273" r:id="rId25"/>
    <p:sldId id="274" r:id="rId26"/>
    <p:sldId id="275" r:id="rId27"/>
    <p:sldId id="276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644" y="-11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ustomXml" Target="../customXml/item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Relationship Id="rId35" Type="http://schemas.openxmlformats.org/officeDocument/2006/relationships/customXml" Target="../customXml/item3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A35B7-5BD8-492E-8EE1-D801D767B8EE}" type="datetimeFigureOut">
              <a:rPr lang="en-US" smtClean="0"/>
              <a:pPr/>
              <a:t>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BD591-A94F-4C64-B922-0CEB82557E1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0677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Death Valley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76600" y="3962400"/>
            <a:ext cx="2667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Prepared By</a:t>
            </a:r>
          </a:p>
          <a:p>
            <a:pPr algn="ctr"/>
            <a:r>
              <a:rPr lang="en-US" sz="1600" dirty="0" smtClean="0"/>
              <a:t>Mustafa Al Ramadan</a:t>
            </a:r>
          </a:p>
          <a:p>
            <a:pPr algn="ctr"/>
            <a:r>
              <a:rPr lang="en-US" sz="1600" dirty="0" smtClean="0"/>
              <a:t>Mohammed </a:t>
            </a:r>
            <a:r>
              <a:rPr lang="en-US" sz="1600" dirty="0" err="1" smtClean="0"/>
              <a:t>Darwish</a:t>
            </a:r>
            <a:endParaRPr lang="en-US" sz="1600" dirty="0" smtClean="0"/>
          </a:p>
          <a:p>
            <a:pPr algn="ctr"/>
            <a:r>
              <a:rPr lang="en-US" sz="1600" dirty="0" smtClean="0"/>
              <a:t>Mohammad Al </a:t>
            </a:r>
            <a:r>
              <a:rPr lang="en-US" sz="1600" dirty="0" err="1" smtClean="0"/>
              <a:t>Mohanna</a:t>
            </a:r>
            <a:endParaRPr lang="en-US" sz="1600" dirty="0" smtClean="0"/>
          </a:p>
        </p:txBody>
      </p:sp>
      <p:pic>
        <p:nvPicPr>
          <p:cNvPr id="50178" name="Picture 2" descr="http://faculty.kfupm.edu.sa/EE/mmdawoud/_borders/kfupm_0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99" y="304800"/>
            <a:ext cx="1828799" cy="1828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0" y="3125162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General info. &amp; Geology</a:t>
            </a:r>
            <a:endParaRPr lang="en-US" sz="1600" dirty="0" smtClean="0"/>
          </a:p>
        </p:txBody>
      </p:sp>
      <p:pic>
        <p:nvPicPr>
          <p:cNvPr id="50180" name="Picture 4" descr="http://pangea.stanford.edu/~bromans/logo_Stanford_SES.jpg"/>
          <p:cNvPicPr>
            <a:picLocks noChangeAspect="1" noChangeArrowheads="1"/>
          </p:cNvPicPr>
          <p:nvPr/>
        </p:nvPicPr>
        <p:blipFill>
          <a:blip r:embed="rId3" cstate="print"/>
          <a:srcRect r="67012"/>
          <a:stretch>
            <a:fillRect/>
          </a:stretch>
        </p:blipFill>
        <p:spPr bwMode="auto">
          <a:xfrm>
            <a:off x="3733800" y="304800"/>
            <a:ext cx="1752600" cy="1752600"/>
          </a:xfrm>
          <a:prstGeom prst="rect">
            <a:avLst/>
          </a:prstGeom>
          <a:noFill/>
        </p:spPr>
      </p:pic>
      <p:pic>
        <p:nvPicPr>
          <p:cNvPr id="50184" name="Picture 8" descr="http://www.dayimholdings.com/images/Saudi-Aramco-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304800"/>
            <a:ext cx="1447800" cy="18326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The History of Geology in Death Valley ranges to up to 1 billion years ago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The extreme topography of Death valley caused:</a:t>
            </a:r>
          </a:p>
          <a:p>
            <a:pPr lvl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steep-sided </a:t>
            </a:r>
            <a:r>
              <a:rPr lang="en-US" sz="2600" dirty="0" err="1" smtClean="0">
                <a:latin typeface="Calibri" pitchFamily="34" charset="0"/>
                <a:cs typeface="Calibri" pitchFamily="34" charset="0"/>
              </a:rPr>
              <a:t>erosional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 valleys</a:t>
            </a:r>
          </a:p>
          <a:p>
            <a:pPr lvl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 The construction of alluvial fans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700" dirty="0" smtClean="0">
                <a:latin typeface="Calibri" pitchFamily="34" charset="0"/>
                <a:cs typeface="Calibri" pitchFamily="34" charset="0"/>
              </a:rPr>
              <a:t>35 My ago the uplift of mountain blocks along the major faults started as a result of stretching and thinning of the crust, and it continues today.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Calibri" pitchFamily="34" charset="0"/>
                <a:cs typeface="Calibri" pitchFamily="34" charset="0"/>
              </a:rPr>
              <a:t>Geology of Death Valley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esc.columbia.edu/courses/v1010/images/DVsatelli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4800" y="6488668"/>
            <a:ext cx="845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Satellite image of central Death Valley, (courtesy J.C. </a:t>
            </a:r>
            <a:r>
              <a:rPr lang="en-US" i="1" dirty="0" err="1" smtClean="0"/>
              <a:t>Dohrenwend</a:t>
            </a:r>
            <a:r>
              <a:rPr lang="en-US" i="1" dirty="0" smtClean="0"/>
              <a:t>, 2000; north to left).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rot="10800000">
            <a:off x="76200" y="452735"/>
            <a:ext cx="6096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8600" y="7173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685800"/>
            <a:ext cx="6934200" cy="17526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The hottest, driest place in North America</a:t>
            </a:r>
            <a:endParaRPr lang="en-US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esc.columbia.edu/courses/v1010/images/DVsatellite.jpg"/>
          <p:cNvPicPr>
            <a:picLocks noChangeAspect="1" noChangeArrowheads="1"/>
          </p:cNvPicPr>
          <p:nvPr/>
        </p:nvPicPr>
        <p:blipFill>
          <a:blip r:embed="rId2" cstate="print"/>
          <a:srcRect l="15753" b="13380"/>
          <a:stretch>
            <a:fillRect/>
          </a:stretch>
        </p:blipFill>
        <p:spPr bwMode="auto">
          <a:xfrm>
            <a:off x="-228600" y="-48260"/>
            <a:ext cx="9372600" cy="690626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2514600" y="2590800"/>
            <a:ext cx="1828800" cy="13716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572000" y="2209800"/>
            <a:ext cx="2286000" cy="21336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438400" y="4038600"/>
            <a:ext cx="1981200" cy="369332"/>
          </a:xfrm>
          <a:prstGeom prst="rect">
            <a:avLst/>
          </a:prstGeom>
          <a:solidFill>
            <a:srgbClr val="FFFF00">
              <a:alpha val="3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Steep Sided Valleys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105400" y="4419600"/>
            <a:ext cx="1371600" cy="369332"/>
          </a:xfrm>
          <a:prstGeom prst="rect">
            <a:avLst/>
          </a:prstGeom>
          <a:solidFill>
            <a:srgbClr val="FFFF00">
              <a:alpha val="3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Alluvial Fans</a:t>
            </a:r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rot="5400000">
            <a:off x="419100" y="571500"/>
            <a:ext cx="3200400" cy="2057400"/>
          </a:xfrm>
          <a:prstGeom prst="line">
            <a:avLst/>
          </a:prstGeom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>
            <a:off x="1790700" y="1894840"/>
            <a:ext cx="228600" cy="1524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 flipH="1" flipV="1">
            <a:off x="1638300" y="1742440"/>
            <a:ext cx="228600" cy="1524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0800000">
            <a:off x="0" y="6248400"/>
            <a:ext cx="6096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52400" y="58674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eesc.columbia.edu/courses/v1010/images/DEVAgeomap.jpg"/>
          <p:cNvPicPr>
            <a:picLocks noChangeAspect="1" noChangeArrowheads="1"/>
          </p:cNvPicPr>
          <p:nvPr/>
        </p:nvPicPr>
        <p:blipFill>
          <a:blip r:embed="rId2" cstate="print"/>
          <a:srcRect t="6667"/>
          <a:stretch>
            <a:fillRect/>
          </a:stretch>
        </p:blipFill>
        <p:spPr bwMode="auto">
          <a:xfrm>
            <a:off x="0" y="0"/>
            <a:ext cx="5078345" cy="64008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105400" y="942746"/>
            <a:ext cx="4038600" cy="4619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 Mainly </a:t>
            </a:r>
            <a:r>
              <a:rPr lang="en-US" b="1" dirty="0" smtClean="0"/>
              <a:t>Dominated</a:t>
            </a:r>
            <a:r>
              <a:rPr lang="en-US" dirty="0" smtClean="0"/>
              <a:t> by Paleozoic Sedimentary Rocks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Precambrian </a:t>
            </a:r>
            <a:r>
              <a:rPr lang="en-US" b="1" dirty="0" smtClean="0"/>
              <a:t>Gneiss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i="1" dirty="0" smtClean="0"/>
              <a:t>Pahrump Group</a:t>
            </a:r>
            <a:r>
              <a:rPr lang="en-US" dirty="0" smtClean="0"/>
              <a:t>: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Consists of </a:t>
            </a:r>
            <a:r>
              <a:rPr lang="en-US" b="1" dirty="0" smtClean="0"/>
              <a:t>Limestone</a:t>
            </a:r>
            <a:r>
              <a:rPr lang="en-US" dirty="0" smtClean="0"/>
              <a:t>, </a:t>
            </a:r>
            <a:r>
              <a:rPr lang="en-US" b="1" dirty="0" smtClean="0"/>
              <a:t>Dolomite</a:t>
            </a:r>
            <a:r>
              <a:rPr lang="en-US" dirty="0" smtClean="0"/>
              <a:t> and </a:t>
            </a:r>
            <a:r>
              <a:rPr lang="en-US" b="1" dirty="0" smtClean="0"/>
              <a:t>sill</a:t>
            </a:r>
            <a:r>
              <a:rPr lang="en-US" dirty="0" smtClean="0"/>
              <a:t> intrusion of magma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Includes </a:t>
            </a:r>
            <a:r>
              <a:rPr lang="en-US" b="1" dirty="0" err="1" smtClean="0"/>
              <a:t>stromatolite</a:t>
            </a:r>
            <a:endParaRPr lang="en-US" b="1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Presence of some Tertiary and Mesozoic </a:t>
            </a:r>
            <a:r>
              <a:rPr lang="en-US" b="1" dirty="0" smtClean="0"/>
              <a:t>Volcanic</a:t>
            </a:r>
            <a:r>
              <a:rPr lang="en-US" dirty="0" smtClean="0"/>
              <a:t> and </a:t>
            </a:r>
            <a:r>
              <a:rPr lang="en-US" b="1" dirty="0" smtClean="0"/>
              <a:t>Intrusive</a:t>
            </a:r>
            <a:r>
              <a:rPr lang="en-US" dirty="0" smtClean="0"/>
              <a:t> rocks.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/>
              <a:t>Sand dunes</a:t>
            </a:r>
            <a:r>
              <a:rPr lang="en-US" dirty="0" smtClean="0"/>
              <a:t> and Quaternary alluvium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Modern </a:t>
            </a:r>
            <a:r>
              <a:rPr lang="en-US" b="1" dirty="0" smtClean="0"/>
              <a:t>Playas</a:t>
            </a:r>
            <a:r>
              <a:rPr lang="en-US" dirty="0" smtClean="0"/>
              <a:t> and Salt pans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24400" y="-76200"/>
            <a:ext cx="4419600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Geological Map of Death Valley</a:t>
            </a:r>
          </a:p>
        </p:txBody>
      </p:sp>
      <p:pic>
        <p:nvPicPr>
          <p:cNvPr id="8" name="Picture 2" descr="http://eesc.columbia.edu/courses/v1010/images/DEVAgeomap.jpg"/>
          <p:cNvPicPr>
            <a:picLocks noChangeAspect="1" noChangeArrowheads="1"/>
          </p:cNvPicPr>
          <p:nvPr/>
        </p:nvPicPr>
        <p:blipFill>
          <a:blip r:embed="rId2" cstate="print"/>
          <a:srcRect r="29477" b="93333"/>
          <a:stretch>
            <a:fillRect/>
          </a:stretch>
        </p:blipFill>
        <p:spPr bwMode="auto">
          <a:xfrm>
            <a:off x="457200" y="6400800"/>
            <a:ext cx="3581400" cy="45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1371600"/>
            <a:ext cx="5638800" cy="51054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Calibri" pitchFamily="34" charset="0"/>
                <a:cs typeface="Calibri" pitchFamily="34" charset="0"/>
              </a:rPr>
              <a:t>Pre-Cambrian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/>
            <a:r>
              <a:rPr lang="en-US" sz="2400" dirty="0" smtClean="0">
                <a:latin typeface="Calibri" pitchFamily="34" charset="0"/>
                <a:cs typeface="Calibri" pitchFamily="34" charset="0"/>
              </a:rPr>
              <a:t>Middle Pre-Cambrian</a:t>
            </a:r>
          </a:p>
          <a:p>
            <a:pPr lvl="2"/>
            <a:r>
              <a:rPr lang="en-US" sz="2000" dirty="0" smtClean="0">
                <a:latin typeface="Calibri" pitchFamily="34" charset="0"/>
                <a:cs typeface="Calibri" pitchFamily="34" charset="0"/>
              </a:rPr>
              <a:t>Continental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rifting</a:t>
            </a:r>
          </a:p>
          <a:p>
            <a:pPr lvl="2"/>
            <a:r>
              <a:rPr lang="en-US" sz="2000" b="1" dirty="0" err="1" smtClean="0">
                <a:latin typeface="Calibri" pitchFamily="34" charset="0"/>
                <a:cs typeface="Calibri" pitchFamily="34" charset="0"/>
              </a:rPr>
              <a:t>Glacio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-marine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deposition (explains the presence of conglomeratic beds)</a:t>
            </a:r>
          </a:p>
          <a:p>
            <a:pPr lvl="2"/>
            <a:r>
              <a:rPr lang="en-US" sz="2000" dirty="0" smtClean="0">
                <a:latin typeface="Calibri" pitchFamily="34" charset="0"/>
                <a:cs typeface="Calibri" pitchFamily="34" charset="0"/>
              </a:rPr>
              <a:t>shallow to deep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marine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deposition</a:t>
            </a:r>
          </a:p>
          <a:p>
            <a:pPr lvl="2"/>
            <a:r>
              <a:rPr lang="en-US" sz="2000" dirty="0" smtClean="0">
                <a:latin typeface="Calibri" pitchFamily="34" charset="0"/>
                <a:cs typeface="Calibri" pitchFamily="34" charset="0"/>
              </a:rPr>
              <a:t>Rapid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uplift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erosion</a:t>
            </a:r>
          </a:p>
          <a:p>
            <a:pPr lvl="1"/>
            <a:r>
              <a:rPr lang="en-US" sz="2400" dirty="0" smtClean="0">
                <a:latin typeface="Calibri" pitchFamily="34" charset="0"/>
                <a:cs typeface="Calibri" pitchFamily="34" charset="0"/>
              </a:rPr>
              <a:t>Late Pre-Cambrian</a:t>
            </a:r>
          </a:p>
          <a:p>
            <a:pPr lvl="2"/>
            <a:r>
              <a:rPr lang="en-US" sz="2000" dirty="0" smtClean="0">
                <a:latin typeface="Calibri" pitchFamily="34" charset="0"/>
                <a:cs typeface="Calibri" pitchFamily="34" charset="0"/>
              </a:rPr>
              <a:t>Thick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sedimentary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cover over the continental margin</a:t>
            </a:r>
          </a:p>
          <a:p>
            <a:pPr lvl="2"/>
            <a:r>
              <a:rPr lang="en-US" sz="2000" dirty="0" smtClean="0">
                <a:latin typeface="Calibri" pitchFamily="34" charset="0"/>
                <a:cs typeface="Calibri" pitchFamily="34" charset="0"/>
              </a:rPr>
              <a:t>Death valley was near the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equator</a:t>
            </a:r>
          </a:p>
          <a:p>
            <a:pPr lvl="2"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    a perfect carbonate factory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Calibri" pitchFamily="34" charset="0"/>
                <a:cs typeface="Calibri" pitchFamily="34" charset="0"/>
              </a:rPr>
              <a:t>Evolution of Death Valley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1746" name="Picture 2" descr="http://farm4.static.flickr.com/3480/5713960663_7a4ec6b2a1.jpg"/>
          <p:cNvPicPr>
            <a:picLocks noChangeAspect="1" noChangeArrowheads="1"/>
          </p:cNvPicPr>
          <p:nvPr/>
        </p:nvPicPr>
        <p:blipFill>
          <a:blip r:embed="rId2" cstate="print"/>
          <a:srcRect l="22400"/>
          <a:stretch>
            <a:fillRect/>
          </a:stretch>
        </p:blipFill>
        <p:spPr bwMode="auto">
          <a:xfrm>
            <a:off x="5181600" y="1828800"/>
            <a:ext cx="3848100" cy="3719169"/>
          </a:xfrm>
          <a:prstGeom prst="rect">
            <a:avLst/>
          </a:prstGeom>
          <a:ln w="190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181600" y="5638800"/>
            <a:ext cx="3733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/>
              <a:t>Conglomerates made of boulders</a:t>
            </a:r>
            <a:endParaRPr lang="en-US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1341437"/>
            <a:ext cx="5181600" cy="4525963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Paleozoic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Early Cambrian</a:t>
            </a:r>
          </a:p>
          <a:p>
            <a:pPr lvl="2"/>
            <a:r>
              <a:rPr lang="en-US" sz="2400" dirty="0" smtClean="0">
                <a:latin typeface="Calibri" pitchFamily="34" charset="0"/>
                <a:cs typeface="Calibri" pitchFamily="34" charset="0"/>
              </a:rPr>
              <a:t>Thick sedimentary deposition was still 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continuing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 </a:t>
            </a:r>
          </a:p>
          <a:p>
            <a:pPr lvl="2"/>
            <a:r>
              <a:rPr lang="en-US" dirty="0" smtClean="0">
                <a:latin typeface="Calibri" pitchFamily="34" charset="0"/>
                <a:cs typeface="Calibri" pitchFamily="34" charset="0"/>
              </a:rPr>
              <a:t>A large period of sedimentary deposits that lasted all of Paleozoic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Mid-Cambrian to Permian</a:t>
            </a:r>
          </a:p>
          <a:p>
            <a:pPr lvl="2"/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Carbonate factory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(near equator) produced large scale carbonate deposits. </a:t>
            </a:r>
          </a:p>
          <a:p>
            <a:pPr lvl="2"/>
            <a:r>
              <a:rPr lang="en-US" b="1" dirty="0" smtClean="0">
                <a:latin typeface="Calibri" pitchFamily="34" charset="0"/>
                <a:cs typeface="Calibri" pitchFamily="34" charset="0"/>
              </a:rPr>
              <a:t>Alternates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of Carbonate shelf deposits with mud.</a:t>
            </a:r>
          </a:p>
          <a:p>
            <a:pPr lvl="2"/>
            <a:r>
              <a:rPr lang="en-US" dirty="0" smtClean="0">
                <a:latin typeface="Calibri" pitchFamily="34" charset="0"/>
                <a:cs typeface="Calibri" pitchFamily="34" charset="0"/>
              </a:rPr>
              <a:t>An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Unconformity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Calibri" pitchFamily="34" charset="0"/>
                <a:cs typeface="Calibri" pitchFamily="34" charset="0"/>
              </a:rPr>
              <a:t>Evolution of Death Valley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86400" y="5181600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Striped Butte in Butte Valley.</a:t>
            </a:r>
          </a:p>
          <a:p>
            <a:pPr algn="ctr"/>
            <a:r>
              <a:rPr lang="en-US" sz="1400" i="1" dirty="0" smtClean="0"/>
              <a:t>Steeply tilted limestone, Permian</a:t>
            </a:r>
            <a:endParaRPr lang="en-US" sz="1400" i="1" dirty="0"/>
          </a:p>
        </p:txBody>
      </p:sp>
      <p:pic>
        <p:nvPicPr>
          <p:cNvPr id="7" name="Picture 2" descr="http://humblelikethedirt.com/Death%20Valley%20National%20Park%20main%20photo%20home/Goler%20Wash%20April%202009%20pics%20for%20website/striped%20butte%202009%20pic%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2057400"/>
            <a:ext cx="4064000" cy="3048000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1371600"/>
            <a:ext cx="4876800" cy="4525963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Mesozoic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Sea </a:t>
            </a:r>
            <a:r>
              <a:rPr lang="en-US" u="sng" dirty="0" smtClean="0">
                <a:latin typeface="Calibri" pitchFamily="34" charset="0"/>
                <a:cs typeface="Calibri" pitchFamily="34" charset="0"/>
              </a:rPr>
              <a:t>regression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and high </a:t>
            </a:r>
            <a:r>
              <a:rPr lang="en-US" u="sng" dirty="0" smtClean="0">
                <a:latin typeface="Calibri" pitchFamily="34" charset="0"/>
                <a:cs typeface="Calibri" pitchFamily="34" charset="0"/>
              </a:rPr>
              <a:t>tectonics</a:t>
            </a:r>
          </a:p>
          <a:p>
            <a:pPr lvl="2"/>
            <a:r>
              <a:rPr lang="en-US" dirty="0" smtClean="0">
                <a:latin typeface="Calibri" pitchFamily="34" charset="0"/>
                <a:cs typeface="Calibri" pitchFamily="34" charset="0"/>
              </a:rPr>
              <a:t>Sea regression resulted in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shallow marine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deposits</a:t>
            </a:r>
          </a:p>
          <a:p>
            <a:pPr lvl="2"/>
            <a:r>
              <a:rPr lang="en-US" dirty="0" smtClean="0">
                <a:latin typeface="Calibri" pitchFamily="34" charset="0"/>
                <a:cs typeface="Calibri" pitchFamily="34" charset="0"/>
              </a:rPr>
              <a:t>Soon after, the sea completely withdrew creating a chain of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volcanoes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Thrust faults</a:t>
            </a:r>
          </a:p>
          <a:p>
            <a:pPr lvl="2"/>
            <a:r>
              <a:rPr lang="en-US" dirty="0" smtClean="0">
                <a:latin typeface="Calibri" pitchFamily="34" charset="0"/>
                <a:cs typeface="Calibri" pitchFamily="34" charset="0"/>
              </a:rPr>
              <a:t>Thrust faulting due to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regional uplift</a:t>
            </a:r>
          </a:p>
          <a:p>
            <a:pPr lvl="2"/>
            <a:r>
              <a:rPr lang="en-US" dirty="0" smtClean="0">
                <a:latin typeface="Calibri" pitchFamily="34" charset="0"/>
                <a:cs typeface="Calibri" pitchFamily="34" charset="0"/>
              </a:rPr>
              <a:t>Large scale </a:t>
            </a:r>
            <a:r>
              <a:rPr lang="en-US" b="1" dirty="0" err="1" smtClean="0">
                <a:latin typeface="Calibri" pitchFamily="34" charset="0"/>
                <a:cs typeface="Calibri" pitchFamily="34" charset="0"/>
              </a:rPr>
              <a:t>Pluton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intrusion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Ear of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Dinosaurs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in Arid environment (sand dunes)</a:t>
            </a:r>
          </a:p>
          <a:p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Calibri" pitchFamily="34" charset="0"/>
                <a:cs typeface="Calibri" pitchFamily="34" charset="0"/>
              </a:rPr>
              <a:t>Evolution of Death Valley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2" name="Picture 2" descr="http://2.bp.blogspot.com/-3GuaoN6jHrY/TtPDigksxYI/AAAAAAAADnM/I3DDPB4gE1Q/s400/Split+Cinder+Cone+with+Flowers+D48-hili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7809" y="1676400"/>
            <a:ext cx="4077591" cy="3048000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410200" y="4876800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Split Cinder Code, Death Valley</a:t>
            </a:r>
          </a:p>
          <a:p>
            <a:pPr algn="ctr"/>
            <a:r>
              <a:rPr lang="en-US" sz="1400" i="1" dirty="0" smtClean="0"/>
              <a:t>Magma A long a RL Fault</a:t>
            </a:r>
            <a:endParaRPr lang="en-US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52400" y="1265237"/>
            <a:ext cx="5486400" cy="4525963"/>
          </a:xfrm>
        </p:spPr>
        <p:txBody>
          <a:bodyPr>
            <a:normAutofit fontScale="92500"/>
          </a:bodyPr>
          <a:lstStyle/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Cenozoic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Lake and River Deposits</a:t>
            </a:r>
          </a:p>
          <a:p>
            <a:pPr lvl="2"/>
            <a:r>
              <a:rPr lang="en-US" sz="2300" dirty="0" smtClean="0">
                <a:latin typeface="Calibri" pitchFamily="34" charset="0"/>
                <a:cs typeface="Calibri" pitchFamily="34" charset="0"/>
              </a:rPr>
              <a:t>Pleistocene era (2.6 My to 11 </a:t>
            </a:r>
            <a:r>
              <a:rPr lang="en-US" sz="2300" dirty="0" err="1" smtClean="0">
                <a:latin typeface="Calibri" pitchFamily="34" charset="0"/>
                <a:cs typeface="Calibri" pitchFamily="34" charset="0"/>
              </a:rPr>
              <a:t>Ky</a:t>
            </a:r>
            <a:r>
              <a:rPr lang="en-US" sz="2300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pPr lvl="1"/>
            <a:r>
              <a:rPr lang="en-US" sz="2500" dirty="0" smtClean="0">
                <a:latin typeface="Calibri" pitchFamily="34" charset="0"/>
                <a:cs typeface="Calibri" pitchFamily="34" charset="0"/>
              </a:rPr>
              <a:t>Major Basin extension (tectonics)</a:t>
            </a:r>
          </a:p>
          <a:p>
            <a:pPr lvl="1"/>
            <a:r>
              <a:rPr lang="en-US" sz="2500" dirty="0" smtClean="0">
                <a:latin typeface="Calibri" pitchFamily="34" charset="0"/>
                <a:cs typeface="Calibri" pitchFamily="34" charset="0"/>
              </a:rPr>
              <a:t>Mountains rise, Alluvial Fans spread across the valley</a:t>
            </a:r>
          </a:p>
          <a:p>
            <a:pPr lvl="1"/>
            <a:r>
              <a:rPr lang="en-US" sz="2500" dirty="0" smtClean="0">
                <a:latin typeface="Calibri" pitchFamily="34" charset="0"/>
                <a:cs typeface="Calibri" pitchFamily="34" charset="0"/>
              </a:rPr>
              <a:t>Faulting, and development of a 600ft deep lake</a:t>
            </a:r>
          </a:p>
          <a:p>
            <a:r>
              <a:rPr lang="en-US" sz="2900" dirty="0" smtClean="0">
                <a:latin typeface="Calibri" pitchFamily="34" charset="0"/>
                <a:cs typeface="Calibri" pitchFamily="34" charset="0"/>
              </a:rPr>
              <a:t>Recent</a:t>
            </a:r>
          </a:p>
          <a:p>
            <a:pPr lvl="1"/>
            <a:r>
              <a:rPr lang="en-US" sz="2500" dirty="0" smtClean="0">
                <a:latin typeface="Calibri" pitchFamily="34" charset="0"/>
                <a:cs typeface="Calibri" pitchFamily="34" charset="0"/>
              </a:rPr>
              <a:t>Alluvial fans, playas, salt pans, dunes</a:t>
            </a:r>
          </a:p>
          <a:p>
            <a:pPr lvl="1"/>
            <a:r>
              <a:rPr lang="en-US" sz="2500" dirty="0" smtClean="0">
                <a:latin typeface="Calibri" pitchFamily="34" charset="0"/>
                <a:cs typeface="Calibri" pitchFamily="34" charset="0"/>
              </a:rPr>
              <a:t>Continued faulting</a:t>
            </a:r>
          </a:p>
          <a:p>
            <a:pPr lvl="1"/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Calibri" pitchFamily="34" charset="0"/>
                <a:cs typeface="Calibri" pitchFamily="34" charset="0"/>
              </a:rPr>
              <a:t>Evolution of Death Valley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38800" y="4572000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/>
              <a:t>Lake Manly, Death Valley.</a:t>
            </a:r>
          </a:p>
          <a:p>
            <a:pPr algn="ctr"/>
            <a:r>
              <a:rPr lang="en-US" sz="1400" i="1" dirty="0" smtClean="0"/>
              <a:t>Evaporate Deposits</a:t>
            </a:r>
            <a:endParaRPr lang="en-US" sz="1400" i="1" dirty="0"/>
          </a:p>
        </p:txBody>
      </p:sp>
      <p:pic>
        <p:nvPicPr>
          <p:cNvPr id="4098" name="Picture 2" descr="Death Valley - Lake Man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905000"/>
            <a:ext cx="3886200" cy="2589181"/>
          </a:xfrm>
          <a:prstGeom prst="rect">
            <a:avLst/>
          </a:prstGeom>
          <a:ln w="285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0833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04800" y="0"/>
            <a:ext cx="2971800" cy="93345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Thank you,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/>
          <a:lstStyle/>
          <a:p>
            <a:r>
              <a:rPr lang="en-US" dirty="0" smtClean="0"/>
              <a:t>Location &amp; Climate</a:t>
            </a:r>
          </a:p>
          <a:p>
            <a:endParaRPr lang="en-US" dirty="0" smtClean="0"/>
          </a:p>
          <a:p>
            <a:r>
              <a:rPr lang="en-US" dirty="0" smtClean="0"/>
              <a:t>Facts &amp; Information about Death Valley</a:t>
            </a:r>
          </a:p>
          <a:p>
            <a:endParaRPr lang="en-US" dirty="0" smtClean="0"/>
          </a:p>
          <a:p>
            <a:r>
              <a:rPr lang="en-US" dirty="0" smtClean="0"/>
              <a:t>Overall Geology</a:t>
            </a:r>
          </a:p>
          <a:p>
            <a:endParaRPr lang="en-US" dirty="0" smtClean="0"/>
          </a:p>
          <a:p>
            <a:r>
              <a:rPr lang="en-US" dirty="0" smtClean="0"/>
              <a:t>Evolution of Death Valley Over Time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map of the US with California and Nevada highlighted and Death Valley noted along the border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795" y="1524000"/>
            <a:ext cx="6220405" cy="4572000"/>
          </a:xfrm>
          <a:prstGeom prst="rect">
            <a:avLst/>
          </a:prstGeom>
          <a:noFill/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152400" y="838200"/>
            <a:ext cx="8686800" cy="762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It's located on the eastern edge of California, along the Nevada border, in the Mojave Desert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0"/>
            <a:ext cx="8686800" cy="7318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Location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162"/>
            <a:ext cx="8686800" cy="731838"/>
          </a:xfrm>
        </p:spPr>
        <p:txBody>
          <a:bodyPr>
            <a:noAutofit/>
          </a:bodyPr>
          <a:lstStyle/>
          <a:p>
            <a:r>
              <a:rPr lang="en-US" b="1" dirty="0" smtClean="0"/>
              <a:t>Location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686800" cy="762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It's located on the eastern edge of California, along the Nevada border, in the Mojave Desert</a:t>
            </a:r>
          </a:p>
          <a:p>
            <a:endParaRPr lang="en-US" sz="2800" dirty="0"/>
          </a:p>
        </p:txBody>
      </p:sp>
      <p:pic>
        <p:nvPicPr>
          <p:cNvPr id="5" name="Picture 2" descr="C:\Users\Steaf\Desktop\DEVA_Route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04060"/>
            <a:ext cx="8077200" cy="4825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79437"/>
            <a:ext cx="8686800" cy="2163763"/>
          </a:xfrm>
        </p:spPr>
        <p:txBody>
          <a:bodyPr>
            <a:normAutofit/>
          </a:bodyPr>
          <a:lstStyle/>
          <a:p>
            <a:r>
              <a:rPr lang="en-US" sz="2200" dirty="0" smtClean="0"/>
              <a:t>The depth and shape of Death Valley influence its summer temperatures.</a:t>
            </a:r>
          </a:p>
          <a:p>
            <a:r>
              <a:rPr lang="en-US" sz="2200" dirty="0" smtClean="0"/>
              <a:t>Heat radiates back from the rocks and soil, then becomes trapped in the valley's depths.</a:t>
            </a:r>
          </a:p>
          <a:p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Climate</a:t>
            </a:r>
            <a:endParaRPr lang="en-US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276226"/>
              </p:ext>
            </p:extLst>
          </p:nvPr>
        </p:nvGraphicFramePr>
        <p:xfrm>
          <a:off x="152400" y="2085223"/>
          <a:ext cx="8839193" cy="3726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1800"/>
                <a:gridCol w="466949"/>
                <a:gridCol w="577537"/>
                <a:gridCol w="577537"/>
                <a:gridCol w="577537"/>
                <a:gridCol w="577537"/>
                <a:gridCol w="577537"/>
                <a:gridCol w="577537"/>
                <a:gridCol w="577537"/>
                <a:gridCol w="577537"/>
                <a:gridCol w="577537"/>
                <a:gridCol w="577537"/>
                <a:gridCol w="577537"/>
                <a:gridCol w="577537"/>
              </a:tblGrid>
              <a:tr h="506605">
                <a:tc gridSpan="14"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Climate data for Death Valley (Furnace Creek Station)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6605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Month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Jan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Feb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Mar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Apr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May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Jun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Jul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Aug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Sep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Oct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Nov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Dec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Year</a:t>
                      </a:r>
                    </a:p>
                  </a:txBody>
                  <a:tcPr anchor="ctr"/>
                </a:tc>
              </a:tr>
              <a:tr h="53855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Record high °F (°C)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88</a:t>
                      </a:r>
                      <a:br>
                        <a:rPr lang="en-US" sz="10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(31)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</a:t>
                      </a:r>
                      <a:br>
                        <a:rPr lang="en-US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(36)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102</a:t>
                      </a:r>
                      <a:br>
                        <a:rPr lang="en-US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(39)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111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(44)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122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(50)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128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(53)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134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(57)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127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(53)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123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(51)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113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(45)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98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(37)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88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(31)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134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(57)</a:t>
                      </a:r>
                    </a:p>
                  </a:txBody>
                  <a:tcPr anchor="ctr"/>
                </a:tc>
              </a:tr>
              <a:tr h="53855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Average high °F (°C)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64.9</a:t>
                      </a:r>
                      <a:br>
                        <a:rPr lang="en-US" sz="1000" b="1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(18.3)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73.3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(22.9)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82.1</a:t>
                      </a:r>
                      <a:br>
                        <a:rPr lang="en-US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(27.8)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90.5</a:t>
                      </a:r>
                      <a:br>
                        <a:rPr lang="en-US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(32.5)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100.5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(38.1)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109.9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(43.3)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116.5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(46.9)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114.7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(45.9)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106.5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(41.4)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92.8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(33.8)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77.1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(25.1)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65.2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(18.4)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91.4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(33.0)</a:t>
                      </a:r>
                    </a:p>
                  </a:txBody>
                  <a:tcPr anchor="ctr"/>
                </a:tc>
              </a:tr>
              <a:tr h="53855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Average low °F (°C)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40.0</a:t>
                      </a:r>
                      <a:br>
                        <a:rPr lang="en-US" sz="10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(4.4)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46.3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(7.9)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54.8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(12.7)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62.1</a:t>
                      </a:r>
                      <a:br>
                        <a:rPr lang="en-US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(16.7)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72.7</a:t>
                      </a:r>
                      <a:br>
                        <a:rPr lang="en-US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(22.6)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81.2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(27.3)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88.0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(31.1)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85.7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(29.8)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75.6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(24.2)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61.5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(16.4)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48.1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(8.9)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38.3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(3.5)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62.9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(17.2)</a:t>
                      </a:r>
                    </a:p>
                  </a:txBody>
                  <a:tcPr anchor="ctr"/>
                </a:tc>
              </a:tr>
              <a:tr h="53855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Record low °F (°C)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15</a:t>
                      </a:r>
                      <a:br>
                        <a:rPr lang="en-US" sz="10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(−9)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26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(−3)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26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(−3)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39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(4)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46</a:t>
                      </a:r>
                      <a:br>
                        <a:rPr lang="en-US" sz="10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(8)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54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(12)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67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(19)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65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(18)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55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(13)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37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30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(−1)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22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(−6)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15</a:t>
                      </a:r>
                      <a:br>
                        <a:rPr lang="en-US" sz="1000">
                          <a:solidFill>
                            <a:schemeClr val="tx1"/>
                          </a:solidFill>
                        </a:rPr>
                      </a:br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(−9)</a:t>
                      </a:r>
                    </a:p>
                  </a:txBody>
                  <a:tcPr anchor="ctr"/>
                </a:tc>
              </a:tr>
              <a:tr h="53855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Sunshine hours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226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279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372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403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186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3,625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The area of the Death Valley is 5300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sq.miles</a:t>
            </a:r>
            <a:endParaRPr lang="en-US" dirty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The hottest temperature ever recorded in Death Valley was 57°C in 1913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1913 was also the year that saw Death Valley's coldest temperature -10°C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900 different species of plants exist in the Park (ancient bristlecone pines &amp; ephemeral spring wildflowers)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Death Valley National Park received 1,064,784 visitors in 2001 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The highest mountain in Death Valley National Park is 11,049 foot Telescope Peak. The vertical drop from the peak to the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Badwater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Basin is twice the depth of Grand Canyon.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Native American's have lived in Death Valley and the surrounding area for around 1000 years. The tribe is now known as the Timbisha Shoshone. 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From 2.6 My to 11 thousand years ago, the floor of Death Valley was once a lake. </a:t>
            </a:r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smtClean="0"/>
              <a:t>Facts</a:t>
            </a:r>
            <a:endParaRPr 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map of the US with California and Nevada highlighted and Death Valley noted along the border.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89397" y="1481138"/>
            <a:ext cx="6165206" cy="452596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No rain was recorded in the years of 1929 and 1953!!!</a:t>
            </a:r>
            <a:br>
              <a:rPr lang="en-US" sz="2800" dirty="0" smtClean="0"/>
            </a:b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No rain was recorded in the years of 1929 and 1953!!!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2050" name="Picture 2" descr="C:\Users\Steaf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43000"/>
            <a:ext cx="8503919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57F2D20DE23248922F8791CDDA17A7" ma:contentTypeVersion="" ma:contentTypeDescription="Create a new document." ma:contentTypeScope="" ma:versionID="575fa4e84773a856ba9e551fe1632e2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f3e687d5f98ee29b9cfcc2ff24550dc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6BD5CD1-523A-455D-88A4-D7974B0C520A}"/>
</file>

<file path=customXml/itemProps2.xml><?xml version="1.0" encoding="utf-8"?>
<ds:datastoreItem xmlns:ds="http://schemas.openxmlformats.org/officeDocument/2006/customXml" ds:itemID="{42CEA981-1F80-4877-8EB7-929EC5C65FEA}"/>
</file>

<file path=customXml/itemProps3.xml><?xml version="1.0" encoding="utf-8"?>
<ds:datastoreItem xmlns:ds="http://schemas.openxmlformats.org/officeDocument/2006/customXml" ds:itemID="{9D128EA6-BC77-4AE2-8E06-BC6545947D0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529</TotalTime>
  <Words>779</Words>
  <Application>Microsoft Office PowerPoint</Application>
  <PresentationFormat>On-screen Show (4:3)</PresentationFormat>
  <Paragraphs>185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Concourse</vt:lpstr>
      <vt:lpstr>Office Theme</vt:lpstr>
      <vt:lpstr>Death Valley</vt:lpstr>
      <vt:lpstr>PowerPoint Presentation</vt:lpstr>
      <vt:lpstr>Outline</vt:lpstr>
      <vt:lpstr>PowerPoint Presentation</vt:lpstr>
      <vt:lpstr>Location</vt:lpstr>
      <vt:lpstr>Climate</vt:lpstr>
      <vt:lpstr>Facts</vt:lpstr>
      <vt:lpstr>No rain was recorded in the years of 1929 and 1953!!! </vt:lpstr>
      <vt:lpstr>No rain was recorded in the years of 1929 and 1953!!!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Geology of Death Valley</vt:lpstr>
      <vt:lpstr>PowerPoint Presentation</vt:lpstr>
      <vt:lpstr>PowerPoint Presentation</vt:lpstr>
      <vt:lpstr>PowerPoint Presentation</vt:lpstr>
      <vt:lpstr>Evolution of Death Valley</vt:lpstr>
      <vt:lpstr>Evolution of Death Valley</vt:lpstr>
      <vt:lpstr>Evolution of Death Valley</vt:lpstr>
      <vt:lpstr>Evolution of Death Valley</vt:lpstr>
      <vt:lpstr>Thank you,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Death_Valley geology by students</dc:title>
  <dc:creator>Steaf</dc:creator>
  <cp:lastModifiedBy>adnan</cp:lastModifiedBy>
  <cp:revision>59</cp:revision>
  <dcterms:created xsi:type="dcterms:W3CDTF">2011-12-20T05:16:32Z</dcterms:created>
  <dcterms:modified xsi:type="dcterms:W3CDTF">2012-01-09T11:06:26Z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0x0101004157F2D20DE23248922F8791CDDA17A7</vt:lpwstr>
  </property>
</Properties>
</file>